
<file path=[Content_Types].xml><?xml version="1.0" encoding="utf-8"?>
<Types xmlns="http://schemas.openxmlformats.org/package/2006/content-types">
  <Default Extension="pdf" ContentType="application/pdf"/>
  <Default Extension="rels" ContentType="application/vnd.openxmlformats-package.relationships+xml"/>
  <Override PartName="/ppt/slides/slide14.xml" ContentType="application/vnd.openxmlformats-officedocument.presentationml.slide+xml"/>
  <Override PartName="/ppt/slides/slide62.xml" ContentType="application/vnd.openxmlformats-officedocument.presentationml.slide+xml"/>
  <Default Extension="xml" ContentType="application/xml"/>
  <Override PartName="/ppt/slides/slide45.xml" ContentType="application/vnd.openxmlformats-officedocument.presentationml.slide+xml"/>
  <Override PartName="/ppt/tableStyles.xml" ContentType="application/vnd.openxmlformats-officedocument.presentationml.tableStyles+xml"/>
  <Override PartName="/ppt/notesSlides/notesSlide1.xml" ContentType="application/vnd.openxmlformats-officedocument.presentationml.notesSlide+xml"/>
  <Override PartName="/ppt/slides/slide28.xml" ContentType="application/vnd.openxmlformats-officedocument.presentationml.slide+xml"/>
  <Override PartName="/ppt/slides/slide54.xml" ContentType="application/vnd.openxmlformats-officedocument.presentationml.slide+xml"/>
  <Override PartName="/ppt/slides/slide21.xml" ContentType="application/vnd.openxmlformats-officedocument.presentationml.slide+xml"/>
  <Override PartName="/ppt/slides/slide37.xml" ContentType="application/vnd.openxmlformats-officedocument.presentationml.slide+xml"/>
  <Override PartName="/ppt/slides/slide5.xml" ContentType="application/vnd.openxmlformats-officedocument.presentationml.slide+xml"/>
  <Override PartName="/ppt/slideLayouts/slideLayout5.xml" ContentType="application/vnd.openxmlformats-officedocument.presentationml.slideLayout+xml"/>
  <Override PartName="/ppt/slides/slide30.xml" ContentType="application/vnd.openxmlformats-officedocument.presentationml.slide+xml"/>
  <Override PartName="/ppt/slides/slide13.xml" ContentType="application/vnd.openxmlformats-officedocument.presentationml.slide+xml"/>
  <Override PartName="/ppt/slideMasters/slideMaster1.xml" ContentType="application/vnd.openxmlformats-officedocument.presentationml.slideMaster+xml"/>
  <Override PartName="/docProps/core.xml" ContentType="application/vnd.openxmlformats-package.core-properties+xml"/>
  <Override PartName="/ppt/slides/slide61.xml" ContentType="application/vnd.openxmlformats-officedocument.presentationml.slide+xml"/>
  <Override PartName="/ppt/slides/slide44.xml" ContentType="application/vnd.openxmlformats-officedocument.presentationml.slide+xml"/>
  <Override PartName="/ppt/slides/slide27.xml" ContentType="application/vnd.openxmlformats-officedocument.presentationml.slide+xml"/>
  <Override PartName="/ppt/charts/chart4.xml" ContentType="application/vnd.openxmlformats-officedocument.drawingml.chart+xml"/>
  <Override PartName="/ppt/slides/slide53.xml" ContentType="application/vnd.openxmlformats-officedocument.presentationml.slide+xml"/>
  <Override PartName="/ppt/slides/slide20.xml" ContentType="application/vnd.openxmlformats-officedocument.presentationml.slide+xml"/>
  <Override PartName="/ppt/slides/slide36.xml" ContentType="application/vnd.openxmlformats-officedocument.presentationml.slide+xml"/>
  <Override PartName="/ppt/slides/slide4.xml" ContentType="application/vnd.openxmlformats-officedocument.presentationml.slide+xml"/>
  <Override PartName="/ppt/slides/slide19.xml" ContentType="application/vnd.openxmlformats-officedocument.presentationml.slide+xml"/>
  <Override PartName="/ppt/slideLayouts/slideLayout4.xml" ContentType="application/vnd.openxmlformats-officedocument.presentationml.slideLayout+xml"/>
  <Default Extension="png" ContentType="image/png"/>
  <Override PartName="/ppt/slides/slide12.xml" ContentType="application/vnd.openxmlformats-officedocument.presentationml.slide+xml"/>
  <Override PartName="/ppt/slides/slide60.xml" ContentType="application/vnd.openxmlformats-officedocument.presentationml.slide+xml"/>
  <Override PartName="/ppt/comments/comment1.xml" ContentType="application/vnd.openxmlformats-officedocument.presentationml.comments+xml"/>
  <Override PartName="/ppt/presProps.xml" ContentType="application/vnd.openxmlformats-officedocument.presentationml.presProps+xml"/>
  <Override PartName="/ppt/slides/slide43.xml" ContentType="application/vnd.openxmlformats-officedocument.presentationml.slide+xml"/>
  <Override PartName="/ppt/slides/slide59.xml" ContentType="application/vnd.openxmlformats-officedocument.presentationml.slide+xml"/>
  <Override PartName="/ppt/slides/slide26.xml" ContentType="application/vnd.openxmlformats-officedocument.presentationml.slide+xml"/>
  <Override PartName="/ppt/charts/chart3.xml" ContentType="application/vnd.openxmlformats-officedocument.drawingml.chart+xml"/>
  <Override PartName="/ppt/slides/slide52.xml" ContentType="application/vnd.openxmlformats-officedocument.presentationml.slide+xml"/>
  <Override PartName="/ppt/slides/slide35.xml" ContentType="application/vnd.openxmlformats-officedocument.presentationml.slide+xml"/>
  <Override PartName="/ppt/slides/slide3.xml" ContentType="application/vnd.openxmlformats-officedocument.presentationml.slide+xml"/>
  <Override PartName="/ppt/slides/slide18.xml" ContentType="application/vnd.openxmlformats-officedocument.presentationml.slide+xml"/>
  <Override PartName="/ppt/slideLayouts/slideLayout3.xml" ContentType="application/vnd.openxmlformats-officedocument.presentationml.slideLayout+xml"/>
  <Override PartName="/ppt/slides/slide11.xml" ContentType="application/vnd.openxmlformats-officedocument.presentationml.slide+xml"/>
  <Override PartName="/ppt/slides/slide49.xml" ContentType="application/vnd.openxmlformats-officedocument.presentationml.slide+xml"/>
  <Override PartName="/ppt/notesSlides/notesSlide5.xml" ContentType="application/vnd.openxmlformats-officedocument.presentationml.notesSlide+xml"/>
  <Override PartName="/ppt/slides/slide42.xml" ContentType="application/vnd.openxmlformats-officedocument.presentationml.slide+xml"/>
  <Override PartName="/ppt/slides/slide58.xml" ContentType="application/vnd.openxmlformats-officedocument.presentationml.slide+xml"/>
  <Override PartName="/ppt/slides/slide25.xml" ContentType="application/vnd.openxmlformats-officedocument.presentationml.slide+xml"/>
  <Override PartName="/ppt/charts/chart2.xml" ContentType="application/vnd.openxmlformats-officedocument.drawingml.chart+xml"/>
  <Override PartName="/ppt/slides/slide51.xml" ContentType="application/vnd.openxmlformats-officedocument.presentationml.slide+xml"/>
  <Override PartName="/ppt/slides/slide9.xml" ContentType="application/vnd.openxmlformats-officedocument.presentationml.slide+xml"/>
  <Override PartName="/ppt/slideLayouts/slideLayout9.xml" ContentType="application/vnd.openxmlformats-officedocument.presentationml.slideLayout+xml"/>
  <Override PartName="/ppt/slides/slide34.xml" ContentType="application/vnd.openxmlformats-officedocument.presentationml.slide+xml"/>
  <Override PartName="/ppt/slides/slide2.xml" ContentType="application/vnd.openxmlformats-officedocument.presentationml.slide+xml"/>
  <Override PartName="/ppt/slideLayouts/slideLayout2.xml" ContentType="application/vnd.openxmlformats-officedocument.presentationml.slideLayout+xml"/>
  <Override PartName="/ppt/slides/slide17.xml" ContentType="application/vnd.openxmlformats-officedocument.presentationml.slide+xml"/>
  <Override PartName="/ppt/slides/slide10.xml" ContentType="application/vnd.openxmlformats-officedocument.presentationml.slide+xml"/>
  <Override PartName="/docProps/app.xml" ContentType="application/vnd.openxmlformats-officedocument.extended-properties+xml"/>
  <Override PartName="/ppt/slides/slide48.xml" ContentType="application/vnd.openxmlformats-officedocument.presentationml.slide+xml"/>
  <Override PartName="/ppt/notesSlides/notesSlide4.xml" ContentType="application/vnd.openxmlformats-officedocument.presentationml.notesSlide+xml"/>
  <Override PartName="/ppt/slides/slide41.xml" ContentType="application/vnd.openxmlformats-officedocument.presentationml.slide+xml"/>
  <Override PartName="/ppt/slides/slide57.xml" ContentType="application/vnd.openxmlformats-officedocument.presentationml.slide+xml"/>
  <Override PartName="/ppt/slides/slide24.xml" ContentType="application/vnd.openxmlformats-officedocument.presentationml.slide+xml"/>
  <Override PartName="/ppt/charts/chart1.xml" ContentType="application/vnd.openxmlformats-officedocument.drawingml.chart+xml"/>
  <Override PartName="/ppt/slides/slide50.xml" ContentType="application/vnd.openxmlformats-officedocument.presentationml.slide+xml"/>
  <Override PartName="/ppt/slides/slide8.xml" ContentType="application/vnd.openxmlformats-officedocument.presentationml.slide+xml"/>
  <Override PartName="/ppt/slideLayouts/slideLayout8.xml" ContentType="application/vnd.openxmlformats-officedocument.presentationml.slideLayout+xml"/>
  <Override PartName="/ppt/slides/slide33.xml" ContentType="application/vnd.openxmlformats-officedocument.presentationml.slide+xml"/>
  <Override PartName="/ppt/slides/slide1.xml" ContentType="application/vnd.openxmlformats-officedocument.presentationml.slide+xml"/>
  <Override PartName="/ppt/slideLayouts/slideLayout1.xml" ContentType="application/vnd.openxmlformats-officedocument.presentationml.slideLayout+xml"/>
  <Override PartName="/ppt/slides/slide16.xml" ContentType="application/vnd.openxmlformats-officedocument.presentationml.slide+xml"/>
  <Override PartName="/ppt/commentAuthors.xml" ContentType="application/vnd.openxmlformats-officedocument.presentationml.commentAuthors+xml"/>
  <Override PartName="/ppt/viewProps.xml" ContentType="application/vnd.openxmlformats-officedocument.presentationml.viewProps+xml"/>
  <Default Extension="jpeg" ContentType="image/jpeg"/>
  <Override PartName="/ppt/slides/slide47.xml" ContentType="application/vnd.openxmlformats-officedocument.presentationml.slide+xml"/>
  <Override PartName="/ppt/notesSlides/notesSlide3.xml" ContentType="application/vnd.openxmlformats-officedocument.presentationml.notesSlide+xml"/>
  <Override PartName="/ppt/slides/slide40.xml" ContentType="application/vnd.openxmlformats-officedocument.presentationml.slide+xml"/>
  <Override PartName="/ppt/theme/theme2.xml" ContentType="application/vnd.openxmlformats-officedocument.theme+xml"/>
  <Override PartName="/ppt/slides/slide56.xml" ContentType="application/vnd.openxmlformats-officedocument.presentationml.slide+xml"/>
  <Override PartName="/ppt/slideLayouts/slideLayout11.xml" ContentType="application/vnd.openxmlformats-officedocument.presentationml.slideLayout+xml"/>
  <Override PartName="/ppt/slides/slide39.xml" ContentType="application/vnd.openxmlformats-officedocument.presentationml.slide+xml"/>
  <Override PartName="/ppt/slides/slide23.xml" ContentType="application/vnd.openxmlformats-officedocument.presentationml.slide+xml"/>
  <Override PartName="/ppt/slides/slide7.xml" ContentType="application/vnd.openxmlformats-officedocument.presentationml.slide+xml"/>
  <Override PartName="/ppt/slideLayouts/slideLayout7.xml" ContentType="application/vnd.openxmlformats-officedocument.presentationml.slideLayout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5.xml" ContentType="application/vnd.openxmlformats-officedocument.presentationml.slide+xml"/>
  <Override PartName="/ppt/slides/slide63.xml" ContentType="application/vnd.openxmlformats-officedocument.presentationml.slide+xml"/>
  <Override PartName="/ppt/slides/slide46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29.xml" ContentType="application/vnd.openxmlformats-officedocument.presentationml.slide+xml"/>
  <Override PartName="/ppt/slides/slide55.xml" ContentType="application/vnd.openxmlformats-officedocument.presentationml.slide+xml"/>
  <Override PartName="/ppt/theme/theme1.xml" ContentType="application/vnd.openxmlformats-officedocument.theme+xml"/>
  <Override PartName="/ppt/slides/slide22.xml" ContentType="application/vnd.openxmlformats-officedocument.presentationml.slide+xml"/>
  <Override PartName="/ppt/slides/slide38.xml" ContentType="application/vnd.openxmlformats-officedocument.presentationml.slide+xml"/>
  <Override PartName="/ppt/presentation.xml" ContentType="application/vnd.openxmlformats-officedocument.presentationml.presentation.main+xml"/>
  <Override PartName="/ppt/slides/slide6.xml" ContentType="application/vnd.openxmlformats-officedocument.presentationml.slide+xml"/>
  <Override PartName="/ppt/slideLayouts/slideLayout10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31.xml" ContentType="application/vnd.openxmlformats-officedocument.presentationml.slide+xml"/>
  <Default Extension="bin" ContentType="application/vnd.openxmlformats-officedocument.presentationml.printerSettings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aveSubsetFonts="1" autoCompressPictures="0">
  <p:sldMasterIdLst>
    <p:sldMasterId id="2147483648" r:id="rId1"/>
  </p:sldMasterIdLst>
  <p:notesMasterIdLst>
    <p:notesMasterId r:id="rId65"/>
  </p:notesMasterIdLst>
  <p:sldIdLst>
    <p:sldId id="256" r:id="rId2"/>
    <p:sldId id="258" r:id="rId3"/>
    <p:sldId id="284" r:id="rId4"/>
    <p:sldId id="265" r:id="rId5"/>
    <p:sldId id="286" r:id="rId6"/>
    <p:sldId id="287" r:id="rId7"/>
    <p:sldId id="288" r:id="rId8"/>
    <p:sldId id="276" r:id="rId9"/>
    <p:sldId id="285" r:id="rId10"/>
    <p:sldId id="264" r:id="rId11"/>
    <p:sldId id="277" r:id="rId12"/>
    <p:sldId id="261" r:id="rId13"/>
    <p:sldId id="290" r:id="rId14"/>
    <p:sldId id="262" r:id="rId15"/>
    <p:sldId id="291" r:id="rId16"/>
    <p:sldId id="273" r:id="rId17"/>
    <p:sldId id="274" r:id="rId18"/>
    <p:sldId id="275" r:id="rId19"/>
    <p:sldId id="315" r:id="rId20"/>
    <p:sldId id="278" r:id="rId21"/>
    <p:sldId id="316" r:id="rId22"/>
    <p:sldId id="317" r:id="rId23"/>
    <p:sldId id="318" r:id="rId24"/>
    <p:sldId id="319" r:id="rId25"/>
    <p:sldId id="320" r:id="rId26"/>
    <p:sldId id="321" r:id="rId27"/>
    <p:sldId id="322" r:id="rId28"/>
    <p:sldId id="324" r:id="rId29"/>
    <p:sldId id="325" r:id="rId30"/>
    <p:sldId id="263" r:id="rId31"/>
    <p:sldId id="294" r:id="rId32"/>
    <p:sldId id="295" r:id="rId33"/>
    <p:sldId id="297" r:id="rId34"/>
    <p:sldId id="289" r:id="rId35"/>
    <p:sldId id="298" r:id="rId36"/>
    <p:sldId id="299" r:id="rId37"/>
    <p:sldId id="300" r:id="rId38"/>
    <p:sldId id="266" r:id="rId39"/>
    <p:sldId id="338" r:id="rId40"/>
    <p:sldId id="301" r:id="rId41"/>
    <p:sldId id="302" r:id="rId42"/>
    <p:sldId id="309" r:id="rId43"/>
    <p:sldId id="308" r:id="rId44"/>
    <p:sldId id="303" r:id="rId45"/>
    <p:sldId id="311" r:id="rId46"/>
    <p:sldId id="267" r:id="rId47"/>
    <p:sldId id="326" r:id="rId48"/>
    <p:sldId id="312" r:id="rId49"/>
    <p:sldId id="304" r:id="rId50"/>
    <p:sldId id="306" r:id="rId51"/>
    <p:sldId id="269" r:id="rId52"/>
    <p:sldId id="313" r:id="rId53"/>
    <p:sldId id="305" r:id="rId54"/>
    <p:sldId id="307" r:id="rId55"/>
    <p:sldId id="271" r:id="rId56"/>
    <p:sldId id="327" r:id="rId57"/>
    <p:sldId id="333" r:id="rId58"/>
    <p:sldId id="334" r:id="rId59"/>
    <p:sldId id="335" r:id="rId60"/>
    <p:sldId id="336" r:id="rId61"/>
    <p:sldId id="279" r:id="rId62"/>
    <p:sldId id="292" r:id="rId63"/>
    <p:sldId id="293" r:id="rId64"/>
  </p:sldIdLst>
  <p:sldSz cx="9144000" cy="6858000" type="screen4x3"/>
  <p:notesSz cx="6858000" cy="9144000"/>
  <p:defaultTextStyle>
    <a:defPPr>
      <a:defRPr lang="fr-F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mAuthor id="0" name="Emmanuel Dupoux" initials="ED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normalViewPr showOutlineIcons="0">
    <p:restoredLeft sz="15620"/>
    <p:restoredTop sz="94660"/>
  </p:normalViewPr>
  <p:slideViewPr>
    <p:cSldViewPr snapToObjects="1" showGuides="1">
      <p:cViewPr varScale="1">
        <p:scale>
          <a:sx n="106" d="100"/>
          <a:sy n="106" d="100"/>
        </p:scale>
        <p:origin x="-856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notesMaster" Target="notesMasters/notesMaster1.xml"/><Relationship Id="rId66" Type="http://schemas.openxmlformats.org/officeDocument/2006/relationships/printerSettings" Target="printerSettings/printerSettings1.bin"/><Relationship Id="rId67" Type="http://schemas.openxmlformats.org/officeDocument/2006/relationships/commentAuthors" Target="commentAuthors.xml"/><Relationship Id="rId68" Type="http://schemas.openxmlformats.org/officeDocument/2006/relationships/presProps" Target="presProps.xml"/><Relationship Id="rId69" Type="http://schemas.openxmlformats.org/officeDocument/2006/relationships/viewProps" Target="viewProp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theme" Target="theme/theme1.xml"/><Relationship Id="rId71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dupoux:Desktop:phones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dupoux:Desktop:phones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Classeur3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Classeur3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fr-FR"/>
  <c:style val="18"/>
  <c:chart>
    <c:plotArea>
      <c:layout/>
      <c:scatterChart>
        <c:scatterStyle val="smoothMarker"/>
        <c:ser>
          <c:idx val="0"/>
          <c:order val="0"/>
          <c:xVal>
            <c:numRef>
              <c:f>Feuil2!$A$1:$A$128</c:f>
              <c:numCache>
                <c:formatCode>General</c:formatCode>
                <c:ptCount val="128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  <c:pt idx="3">
                  <c:v>4.0</c:v>
                </c:pt>
                <c:pt idx="4">
                  <c:v>5.0</c:v>
                </c:pt>
                <c:pt idx="5">
                  <c:v>6.0</c:v>
                </c:pt>
                <c:pt idx="6">
                  <c:v>7.0</c:v>
                </c:pt>
                <c:pt idx="7">
                  <c:v>8.0</c:v>
                </c:pt>
                <c:pt idx="8">
                  <c:v>9.0</c:v>
                </c:pt>
                <c:pt idx="9">
                  <c:v>10.0</c:v>
                </c:pt>
                <c:pt idx="10">
                  <c:v>11.0</c:v>
                </c:pt>
                <c:pt idx="11">
                  <c:v>12.0</c:v>
                </c:pt>
                <c:pt idx="12">
                  <c:v>13.0</c:v>
                </c:pt>
                <c:pt idx="13">
                  <c:v>14.0</c:v>
                </c:pt>
                <c:pt idx="14">
                  <c:v>15.0</c:v>
                </c:pt>
                <c:pt idx="15">
                  <c:v>16.0</c:v>
                </c:pt>
                <c:pt idx="16">
                  <c:v>17.0</c:v>
                </c:pt>
                <c:pt idx="17">
                  <c:v>18.0</c:v>
                </c:pt>
                <c:pt idx="18">
                  <c:v>19.0</c:v>
                </c:pt>
                <c:pt idx="19">
                  <c:v>20.0</c:v>
                </c:pt>
                <c:pt idx="20">
                  <c:v>21.0</c:v>
                </c:pt>
                <c:pt idx="21">
                  <c:v>22.0</c:v>
                </c:pt>
                <c:pt idx="22">
                  <c:v>23.0</c:v>
                </c:pt>
                <c:pt idx="23">
                  <c:v>24.0</c:v>
                </c:pt>
                <c:pt idx="24">
                  <c:v>25.0</c:v>
                </c:pt>
                <c:pt idx="25">
                  <c:v>26.0</c:v>
                </c:pt>
                <c:pt idx="26">
                  <c:v>27.0</c:v>
                </c:pt>
                <c:pt idx="27">
                  <c:v>28.0</c:v>
                </c:pt>
                <c:pt idx="28">
                  <c:v>29.0</c:v>
                </c:pt>
                <c:pt idx="29">
                  <c:v>30.0</c:v>
                </c:pt>
                <c:pt idx="30">
                  <c:v>31.0</c:v>
                </c:pt>
                <c:pt idx="31">
                  <c:v>32.0</c:v>
                </c:pt>
                <c:pt idx="32">
                  <c:v>33.0</c:v>
                </c:pt>
                <c:pt idx="33">
                  <c:v>34.0</c:v>
                </c:pt>
                <c:pt idx="34">
                  <c:v>35.0</c:v>
                </c:pt>
                <c:pt idx="35">
                  <c:v>36.0</c:v>
                </c:pt>
                <c:pt idx="36">
                  <c:v>37.0</c:v>
                </c:pt>
                <c:pt idx="37">
                  <c:v>38.0</c:v>
                </c:pt>
                <c:pt idx="38">
                  <c:v>39.0</c:v>
                </c:pt>
                <c:pt idx="39">
                  <c:v>40.0</c:v>
                </c:pt>
                <c:pt idx="40">
                  <c:v>41.0</c:v>
                </c:pt>
                <c:pt idx="41">
                  <c:v>42.0</c:v>
                </c:pt>
                <c:pt idx="42">
                  <c:v>43.0</c:v>
                </c:pt>
                <c:pt idx="43">
                  <c:v>44.0</c:v>
                </c:pt>
                <c:pt idx="44">
                  <c:v>45.0</c:v>
                </c:pt>
                <c:pt idx="45">
                  <c:v>46.0</c:v>
                </c:pt>
                <c:pt idx="46">
                  <c:v>47.0</c:v>
                </c:pt>
                <c:pt idx="47">
                  <c:v>48.0</c:v>
                </c:pt>
                <c:pt idx="48">
                  <c:v>49.0</c:v>
                </c:pt>
                <c:pt idx="49">
                  <c:v>50.0</c:v>
                </c:pt>
                <c:pt idx="50">
                  <c:v>51.0</c:v>
                </c:pt>
                <c:pt idx="51">
                  <c:v>52.0</c:v>
                </c:pt>
                <c:pt idx="52">
                  <c:v>53.0</c:v>
                </c:pt>
                <c:pt idx="53">
                  <c:v>54.0</c:v>
                </c:pt>
                <c:pt idx="54">
                  <c:v>55.0</c:v>
                </c:pt>
                <c:pt idx="55">
                  <c:v>56.0</c:v>
                </c:pt>
                <c:pt idx="56">
                  <c:v>57.0</c:v>
                </c:pt>
                <c:pt idx="57">
                  <c:v>58.0</c:v>
                </c:pt>
                <c:pt idx="58">
                  <c:v>59.0</c:v>
                </c:pt>
                <c:pt idx="59">
                  <c:v>60.0</c:v>
                </c:pt>
                <c:pt idx="60">
                  <c:v>61.0</c:v>
                </c:pt>
                <c:pt idx="61">
                  <c:v>62.0</c:v>
                </c:pt>
                <c:pt idx="62">
                  <c:v>63.0</c:v>
                </c:pt>
                <c:pt idx="63">
                  <c:v>64.0</c:v>
                </c:pt>
                <c:pt idx="64">
                  <c:v>65.0</c:v>
                </c:pt>
                <c:pt idx="65">
                  <c:v>66.0</c:v>
                </c:pt>
                <c:pt idx="66">
                  <c:v>67.0</c:v>
                </c:pt>
                <c:pt idx="67">
                  <c:v>68.0</c:v>
                </c:pt>
                <c:pt idx="68">
                  <c:v>69.0</c:v>
                </c:pt>
                <c:pt idx="69">
                  <c:v>70.0</c:v>
                </c:pt>
                <c:pt idx="70">
                  <c:v>71.0</c:v>
                </c:pt>
                <c:pt idx="71">
                  <c:v>72.0</c:v>
                </c:pt>
                <c:pt idx="72">
                  <c:v>73.0</c:v>
                </c:pt>
                <c:pt idx="73">
                  <c:v>74.0</c:v>
                </c:pt>
                <c:pt idx="74">
                  <c:v>75.0</c:v>
                </c:pt>
                <c:pt idx="75">
                  <c:v>76.0</c:v>
                </c:pt>
                <c:pt idx="76">
                  <c:v>77.0</c:v>
                </c:pt>
                <c:pt idx="77">
                  <c:v>78.0</c:v>
                </c:pt>
                <c:pt idx="78">
                  <c:v>79.0</c:v>
                </c:pt>
                <c:pt idx="79">
                  <c:v>80.0</c:v>
                </c:pt>
                <c:pt idx="80">
                  <c:v>81.0</c:v>
                </c:pt>
                <c:pt idx="81">
                  <c:v>82.0</c:v>
                </c:pt>
                <c:pt idx="82">
                  <c:v>83.0</c:v>
                </c:pt>
                <c:pt idx="83">
                  <c:v>84.0</c:v>
                </c:pt>
                <c:pt idx="84">
                  <c:v>85.0</c:v>
                </c:pt>
                <c:pt idx="85">
                  <c:v>86.0</c:v>
                </c:pt>
                <c:pt idx="86">
                  <c:v>87.0</c:v>
                </c:pt>
                <c:pt idx="87">
                  <c:v>88.0</c:v>
                </c:pt>
                <c:pt idx="88">
                  <c:v>90.0</c:v>
                </c:pt>
                <c:pt idx="89">
                  <c:v>91.0</c:v>
                </c:pt>
                <c:pt idx="90">
                  <c:v>92.0</c:v>
                </c:pt>
                <c:pt idx="91">
                  <c:v>93.0</c:v>
                </c:pt>
                <c:pt idx="92">
                  <c:v>94.0</c:v>
                </c:pt>
                <c:pt idx="93">
                  <c:v>95.0</c:v>
                </c:pt>
                <c:pt idx="94">
                  <c:v>96.0</c:v>
                </c:pt>
                <c:pt idx="95">
                  <c:v>97.0</c:v>
                </c:pt>
                <c:pt idx="96">
                  <c:v>98.0</c:v>
                </c:pt>
                <c:pt idx="97">
                  <c:v>100.0</c:v>
                </c:pt>
                <c:pt idx="98">
                  <c:v>101.0</c:v>
                </c:pt>
                <c:pt idx="99">
                  <c:v>103.0</c:v>
                </c:pt>
                <c:pt idx="100">
                  <c:v>105.0</c:v>
                </c:pt>
                <c:pt idx="101">
                  <c:v>106.0</c:v>
                </c:pt>
                <c:pt idx="102">
                  <c:v>107.0</c:v>
                </c:pt>
                <c:pt idx="103">
                  <c:v>111.0</c:v>
                </c:pt>
                <c:pt idx="104">
                  <c:v>112.0</c:v>
                </c:pt>
                <c:pt idx="105">
                  <c:v>115.0</c:v>
                </c:pt>
                <c:pt idx="106">
                  <c:v>116.0</c:v>
                </c:pt>
                <c:pt idx="107">
                  <c:v>117.0</c:v>
                </c:pt>
                <c:pt idx="108">
                  <c:v>118.0</c:v>
                </c:pt>
                <c:pt idx="109">
                  <c:v>120.0</c:v>
                </c:pt>
                <c:pt idx="110">
                  <c:v>122.0</c:v>
                </c:pt>
                <c:pt idx="111">
                  <c:v>123.0</c:v>
                </c:pt>
                <c:pt idx="112">
                  <c:v>124.0</c:v>
                </c:pt>
                <c:pt idx="113">
                  <c:v>126.0</c:v>
                </c:pt>
                <c:pt idx="114">
                  <c:v>129.0</c:v>
                </c:pt>
                <c:pt idx="115">
                  <c:v>130.0</c:v>
                </c:pt>
                <c:pt idx="116">
                  <c:v>134.0</c:v>
                </c:pt>
                <c:pt idx="117">
                  <c:v>135.0</c:v>
                </c:pt>
                <c:pt idx="118">
                  <c:v>140.0</c:v>
                </c:pt>
                <c:pt idx="119">
                  <c:v>141.0</c:v>
                </c:pt>
                <c:pt idx="120">
                  <c:v>143.0</c:v>
                </c:pt>
                <c:pt idx="121">
                  <c:v>152.0</c:v>
                </c:pt>
                <c:pt idx="122">
                  <c:v>158.0</c:v>
                </c:pt>
                <c:pt idx="123">
                  <c:v>162.0</c:v>
                </c:pt>
                <c:pt idx="124">
                  <c:v>176.0</c:v>
                </c:pt>
                <c:pt idx="125">
                  <c:v>179.0</c:v>
                </c:pt>
                <c:pt idx="126">
                  <c:v>209.0</c:v>
                </c:pt>
                <c:pt idx="127">
                  <c:v>213.0</c:v>
                </c:pt>
              </c:numCache>
            </c:numRef>
          </c:xVal>
          <c:yVal>
            <c:numRef>
              <c:f>Feuil2!$B$1:$B$128</c:f>
              <c:numCache>
                <c:formatCode>General</c:formatCode>
                <c:ptCount val="128"/>
                <c:pt idx="0">
                  <c:v>1535.0</c:v>
                </c:pt>
                <c:pt idx="1">
                  <c:v>1068.0</c:v>
                </c:pt>
                <c:pt idx="2">
                  <c:v>2401.0</c:v>
                </c:pt>
                <c:pt idx="3">
                  <c:v>1430.0</c:v>
                </c:pt>
                <c:pt idx="4">
                  <c:v>1197.0</c:v>
                </c:pt>
                <c:pt idx="5">
                  <c:v>1040.0</c:v>
                </c:pt>
                <c:pt idx="6">
                  <c:v>884.0</c:v>
                </c:pt>
                <c:pt idx="7">
                  <c:v>842.0</c:v>
                </c:pt>
                <c:pt idx="8">
                  <c:v>903.0</c:v>
                </c:pt>
                <c:pt idx="9">
                  <c:v>837.0</c:v>
                </c:pt>
                <c:pt idx="10">
                  <c:v>627.0</c:v>
                </c:pt>
                <c:pt idx="11">
                  <c:v>468.0</c:v>
                </c:pt>
                <c:pt idx="12">
                  <c:v>369.0</c:v>
                </c:pt>
                <c:pt idx="13">
                  <c:v>325.0</c:v>
                </c:pt>
                <c:pt idx="14">
                  <c:v>320.0</c:v>
                </c:pt>
                <c:pt idx="15">
                  <c:v>413.0</c:v>
                </c:pt>
                <c:pt idx="16">
                  <c:v>403.0</c:v>
                </c:pt>
                <c:pt idx="17">
                  <c:v>415.0</c:v>
                </c:pt>
                <c:pt idx="18">
                  <c:v>399.0</c:v>
                </c:pt>
                <c:pt idx="19">
                  <c:v>300.0</c:v>
                </c:pt>
                <c:pt idx="20">
                  <c:v>227.0</c:v>
                </c:pt>
                <c:pt idx="21">
                  <c:v>159.0</c:v>
                </c:pt>
                <c:pt idx="22">
                  <c:v>123.0</c:v>
                </c:pt>
                <c:pt idx="23">
                  <c:v>117.0</c:v>
                </c:pt>
                <c:pt idx="24">
                  <c:v>123.0</c:v>
                </c:pt>
                <c:pt idx="25">
                  <c:v>128.0</c:v>
                </c:pt>
                <c:pt idx="26">
                  <c:v>146.0</c:v>
                </c:pt>
                <c:pt idx="27">
                  <c:v>83.0</c:v>
                </c:pt>
                <c:pt idx="28">
                  <c:v>143.0</c:v>
                </c:pt>
                <c:pt idx="29">
                  <c:v>111.0</c:v>
                </c:pt>
                <c:pt idx="30">
                  <c:v>113.0</c:v>
                </c:pt>
                <c:pt idx="31">
                  <c:v>123.0</c:v>
                </c:pt>
                <c:pt idx="32">
                  <c:v>132.0</c:v>
                </c:pt>
                <c:pt idx="33">
                  <c:v>136.0</c:v>
                </c:pt>
                <c:pt idx="34">
                  <c:v>117.0</c:v>
                </c:pt>
                <c:pt idx="35">
                  <c:v>97.0</c:v>
                </c:pt>
                <c:pt idx="36">
                  <c:v>105.0</c:v>
                </c:pt>
                <c:pt idx="37">
                  <c:v>70.0</c:v>
                </c:pt>
                <c:pt idx="38">
                  <c:v>68.0</c:v>
                </c:pt>
                <c:pt idx="39">
                  <c:v>49.0</c:v>
                </c:pt>
                <c:pt idx="40">
                  <c:v>48.0</c:v>
                </c:pt>
                <c:pt idx="41">
                  <c:v>37.0</c:v>
                </c:pt>
                <c:pt idx="42">
                  <c:v>37.0</c:v>
                </c:pt>
                <c:pt idx="43">
                  <c:v>35.0</c:v>
                </c:pt>
                <c:pt idx="44">
                  <c:v>34.0</c:v>
                </c:pt>
                <c:pt idx="45">
                  <c:v>35.0</c:v>
                </c:pt>
                <c:pt idx="46">
                  <c:v>41.0</c:v>
                </c:pt>
                <c:pt idx="47">
                  <c:v>38.0</c:v>
                </c:pt>
                <c:pt idx="48">
                  <c:v>43.0</c:v>
                </c:pt>
                <c:pt idx="49">
                  <c:v>32.0</c:v>
                </c:pt>
                <c:pt idx="50">
                  <c:v>35.0</c:v>
                </c:pt>
                <c:pt idx="51">
                  <c:v>33.0</c:v>
                </c:pt>
                <c:pt idx="52">
                  <c:v>36.0</c:v>
                </c:pt>
                <c:pt idx="53">
                  <c:v>25.0</c:v>
                </c:pt>
                <c:pt idx="54">
                  <c:v>28.0</c:v>
                </c:pt>
                <c:pt idx="55">
                  <c:v>12.0</c:v>
                </c:pt>
                <c:pt idx="56">
                  <c:v>14.0</c:v>
                </c:pt>
                <c:pt idx="57">
                  <c:v>15.0</c:v>
                </c:pt>
                <c:pt idx="58">
                  <c:v>10.0</c:v>
                </c:pt>
                <c:pt idx="59">
                  <c:v>14.0</c:v>
                </c:pt>
                <c:pt idx="60">
                  <c:v>15.0</c:v>
                </c:pt>
                <c:pt idx="61">
                  <c:v>13.0</c:v>
                </c:pt>
                <c:pt idx="62">
                  <c:v>14.0</c:v>
                </c:pt>
                <c:pt idx="63">
                  <c:v>10.0</c:v>
                </c:pt>
                <c:pt idx="64">
                  <c:v>9.0</c:v>
                </c:pt>
                <c:pt idx="65">
                  <c:v>17.0</c:v>
                </c:pt>
                <c:pt idx="66">
                  <c:v>12.0</c:v>
                </c:pt>
                <c:pt idx="67">
                  <c:v>16.0</c:v>
                </c:pt>
                <c:pt idx="68">
                  <c:v>15.0</c:v>
                </c:pt>
                <c:pt idx="69">
                  <c:v>9.0</c:v>
                </c:pt>
                <c:pt idx="70">
                  <c:v>8.0</c:v>
                </c:pt>
                <c:pt idx="71">
                  <c:v>10.0</c:v>
                </c:pt>
                <c:pt idx="72">
                  <c:v>5.0</c:v>
                </c:pt>
                <c:pt idx="73">
                  <c:v>7.0</c:v>
                </c:pt>
                <c:pt idx="74">
                  <c:v>6.0</c:v>
                </c:pt>
                <c:pt idx="75">
                  <c:v>4.0</c:v>
                </c:pt>
                <c:pt idx="76">
                  <c:v>6.0</c:v>
                </c:pt>
                <c:pt idx="77">
                  <c:v>3.0</c:v>
                </c:pt>
                <c:pt idx="78">
                  <c:v>3.0</c:v>
                </c:pt>
                <c:pt idx="79">
                  <c:v>7.0</c:v>
                </c:pt>
                <c:pt idx="80">
                  <c:v>4.0</c:v>
                </c:pt>
                <c:pt idx="81">
                  <c:v>2.0</c:v>
                </c:pt>
                <c:pt idx="82">
                  <c:v>4.0</c:v>
                </c:pt>
                <c:pt idx="83">
                  <c:v>5.0</c:v>
                </c:pt>
                <c:pt idx="84">
                  <c:v>2.0</c:v>
                </c:pt>
                <c:pt idx="85">
                  <c:v>2.0</c:v>
                </c:pt>
                <c:pt idx="86">
                  <c:v>3.0</c:v>
                </c:pt>
                <c:pt idx="87">
                  <c:v>2.0</c:v>
                </c:pt>
                <c:pt idx="88">
                  <c:v>1.0</c:v>
                </c:pt>
                <c:pt idx="89">
                  <c:v>3.0</c:v>
                </c:pt>
                <c:pt idx="90">
                  <c:v>4.0</c:v>
                </c:pt>
                <c:pt idx="91">
                  <c:v>2.0</c:v>
                </c:pt>
                <c:pt idx="92">
                  <c:v>1.0</c:v>
                </c:pt>
                <c:pt idx="93">
                  <c:v>3.0</c:v>
                </c:pt>
                <c:pt idx="94">
                  <c:v>3.0</c:v>
                </c:pt>
                <c:pt idx="95">
                  <c:v>2.0</c:v>
                </c:pt>
                <c:pt idx="96">
                  <c:v>5.0</c:v>
                </c:pt>
                <c:pt idx="97">
                  <c:v>1.0</c:v>
                </c:pt>
                <c:pt idx="98">
                  <c:v>3.0</c:v>
                </c:pt>
                <c:pt idx="99">
                  <c:v>5.0</c:v>
                </c:pt>
                <c:pt idx="100">
                  <c:v>1.0</c:v>
                </c:pt>
                <c:pt idx="101">
                  <c:v>1.0</c:v>
                </c:pt>
                <c:pt idx="102">
                  <c:v>2.0</c:v>
                </c:pt>
                <c:pt idx="103">
                  <c:v>1.0</c:v>
                </c:pt>
                <c:pt idx="104">
                  <c:v>1.0</c:v>
                </c:pt>
                <c:pt idx="105">
                  <c:v>1.0</c:v>
                </c:pt>
                <c:pt idx="106">
                  <c:v>1.0</c:v>
                </c:pt>
                <c:pt idx="107">
                  <c:v>1.0</c:v>
                </c:pt>
                <c:pt idx="108">
                  <c:v>2.0</c:v>
                </c:pt>
                <c:pt idx="109">
                  <c:v>1.0</c:v>
                </c:pt>
                <c:pt idx="110">
                  <c:v>1.0</c:v>
                </c:pt>
                <c:pt idx="111">
                  <c:v>1.0</c:v>
                </c:pt>
                <c:pt idx="112">
                  <c:v>2.0</c:v>
                </c:pt>
                <c:pt idx="113">
                  <c:v>1.0</c:v>
                </c:pt>
                <c:pt idx="114">
                  <c:v>1.0</c:v>
                </c:pt>
                <c:pt idx="115">
                  <c:v>1.0</c:v>
                </c:pt>
                <c:pt idx="116">
                  <c:v>3.0</c:v>
                </c:pt>
                <c:pt idx="117">
                  <c:v>2.0</c:v>
                </c:pt>
                <c:pt idx="118">
                  <c:v>1.0</c:v>
                </c:pt>
                <c:pt idx="119">
                  <c:v>2.0</c:v>
                </c:pt>
                <c:pt idx="120">
                  <c:v>1.0</c:v>
                </c:pt>
                <c:pt idx="121">
                  <c:v>1.0</c:v>
                </c:pt>
                <c:pt idx="122">
                  <c:v>1.0</c:v>
                </c:pt>
                <c:pt idx="123">
                  <c:v>1.0</c:v>
                </c:pt>
                <c:pt idx="124">
                  <c:v>1.0</c:v>
                </c:pt>
                <c:pt idx="125">
                  <c:v>1.0</c:v>
                </c:pt>
                <c:pt idx="126">
                  <c:v>1.0</c:v>
                </c:pt>
                <c:pt idx="127">
                  <c:v>1.0</c:v>
                </c:pt>
              </c:numCache>
            </c:numRef>
          </c:yVal>
          <c:smooth val="1"/>
        </c:ser>
        <c:axId val="882833720"/>
        <c:axId val="881936792"/>
      </c:scatterChart>
      <c:valAx>
        <c:axId val="882833720"/>
        <c:scaling>
          <c:orientation val="minMax"/>
        </c:scaling>
        <c:axPos val="b"/>
        <c:numFmt formatCode="General" sourceLinked="1"/>
        <c:tickLblPos val="nextTo"/>
        <c:crossAx val="881936792"/>
        <c:crosses val="autoZero"/>
        <c:crossBetween val="midCat"/>
      </c:valAx>
      <c:valAx>
        <c:axId val="881936792"/>
        <c:scaling>
          <c:orientation val="minMax"/>
        </c:scaling>
        <c:axPos val="l"/>
        <c:majorGridlines>
          <c:spPr>
            <a:ln>
              <a:solidFill>
                <a:schemeClr val="bg1">
                  <a:lumMod val="95000"/>
                </a:schemeClr>
              </a:solidFill>
            </a:ln>
          </c:spPr>
        </c:majorGridlines>
        <c:numFmt formatCode="General" sourceLinked="1"/>
        <c:tickLblPos val="nextTo"/>
        <c:crossAx val="882833720"/>
        <c:crosses val="autoZero"/>
        <c:crossBetween val="midCat"/>
      </c:valAx>
    </c:plotArea>
    <c:plotVisOnly val="1"/>
  </c:chart>
  <c:spPr>
    <a:ln>
      <a:noFill/>
    </a:ln>
  </c:spPr>
  <c:externalData r:id="rId1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fr-FR"/>
  <c:style val="18"/>
  <c:chart>
    <c:plotArea>
      <c:layout/>
      <c:scatterChart>
        <c:scatterStyle val="smoothMarker"/>
        <c:ser>
          <c:idx val="0"/>
          <c:order val="0"/>
          <c:xVal>
            <c:numRef>
              <c:f>Feuil1!$A$1:$A$37</c:f>
              <c:numCache>
                <c:formatCode>General</c:formatCode>
                <c:ptCount val="37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  <c:pt idx="3">
                  <c:v>4.0</c:v>
                </c:pt>
                <c:pt idx="4">
                  <c:v>5.0</c:v>
                </c:pt>
                <c:pt idx="5">
                  <c:v>6.0</c:v>
                </c:pt>
                <c:pt idx="6">
                  <c:v>7.0</c:v>
                </c:pt>
                <c:pt idx="7">
                  <c:v>8.0</c:v>
                </c:pt>
                <c:pt idx="8">
                  <c:v>9.0</c:v>
                </c:pt>
                <c:pt idx="9">
                  <c:v>10.0</c:v>
                </c:pt>
                <c:pt idx="10">
                  <c:v>11.0</c:v>
                </c:pt>
                <c:pt idx="11">
                  <c:v>12.0</c:v>
                </c:pt>
                <c:pt idx="12">
                  <c:v>13.0</c:v>
                </c:pt>
                <c:pt idx="13">
                  <c:v>14.0</c:v>
                </c:pt>
                <c:pt idx="14">
                  <c:v>15.0</c:v>
                </c:pt>
                <c:pt idx="15">
                  <c:v>16.0</c:v>
                </c:pt>
                <c:pt idx="16">
                  <c:v>17.0</c:v>
                </c:pt>
                <c:pt idx="17">
                  <c:v>18.0</c:v>
                </c:pt>
                <c:pt idx="18">
                  <c:v>19.0</c:v>
                </c:pt>
                <c:pt idx="19">
                  <c:v>20.0</c:v>
                </c:pt>
                <c:pt idx="20">
                  <c:v>21.0</c:v>
                </c:pt>
                <c:pt idx="21">
                  <c:v>22.0</c:v>
                </c:pt>
                <c:pt idx="22">
                  <c:v>23.0</c:v>
                </c:pt>
                <c:pt idx="23">
                  <c:v>24.0</c:v>
                </c:pt>
                <c:pt idx="24">
                  <c:v>25.0</c:v>
                </c:pt>
                <c:pt idx="25">
                  <c:v>26.0</c:v>
                </c:pt>
                <c:pt idx="26">
                  <c:v>27.0</c:v>
                </c:pt>
                <c:pt idx="27">
                  <c:v>28.0</c:v>
                </c:pt>
                <c:pt idx="28">
                  <c:v>29.0</c:v>
                </c:pt>
                <c:pt idx="29">
                  <c:v>30.0</c:v>
                </c:pt>
                <c:pt idx="30">
                  <c:v>31.0</c:v>
                </c:pt>
                <c:pt idx="31">
                  <c:v>32.0</c:v>
                </c:pt>
                <c:pt idx="32">
                  <c:v>33.0</c:v>
                </c:pt>
                <c:pt idx="33">
                  <c:v>34.0</c:v>
                </c:pt>
                <c:pt idx="34">
                  <c:v>35.0</c:v>
                </c:pt>
                <c:pt idx="35">
                  <c:v>36.0</c:v>
                </c:pt>
                <c:pt idx="36">
                  <c:v>37.0</c:v>
                </c:pt>
              </c:numCache>
            </c:numRef>
          </c:xVal>
          <c:yVal>
            <c:numRef>
              <c:f>Feuil1!$B$1:$B$37</c:f>
              <c:numCache>
                <c:formatCode>General</c:formatCode>
                <c:ptCount val="37"/>
                <c:pt idx="0">
                  <c:v>6488.0</c:v>
                </c:pt>
                <c:pt idx="1">
                  <c:v>6350.0</c:v>
                </c:pt>
                <c:pt idx="2">
                  <c:v>5179.0</c:v>
                </c:pt>
                <c:pt idx="3">
                  <c:v>4945.0</c:v>
                </c:pt>
                <c:pt idx="4">
                  <c:v>4625.0</c:v>
                </c:pt>
                <c:pt idx="5">
                  <c:v>3186.0</c:v>
                </c:pt>
                <c:pt idx="6">
                  <c:v>2377.0</c:v>
                </c:pt>
                <c:pt idx="7">
                  <c:v>2011.0</c:v>
                </c:pt>
                <c:pt idx="8">
                  <c:v>1942.0</c:v>
                </c:pt>
                <c:pt idx="9">
                  <c:v>1870.0</c:v>
                </c:pt>
                <c:pt idx="10">
                  <c:v>1539.0</c:v>
                </c:pt>
                <c:pt idx="11">
                  <c:v>1518.0</c:v>
                </c:pt>
                <c:pt idx="12">
                  <c:v>1468.0</c:v>
                </c:pt>
                <c:pt idx="13">
                  <c:v>1324.0</c:v>
                </c:pt>
                <c:pt idx="14">
                  <c:v>1265.0</c:v>
                </c:pt>
                <c:pt idx="15">
                  <c:v>1174.0</c:v>
                </c:pt>
                <c:pt idx="16">
                  <c:v>1151.0</c:v>
                </c:pt>
                <c:pt idx="17">
                  <c:v>1083.0</c:v>
                </c:pt>
                <c:pt idx="18">
                  <c:v>1075.0</c:v>
                </c:pt>
                <c:pt idx="19">
                  <c:v>1051.0</c:v>
                </c:pt>
                <c:pt idx="20">
                  <c:v>987.0</c:v>
                </c:pt>
                <c:pt idx="21">
                  <c:v>971.0</c:v>
                </c:pt>
                <c:pt idx="22">
                  <c:v>954.0</c:v>
                </c:pt>
                <c:pt idx="23">
                  <c:v>780.0</c:v>
                </c:pt>
                <c:pt idx="24">
                  <c:v>745.0</c:v>
                </c:pt>
                <c:pt idx="25">
                  <c:v>721.0</c:v>
                </c:pt>
                <c:pt idx="26">
                  <c:v>667.0</c:v>
                </c:pt>
                <c:pt idx="27">
                  <c:v>648.0</c:v>
                </c:pt>
                <c:pt idx="28">
                  <c:v>565.0</c:v>
                </c:pt>
                <c:pt idx="29">
                  <c:v>522.0</c:v>
                </c:pt>
                <c:pt idx="30">
                  <c:v>414.0</c:v>
                </c:pt>
                <c:pt idx="31">
                  <c:v>343.0</c:v>
                </c:pt>
                <c:pt idx="32">
                  <c:v>325.0</c:v>
                </c:pt>
                <c:pt idx="33">
                  <c:v>286.0</c:v>
                </c:pt>
                <c:pt idx="34">
                  <c:v>241.0</c:v>
                </c:pt>
                <c:pt idx="35">
                  <c:v>42.0</c:v>
                </c:pt>
                <c:pt idx="36">
                  <c:v>19.0</c:v>
                </c:pt>
              </c:numCache>
            </c:numRef>
          </c:yVal>
          <c:smooth val="1"/>
        </c:ser>
        <c:axId val="882160248"/>
        <c:axId val="881974968"/>
      </c:scatterChart>
      <c:valAx>
        <c:axId val="882160248"/>
        <c:scaling>
          <c:orientation val="minMax"/>
        </c:scaling>
        <c:axPos val="b"/>
        <c:numFmt formatCode="General" sourceLinked="1"/>
        <c:tickLblPos val="nextTo"/>
        <c:crossAx val="881974968"/>
        <c:crosses val="autoZero"/>
        <c:crossBetween val="midCat"/>
      </c:valAx>
      <c:valAx>
        <c:axId val="881974968"/>
        <c:scaling>
          <c:orientation val="minMax"/>
        </c:scaling>
        <c:axPos val="l"/>
        <c:majorGridlines>
          <c:spPr>
            <a:ln>
              <a:solidFill>
                <a:schemeClr val="bg1">
                  <a:lumMod val="85000"/>
                </a:schemeClr>
              </a:solidFill>
            </a:ln>
          </c:spPr>
        </c:majorGridlines>
        <c:numFmt formatCode="General" sourceLinked="1"/>
        <c:tickLblPos val="nextTo"/>
        <c:crossAx val="882160248"/>
        <c:crosses val="autoZero"/>
        <c:crossBetween val="midCat"/>
      </c:valAx>
    </c:plotArea>
    <c:plotVisOnly val="1"/>
  </c:chart>
  <c:externalData r:id="rId1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fr-FR"/>
  <c:style val="18"/>
  <c:chart>
    <c:plotArea>
      <c:layout/>
      <c:barChart>
        <c:barDir val="col"/>
        <c:grouping val="clustered"/>
        <c:ser>
          <c:idx val="0"/>
          <c:order val="0"/>
          <c:val>
            <c:numRef>
              <c:f>Feuil1!$C$1:$C$5</c:f>
              <c:numCache>
                <c:formatCode>0.00E+00</c:formatCode>
                <c:ptCount val="5"/>
                <c:pt idx="0">
                  <c:v>1.0E6</c:v>
                </c:pt>
                <c:pt idx="1">
                  <c:v>100000.0</c:v>
                </c:pt>
                <c:pt idx="2">
                  <c:v>10000.0</c:v>
                </c:pt>
                <c:pt idx="3">
                  <c:v>5000.0</c:v>
                </c:pt>
                <c:pt idx="4">
                  <c:v>1000.0</c:v>
                </c:pt>
              </c:numCache>
            </c:numRef>
          </c:val>
        </c:ser>
        <c:axId val="881944984"/>
        <c:axId val="722991064"/>
      </c:barChart>
      <c:catAx>
        <c:axId val="881944984"/>
        <c:scaling>
          <c:orientation val="minMax"/>
        </c:scaling>
        <c:delete val="1"/>
        <c:axPos val="b"/>
        <c:tickLblPos val="nextTo"/>
        <c:crossAx val="722991064"/>
        <c:crosses val="autoZero"/>
        <c:auto val="1"/>
        <c:lblAlgn val="ctr"/>
        <c:lblOffset val="100"/>
      </c:catAx>
      <c:valAx>
        <c:axId val="722991064"/>
        <c:scaling>
          <c:orientation val="minMax"/>
        </c:scaling>
        <c:axPos val="l"/>
        <c:majorGridlines/>
        <c:numFmt formatCode="0.00E+00" sourceLinked="1"/>
        <c:tickLblPos val="nextTo"/>
        <c:crossAx val="881944984"/>
        <c:crosses val="autoZero"/>
        <c:crossBetween val="between"/>
      </c:valAx>
    </c:plotArea>
    <c:plotVisOnly val="1"/>
  </c:chart>
  <c:spPr>
    <a:ln>
      <a:noFill/>
    </a:ln>
  </c:spPr>
  <c:externalData r:id="rId1"/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fr-FR"/>
  <c:style val="4"/>
  <c:chart>
    <c:plotArea>
      <c:layout/>
      <c:barChart>
        <c:barDir val="col"/>
        <c:grouping val="clustered"/>
        <c:ser>
          <c:idx val="0"/>
          <c:order val="0"/>
          <c:val>
            <c:numRef>
              <c:f>Feuil1!$B$1:$B$5</c:f>
              <c:numCache>
                <c:formatCode>General</c:formatCode>
                <c:ptCount val="5"/>
                <c:pt idx="0">
                  <c:v>0.5</c:v>
                </c:pt>
                <c:pt idx="1">
                  <c:v>30.0</c:v>
                </c:pt>
                <c:pt idx="2">
                  <c:v>31.0</c:v>
                </c:pt>
                <c:pt idx="3">
                  <c:v>35.0</c:v>
                </c:pt>
                <c:pt idx="4">
                  <c:v>42.0</c:v>
                </c:pt>
              </c:numCache>
            </c:numRef>
          </c:val>
        </c:ser>
        <c:axId val="882836488"/>
        <c:axId val="882839320"/>
      </c:barChart>
      <c:catAx>
        <c:axId val="882836488"/>
        <c:scaling>
          <c:orientation val="minMax"/>
        </c:scaling>
        <c:delete val="1"/>
        <c:axPos val="b"/>
        <c:tickLblPos val="nextTo"/>
        <c:crossAx val="882839320"/>
        <c:crosses val="autoZero"/>
        <c:auto val="1"/>
        <c:lblAlgn val="ctr"/>
        <c:lblOffset val="100"/>
      </c:catAx>
      <c:valAx>
        <c:axId val="882839320"/>
        <c:scaling>
          <c:orientation val="minMax"/>
        </c:scaling>
        <c:axPos val="l"/>
        <c:majorGridlines/>
        <c:numFmt formatCode="General" sourceLinked="1"/>
        <c:tickLblPos val="nextTo"/>
        <c:crossAx val="882836488"/>
        <c:crosses val="autoZero"/>
        <c:crossBetween val="between"/>
      </c:valAx>
    </c:plotArea>
    <c:plotVisOnly val="1"/>
  </c:chart>
  <c:txPr>
    <a:bodyPr/>
    <a:lstStyle/>
    <a:p>
      <a:pPr>
        <a:defRPr sz="1800"/>
      </a:pPr>
      <a:endParaRPr lang="fr-FR"/>
    </a:p>
  </c:txPr>
  <c:externalData r:id="rId1"/>
</c:chartSpace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m authorId="0" dt="2014-01-08T08:12:06.675" idx="1">
    <p:pos x="33" y="-248"/>
    <p:text>insert semantics level</p:tex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631927-A8A0-264B-85CC-EE9865D9118C}" type="datetimeFigureOut">
              <a:rPr lang="fr-FR" smtClean="0"/>
              <a:pPr/>
              <a:t>21/06/18</a:t>
            </a:fld>
            <a:endParaRPr lang="en-US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C50C20-5DBD-1B4E-AA01-0F601BE7B5A8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06D48F-EF9A-D647-8CD9-B284A15DFD69}" type="slidenum">
              <a:rPr lang="en-US" smtClean="0"/>
              <a:pPr/>
              <a:t>34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Espace réservé de l'image des diapositives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4579" name="Espace réservé des commentair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>
                <a:ea typeface="ＭＳ Ｐゴシック" charset="-128"/>
                <a:cs typeface="ＭＳ Ｐゴシック" charset="-128"/>
              </a:rPr>
              <a:t>questions: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814B0EC-9754-6C47-A27C-604D86B7C43C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Espace réservé de l'image des diapositives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4579" name="Espace réservé des commentair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>
                <a:ea typeface="ＭＳ Ｐゴシック" charset="-128"/>
                <a:cs typeface="ＭＳ Ｐゴシック" charset="-128"/>
              </a:rPr>
              <a:t>questions: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814B0EC-9754-6C47-A27C-604D86B7C43C}" type="slidenum">
              <a:rPr lang="en-US" smtClean="0"/>
              <a:pPr>
                <a:defRPr/>
              </a:pPr>
              <a:t>53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250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>
            <a:prstTxWarp prst="textNoShape">
              <a:avLst/>
            </a:prstTxWarp>
          </a:bodyPr>
          <a:lstStyle/>
          <a:p>
            <a:pPr algn="r"/>
            <a:fld id="{E105A235-DEE7-DE44-87E4-3204386872DF}" type="slidenum">
              <a:rPr lang="en-US" sz="1200" b="0"/>
              <a:pPr algn="r"/>
              <a:t>57</a:t>
            </a:fld>
            <a:endParaRPr lang="en-US" sz="1200" b="0"/>
          </a:p>
        </p:txBody>
      </p:sp>
      <p:sp>
        <p:nvSpPr>
          <p:cNvPr id="309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4588" y="687388"/>
            <a:ext cx="4570412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9252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en-US">
              <a:latin typeface="Arial" pitchFamily="-104" charset="0"/>
              <a:ea typeface="ＭＳ Ｐゴシック" pitchFamily="-104" charset="-128"/>
              <a:cs typeface="ＭＳ Ｐゴシック" pitchFamily="-104" charset="-128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346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>
            <a:prstTxWarp prst="textNoShape">
              <a:avLst/>
            </a:prstTxWarp>
          </a:bodyPr>
          <a:lstStyle/>
          <a:p>
            <a:pPr algn="r"/>
            <a:fld id="{EE284F71-7D2C-0843-A64A-55F1AB566535}" type="slidenum">
              <a:rPr lang="en-US" sz="1200" b="0"/>
              <a:pPr algn="r"/>
              <a:t>59</a:t>
            </a:fld>
            <a:endParaRPr lang="en-US" sz="1200" b="0"/>
          </a:p>
        </p:txBody>
      </p:sp>
      <p:sp>
        <p:nvSpPr>
          <p:cNvPr id="313347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2255330" y="686653"/>
            <a:ext cx="2348435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13348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en-US">
              <a:latin typeface="Arial" pitchFamily="-104" charset="0"/>
              <a:ea typeface="ＭＳ Ｐゴシック" pitchFamily="-104" charset="-128"/>
              <a:cs typeface="ＭＳ Ｐゴシック" pitchFamily="-104" charset="-128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 smtClean="0"/>
              <a:t>Cliquez et modifiez le titre</a:t>
            </a:r>
            <a:endParaRPr lang="en-US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Cliquez pour modifier le style des sous-titres du masque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260D0-86F5-D243-9464-188784CEF0F0}" type="datetimeFigureOut">
              <a:rPr lang="fr-FR" smtClean="0"/>
              <a:pPr/>
              <a:t>21/06/18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21C2C-E234-A740-A44A-FAEFEB5BF05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260D0-86F5-D243-9464-188784CEF0F0}" type="datetimeFigureOut">
              <a:rPr lang="fr-FR" smtClean="0"/>
              <a:pPr/>
              <a:t>21/06/18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21C2C-E234-A740-A44A-FAEFEB5BF05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 smtClean="0"/>
              <a:t>Cliquez et modifiez le titre</a:t>
            </a:r>
            <a:endParaRPr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260D0-86F5-D243-9464-188784CEF0F0}" type="datetimeFigureOut">
              <a:rPr lang="fr-FR" smtClean="0"/>
              <a:pPr/>
              <a:t>21/06/18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21C2C-E234-A740-A44A-FAEFEB5BF05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260D0-86F5-D243-9464-188784CEF0F0}" type="datetimeFigureOut">
              <a:rPr lang="fr-FR" smtClean="0"/>
              <a:pPr/>
              <a:t>21/06/18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21C2C-E234-A740-A44A-FAEFEB5BF05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et modifiez le titre</a:t>
            </a:r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260D0-86F5-D243-9464-188784CEF0F0}" type="datetimeFigureOut">
              <a:rPr lang="fr-FR" smtClean="0"/>
              <a:pPr/>
              <a:t>21/06/18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21C2C-E234-A740-A44A-FAEFEB5BF05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260D0-86F5-D243-9464-188784CEF0F0}" type="datetimeFigureOut">
              <a:rPr lang="fr-FR" smtClean="0"/>
              <a:pPr/>
              <a:t>21/06/18</a:t>
            </a:fld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21C2C-E234-A740-A44A-FAEFEB5BF05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Cliquez et modifiez le titre</a:t>
            </a:r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260D0-86F5-D243-9464-188784CEF0F0}" type="datetimeFigureOut">
              <a:rPr lang="fr-FR" smtClean="0"/>
              <a:pPr/>
              <a:t>21/06/18</a:t>
            </a:fld>
            <a:endParaRPr lang="en-US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21C2C-E234-A740-A44A-FAEFEB5BF05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260D0-86F5-D243-9464-188784CEF0F0}" type="datetimeFigureOut">
              <a:rPr lang="fr-FR" smtClean="0"/>
              <a:pPr/>
              <a:t>21/06/18</a:t>
            </a:fld>
            <a:endParaRPr lang="en-US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21C2C-E234-A740-A44A-FAEFEB5BF05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260D0-86F5-D243-9464-188784CEF0F0}" type="datetimeFigureOut">
              <a:rPr lang="fr-FR" smtClean="0"/>
              <a:pPr/>
              <a:t>21/06/18</a:t>
            </a:fld>
            <a:endParaRPr lang="en-US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21C2C-E234-A740-A44A-FAEFEB5BF05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260D0-86F5-D243-9464-188784CEF0F0}" type="datetimeFigureOut">
              <a:rPr lang="fr-FR" smtClean="0"/>
              <a:pPr/>
              <a:t>21/06/18</a:t>
            </a:fld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21C2C-E234-A740-A44A-FAEFEB5BF05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en-US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260D0-86F5-D243-9464-188784CEF0F0}" type="datetimeFigureOut">
              <a:rPr lang="fr-FR" smtClean="0"/>
              <a:pPr/>
              <a:t>21/06/18</a:t>
            </a:fld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21C2C-E234-A740-A44A-FAEFEB5BF05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Cliquez et modifiez le titre</a:t>
            </a:r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E260D0-86F5-D243-9464-188784CEF0F0}" type="datetimeFigureOut">
              <a:rPr lang="fr-FR" smtClean="0"/>
              <a:pPr/>
              <a:t>21/06/18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F21C2C-E234-A740-A44A-FAEFEB5BF05E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4" Type="http://schemas.openxmlformats.org/officeDocument/2006/relationships/image" Target="../media/image20.png"/><Relationship Id="rId5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chart" Target="../charts/chart1.xml"/><Relationship Id="rId5" Type="http://schemas.openxmlformats.org/officeDocument/2006/relationships/chart" Target="../charts/chart2.xm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d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d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df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comments" Target="../comments/commen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df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df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df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Relationship Id="rId3" Type="http://schemas.openxmlformats.org/officeDocument/2006/relationships/image" Target="../media/image3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df"/><Relationship Id="rId4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Relationship Id="rId3" Type="http://schemas.openxmlformats.org/officeDocument/2006/relationships/image" Target="../media/image47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4" Type="http://schemas.openxmlformats.org/officeDocument/2006/relationships/image" Target="../media/image50.png"/><Relationship Id="rId5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4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4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8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4" Type="http://schemas.openxmlformats.org/officeDocument/2006/relationships/image" Target="../media/image60.png"/><Relationship Id="rId1" Type="http://schemas.openxmlformats.org/officeDocument/2006/relationships/video" Target="NULL" TargetMode="External"/><Relationship Id="rId2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4" Type="http://schemas.openxmlformats.org/officeDocument/2006/relationships/image" Target="../media/image63.jpe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1.jpe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4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Algorithms for speech and language processing</a:t>
            </a:r>
            <a:endParaRPr lang="en-US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Challenges and perspectives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Words: the problem of </a:t>
            </a:r>
            <a:r>
              <a:rPr lang="en-US" dirty="0" err="1" smtClean="0"/>
              <a:t>oovs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6142037"/>
            <a:ext cx="8229600" cy="868363"/>
          </a:xfrm>
        </p:spPr>
        <p:txBody>
          <a:bodyPr/>
          <a:lstStyle/>
          <a:p>
            <a:r>
              <a:rPr lang="en-US" dirty="0" smtClean="0"/>
              <a:t>Heaps law</a:t>
            </a:r>
            <a:endParaRPr lang="en-US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rcRect t="-754" r="8538"/>
          <a:stretch>
            <a:fillRect/>
          </a:stretch>
        </p:blipFill>
        <p:spPr>
          <a:xfrm>
            <a:off x="2133600" y="1538596"/>
            <a:ext cx="3581400" cy="1444661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6172200" y="1752600"/>
            <a:ext cx="1558765" cy="2769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1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pocket French 50Mw</a:t>
            </a:r>
            <a:endParaRPr kumimoji="0" lang="en-US" sz="1200" b="0" i="1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6663288" y="6564868"/>
            <a:ext cx="24045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Petersen  et al (2012)</a:t>
            </a:r>
            <a:endParaRPr lang="en-US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3151175"/>
            <a:ext cx="4547202" cy="317342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possible solution: episodic memory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cache based model of speech recognition Kuhn &amp; de Mori (1990)</a:t>
            </a:r>
          </a:p>
          <a:p>
            <a:r>
              <a:rPr lang="en-US" dirty="0" smtClean="0"/>
              <a:t>Hybrid LSTM-Cache systems</a:t>
            </a:r>
          </a:p>
          <a:p>
            <a:pPr lvl="1"/>
            <a:r>
              <a:rPr lang="en-US" dirty="0" smtClean="0"/>
              <a:t>Kawakami, Dyer, </a:t>
            </a:r>
            <a:r>
              <a:rPr lang="en-US" dirty="0" err="1" smtClean="0"/>
              <a:t>Blunsom</a:t>
            </a:r>
            <a:r>
              <a:rPr lang="en-US" dirty="0" smtClean="0"/>
              <a:t> (2017)</a:t>
            </a:r>
          </a:p>
          <a:p>
            <a:pPr lvl="1"/>
            <a:r>
              <a:rPr lang="en-US" dirty="0" smtClean="0"/>
              <a:t>Grave </a:t>
            </a:r>
            <a:r>
              <a:rPr lang="en-US" dirty="0" err="1" smtClean="0"/>
              <a:t>Cisse</a:t>
            </a:r>
            <a:r>
              <a:rPr lang="en-US" dirty="0" smtClean="0"/>
              <a:t> </a:t>
            </a:r>
            <a:r>
              <a:rPr lang="en-US" dirty="0" err="1" smtClean="0"/>
              <a:t>Joulin</a:t>
            </a:r>
            <a:r>
              <a:rPr lang="en-US" dirty="0" smtClean="0"/>
              <a:t> (2017)</a:t>
            </a:r>
            <a:endParaRPr lang="en-US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9259" y="4365122"/>
            <a:ext cx="5034740" cy="2327777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2076480"/>
            <a:ext cx="7391400" cy="5078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fr-FR" dirty="0" smtClean="0">
                <a:latin typeface="American Typewriter"/>
                <a:cs typeface="American Typewriter"/>
              </a:rPr>
              <a:t>SCÈNE III.--ALCANTOR, BASQUE, MARIANE, DU CROISY, BESTARIN, LE BARBOUILLÉ, MASCARILLE. </a:t>
            </a:r>
          </a:p>
          <a:p>
            <a:pPr>
              <a:buNone/>
            </a:pPr>
            <a:endParaRPr lang="fr-FR" dirty="0" smtClean="0">
              <a:latin typeface="American Typewriter"/>
              <a:cs typeface="American Typewriter"/>
            </a:endParaRPr>
          </a:p>
          <a:p>
            <a:pPr>
              <a:buNone/>
            </a:pPr>
            <a:r>
              <a:rPr lang="fr-FR" dirty="0" smtClean="0">
                <a:latin typeface="American Typewriter"/>
                <a:cs typeface="American Typewriter"/>
              </a:rPr>
              <a:t>  MASCARILLE.</a:t>
            </a:r>
          </a:p>
          <a:p>
            <a:pPr>
              <a:buNone/>
            </a:pPr>
            <a:r>
              <a:rPr lang="fr-FR" dirty="0" smtClean="0">
                <a:latin typeface="American Typewriter"/>
                <a:cs typeface="American Typewriter"/>
              </a:rPr>
              <a:t>  </a:t>
            </a:r>
          </a:p>
          <a:p>
            <a:pPr>
              <a:buNone/>
            </a:pPr>
            <a:r>
              <a:rPr lang="fr-FR" dirty="0" smtClean="0">
                <a:latin typeface="American Typewriter"/>
                <a:cs typeface="American Typewriter"/>
              </a:rPr>
              <a:t>  Je ne puis davantage à propos.</a:t>
            </a:r>
          </a:p>
          <a:p>
            <a:pPr>
              <a:buNone/>
            </a:pPr>
            <a:endParaRPr lang="fr-FR" dirty="0" smtClean="0">
              <a:latin typeface="American Typewriter"/>
              <a:cs typeface="American Typewriter"/>
            </a:endParaRPr>
          </a:p>
          <a:p>
            <a:pPr>
              <a:buNone/>
            </a:pPr>
            <a:r>
              <a:rPr lang="fr-FR" dirty="0" smtClean="0">
                <a:latin typeface="American Typewriter"/>
                <a:cs typeface="American Typewriter"/>
              </a:rPr>
              <a:t>  MARIANE.                                                                                                                   </a:t>
            </a:r>
          </a:p>
          <a:p>
            <a:pPr>
              <a:buNone/>
            </a:pPr>
            <a:r>
              <a:rPr lang="fr-FR" dirty="0" smtClean="0">
                <a:latin typeface="American Typewriter"/>
                <a:cs typeface="American Typewriter"/>
              </a:rPr>
              <a:t>  o ciel! de tout ce qu'il doit faire, et sa gloire à tous deux,</a:t>
            </a:r>
          </a:p>
          <a:p>
            <a:pPr>
              <a:buNone/>
            </a:pPr>
            <a:r>
              <a:rPr lang="fr-FR" dirty="0" smtClean="0">
                <a:latin typeface="American Typewriter"/>
                <a:cs typeface="American Typewriter"/>
              </a:rPr>
              <a:t>  Qui sait se montrer des vœux de notre ressentiment:</a:t>
            </a:r>
          </a:p>
          <a:p>
            <a:pPr>
              <a:buNone/>
            </a:pPr>
            <a:r>
              <a:rPr lang="fr-FR" dirty="0" smtClean="0">
                <a:latin typeface="American Typewriter"/>
                <a:cs typeface="American Typewriter"/>
              </a:rPr>
              <a:t>  Si bien de suivre le plus grand embarras?</a:t>
            </a:r>
          </a:p>
          <a:p>
            <a:pPr>
              <a:buNone/>
            </a:pPr>
            <a:r>
              <a:rPr lang="fr-FR" dirty="0" smtClean="0">
                <a:latin typeface="American Typewriter"/>
                <a:cs typeface="American Typewriter"/>
              </a:rPr>
              <a:t>  Mais on puisse ravir à vous payer de vous faire l'ardeur.  </a:t>
            </a:r>
          </a:p>
          <a:p>
            <a:pPr>
              <a:buNone/>
            </a:pPr>
            <a:endParaRPr lang="fr-FR" dirty="0" smtClean="0">
              <a:latin typeface="American Typewriter"/>
              <a:cs typeface="American Typewriter"/>
            </a:endParaRPr>
          </a:p>
          <a:p>
            <a:pPr>
              <a:buNone/>
            </a:pPr>
            <a:r>
              <a:rPr lang="fr-FR" dirty="0" smtClean="0">
                <a:latin typeface="American Typewriter"/>
                <a:cs typeface="American Typewriter"/>
              </a:rPr>
              <a:t>  ÉRASTE.</a:t>
            </a:r>
          </a:p>
          <a:p>
            <a:pPr>
              <a:buNone/>
            </a:pPr>
            <a:r>
              <a:rPr lang="fr-FR" dirty="0" smtClean="0">
                <a:latin typeface="American Typewriter"/>
                <a:cs typeface="American Typewriter"/>
              </a:rPr>
              <a:t> </a:t>
            </a:r>
          </a:p>
          <a:p>
            <a:pPr>
              <a:buNone/>
            </a:pPr>
            <a:r>
              <a:rPr lang="fr-FR" dirty="0" smtClean="0">
                <a:latin typeface="American Typewriter"/>
                <a:cs typeface="American Typewriter"/>
              </a:rPr>
              <a:t>  Je ne sais.</a:t>
            </a:r>
          </a:p>
          <a:p>
            <a:pPr>
              <a:buNone/>
            </a:pPr>
            <a:endParaRPr lang="fr-FR" dirty="0" smtClean="0">
              <a:latin typeface="American Typewriter"/>
              <a:cs typeface="American Typewriter"/>
            </a:endParaRPr>
          </a:p>
          <a:p>
            <a:pPr>
              <a:buNone/>
            </a:pPr>
            <a:endParaRPr lang="fr-FR" dirty="0" smtClean="0">
              <a:latin typeface="American Typewriter"/>
              <a:cs typeface="American Typewriter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733800" y="6396335"/>
            <a:ext cx="5486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200" dirty="0" err="1" smtClean="0">
                <a:latin typeface="American Typewriter"/>
                <a:cs typeface="American Typewriter"/>
              </a:rPr>
              <a:t>Karpathy</a:t>
            </a:r>
            <a:r>
              <a:rPr lang="fr-FR" sz="1200" dirty="0" smtClean="0">
                <a:latin typeface="American Typewriter"/>
                <a:cs typeface="American Typewriter"/>
              </a:rPr>
              <a:t> (2015). The </a:t>
            </a:r>
            <a:r>
              <a:rPr lang="fr-FR" sz="1200" dirty="0" err="1" smtClean="0">
                <a:latin typeface="American Typewriter"/>
                <a:cs typeface="American Typewriter"/>
              </a:rPr>
              <a:t>Unreasonable</a:t>
            </a:r>
            <a:r>
              <a:rPr lang="fr-FR" sz="1200" dirty="0" smtClean="0">
                <a:latin typeface="American Typewriter"/>
                <a:cs typeface="American Typewriter"/>
              </a:rPr>
              <a:t> </a:t>
            </a:r>
            <a:r>
              <a:rPr lang="fr-FR" sz="1200" dirty="0" err="1" smtClean="0">
                <a:latin typeface="American Typewriter"/>
                <a:cs typeface="American Typewriter"/>
              </a:rPr>
              <a:t>Effectiveness</a:t>
            </a:r>
            <a:r>
              <a:rPr lang="fr-FR" sz="1200" dirty="0" smtClean="0">
                <a:latin typeface="American Typewriter"/>
                <a:cs typeface="American Typewriter"/>
              </a:rPr>
              <a:t> of </a:t>
            </a:r>
            <a:r>
              <a:rPr lang="fr-FR" sz="1200" dirty="0" err="1" smtClean="0">
                <a:latin typeface="American Typewriter"/>
                <a:cs typeface="American Typewriter"/>
              </a:rPr>
              <a:t>Recurrent</a:t>
            </a:r>
            <a:r>
              <a:rPr lang="fr-FR" sz="1200" dirty="0" smtClean="0">
                <a:latin typeface="American Typewriter"/>
                <a:cs typeface="American Typewriter"/>
              </a:rPr>
              <a:t> Neural Networks http://karpathy.github.io/2015/05/21/rnn-effectiveness/</a:t>
            </a:r>
            <a:endParaRPr lang="en-US" sz="1200" dirty="0">
              <a:latin typeface="American Typewriter"/>
              <a:cs typeface="American Typewriter"/>
            </a:endParaRPr>
          </a:p>
        </p:txBody>
      </p:sp>
      <p:grpSp>
        <p:nvGrpSpPr>
          <p:cNvPr id="2" name="Grouper 6"/>
          <p:cNvGrpSpPr/>
          <p:nvPr/>
        </p:nvGrpSpPr>
        <p:grpSpPr>
          <a:xfrm>
            <a:off x="6647791" y="406957"/>
            <a:ext cx="2115209" cy="2641043"/>
            <a:chOff x="5334000" y="3288268"/>
            <a:chExt cx="2115209" cy="2641043"/>
          </a:xfrm>
        </p:grpSpPr>
        <p:sp>
          <p:nvSpPr>
            <p:cNvPr id="8" name="Rectangle 7"/>
            <p:cNvSpPr/>
            <p:nvPr/>
          </p:nvSpPr>
          <p:spPr>
            <a:xfrm flipV="1">
              <a:off x="6477000" y="5234582"/>
              <a:ext cx="972209" cy="251818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ZoneTexte 8"/>
            <p:cNvSpPr txBox="1"/>
            <p:nvPr/>
          </p:nvSpPr>
          <p:spPr>
            <a:xfrm>
              <a:off x="5334000" y="5559979"/>
              <a:ext cx="18654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B  </a:t>
              </a:r>
              <a:r>
                <a:rPr lang="en-US" dirty="0" err="1" smtClean="0"/>
                <a:t>o</a:t>
              </a:r>
              <a:r>
                <a:rPr lang="en-US" dirty="0" smtClean="0"/>
                <a:t>   </a:t>
              </a:r>
              <a:r>
                <a:rPr lang="en-US" dirty="0" err="1" smtClean="0"/>
                <a:t>n</a:t>
              </a:r>
              <a:r>
                <a:rPr lang="en-US" dirty="0" smtClean="0"/>
                <a:t>    </a:t>
              </a:r>
              <a:r>
                <a:rPr lang="en-US" dirty="0" err="1" smtClean="0"/>
                <a:t>j</a:t>
              </a:r>
              <a:r>
                <a:rPr lang="en-US" dirty="0" smtClean="0"/>
                <a:t>   </a:t>
              </a:r>
              <a:r>
                <a:rPr lang="en-US" dirty="0" err="1" smtClean="0"/>
                <a:t>o</a:t>
              </a:r>
              <a:r>
                <a:rPr lang="en-US" dirty="0" smtClean="0"/>
                <a:t>   </a:t>
              </a:r>
              <a:r>
                <a:rPr lang="en-US" dirty="0" err="1" smtClean="0"/>
                <a:t>u</a:t>
              </a:r>
              <a:endParaRPr lang="en-US" dirty="0"/>
            </a:p>
          </p:txBody>
        </p:sp>
        <p:sp>
          <p:nvSpPr>
            <p:cNvPr id="10" name="Rectangle 9"/>
            <p:cNvSpPr/>
            <p:nvPr/>
          </p:nvSpPr>
          <p:spPr>
            <a:xfrm flipV="1">
              <a:off x="6477000" y="4419600"/>
              <a:ext cx="972209" cy="251818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 flipV="1">
              <a:off x="6477000" y="3733800"/>
              <a:ext cx="972209" cy="251818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Connecteur droit avec flèche 11"/>
            <p:cNvCxnSpPr>
              <a:stCxn id="8" idx="2"/>
              <a:endCxn id="10" idx="0"/>
            </p:cNvCxnSpPr>
            <p:nvPr/>
          </p:nvCxnSpPr>
          <p:spPr>
            <a:xfrm rot="5400000" flipH="1" flipV="1">
              <a:off x="6681523" y="4953000"/>
              <a:ext cx="563164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cteur droit avec flèche 12"/>
            <p:cNvCxnSpPr>
              <a:stCxn id="10" idx="2"/>
              <a:endCxn id="11" idx="0"/>
            </p:cNvCxnSpPr>
            <p:nvPr/>
          </p:nvCxnSpPr>
          <p:spPr>
            <a:xfrm rot="5400000" flipH="1" flipV="1">
              <a:off x="6746114" y="4202609"/>
              <a:ext cx="433982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cteur en angle 16"/>
            <p:cNvCxnSpPr>
              <a:stCxn id="10" idx="3"/>
              <a:endCxn id="10" idx="0"/>
            </p:cNvCxnSpPr>
            <p:nvPr/>
          </p:nvCxnSpPr>
          <p:spPr>
            <a:xfrm flipH="1">
              <a:off x="6963105" y="4545509"/>
              <a:ext cx="486104" cy="125909"/>
            </a:xfrm>
            <a:prstGeom prst="bentConnector4">
              <a:avLst>
                <a:gd name="adj1" fmla="val -47027"/>
                <a:gd name="adj2" fmla="val 281560"/>
              </a:avLst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ZoneTexte 14"/>
            <p:cNvSpPr txBox="1"/>
            <p:nvPr/>
          </p:nvSpPr>
          <p:spPr>
            <a:xfrm>
              <a:off x="6834347" y="3288268"/>
              <a:ext cx="2616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r</a:t>
              </a:r>
              <a:endParaRPr lang="en-US" dirty="0"/>
            </a:p>
          </p:txBody>
        </p:sp>
      </p:grpSp>
      <p:sp>
        <p:nvSpPr>
          <p:cNvPr id="18" name="ZoneTexte 17"/>
          <p:cNvSpPr txBox="1"/>
          <p:nvPr/>
        </p:nvSpPr>
        <p:spPr>
          <a:xfrm>
            <a:off x="685800" y="1539083"/>
            <a:ext cx="4580739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18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Wingdings"/>
              </a:rPr>
              <a:t></a:t>
            </a:r>
            <a:r>
              <a:rPr kumimoji="0" lang="fr-FR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Wingdings"/>
              </a:rPr>
              <a:t> RNN </a:t>
            </a:r>
            <a:r>
              <a:rPr kumimoji="0" lang="fr-FR" sz="18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Wingdings"/>
              </a:rPr>
              <a:t>trained</a:t>
            </a:r>
            <a:r>
              <a:rPr kumimoji="0" lang="fr-FR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Wingdings"/>
              </a:rPr>
              <a:t> to </a:t>
            </a:r>
            <a:r>
              <a:rPr kumimoji="0" lang="fr-FR" sz="18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Wingdings"/>
              </a:rPr>
              <a:t>predict</a:t>
            </a:r>
            <a:r>
              <a:rPr kumimoji="0" lang="fr-FR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Wingdings"/>
              </a:rPr>
              <a:t> the </a:t>
            </a:r>
            <a:r>
              <a:rPr kumimoji="0" lang="fr-FR" sz="18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Wingdings"/>
              </a:rPr>
              <a:t>next</a:t>
            </a:r>
            <a:r>
              <a:rPr kumimoji="0" lang="fr-FR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Wingdings"/>
              </a:rPr>
              <a:t> </a:t>
            </a:r>
            <a:r>
              <a:rPr kumimoji="0" lang="fr-FR" sz="18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Wingdings"/>
              </a:rPr>
              <a:t>character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6520140" y="6023365"/>
            <a:ext cx="2471460" cy="3385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600" i="1" dirty="0" smtClean="0"/>
              <a:t>Trained on </a:t>
            </a:r>
            <a:r>
              <a:rPr lang="en-US" sz="1600" i="1" dirty="0" err="1" smtClean="0"/>
              <a:t>Molière’s</a:t>
            </a:r>
            <a:r>
              <a:rPr lang="en-US" sz="1600" i="1" dirty="0" smtClean="0"/>
              <a:t> work</a:t>
            </a:r>
            <a:endParaRPr kumimoji="0" lang="en-US" sz="1600" b="0" i="1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7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5562600" cy="577851"/>
          </a:xfrm>
        </p:spPr>
        <p:txBody>
          <a:bodyPr>
            <a:noAutofit/>
          </a:bodyPr>
          <a:lstStyle/>
          <a:p>
            <a:r>
              <a:rPr lang="en-US" sz="3200" dirty="0" smtClean="0"/>
              <a:t>sentences: the problem of </a:t>
            </a:r>
            <a:r>
              <a:rPr lang="en-US" sz="3200" dirty="0" err="1" smtClean="0"/>
              <a:t>systematicity</a:t>
            </a:r>
            <a:r>
              <a:rPr lang="en-US" sz="3200" dirty="0" smtClean="0"/>
              <a:t> </a:t>
            </a:r>
            <a:endParaRPr lang="en-US" sz="3200" dirty="0"/>
          </a:p>
        </p:txBody>
      </p:sp>
    </p:spTree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4495800" cy="114300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5181600"/>
            <a:ext cx="3606957" cy="135890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1828800"/>
            <a:ext cx="2960534" cy="1231900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" y="2895600"/>
            <a:ext cx="2654300" cy="1968500"/>
          </a:xfrm>
          <a:prstGeom prst="rect">
            <a:avLst/>
          </a:prstGeom>
        </p:spPr>
      </p:pic>
      <p:sp>
        <p:nvSpPr>
          <p:cNvPr id="25" name="Espace réservé du contenu 2"/>
          <p:cNvSpPr>
            <a:spLocks noGrp="1"/>
          </p:cNvSpPr>
          <p:nvPr>
            <p:ph idx="1"/>
          </p:nvPr>
        </p:nvSpPr>
        <p:spPr>
          <a:xfrm>
            <a:off x="5157254" y="1828800"/>
            <a:ext cx="3605746" cy="4648200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infants acquire number agreement (in comprehension) at 18 months </a:t>
            </a:r>
            <a:r>
              <a:rPr lang="en-US" sz="2857" dirty="0" smtClean="0"/>
              <a:t>(Xi et al, in prep)</a:t>
            </a:r>
            <a:endParaRPr lang="en-US" dirty="0" smtClean="0"/>
          </a:p>
          <a:p>
            <a:r>
              <a:rPr lang="en-US" dirty="0" smtClean="0"/>
              <a:t>Materials: </a:t>
            </a:r>
          </a:p>
          <a:p>
            <a:pPr lvl="1"/>
            <a:r>
              <a:rPr lang="fr-FR" dirty="0" smtClean="0"/>
              <a:t>1.3M sentences </a:t>
            </a:r>
            <a:r>
              <a:rPr lang="fr-FR" dirty="0" err="1" smtClean="0"/>
              <a:t>from</a:t>
            </a:r>
            <a:r>
              <a:rPr lang="fr-FR" dirty="0" smtClean="0"/>
              <a:t> 2013 </a:t>
            </a:r>
            <a:r>
              <a:rPr lang="fr-FR" dirty="0" err="1" smtClean="0"/>
              <a:t>Wikipedia</a:t>
            </a:r>
            <a:r>
              <a:rPr lang="fr-FR" dirty="0" smtClean="0"/>
              <a:t> dump</a:t>
            </a:r>
          </a:p>
          <a:p>
            <a:pPr lvl="1"/>
            <a:r>
              <a:rPr lang="fr-FR" dirty="0" err="1" smtClean="0"/>
              <a:t>less</a:t>
            </a:r>
            <a:r>
              <a:rPr lang="fr-FR" dirty="0" smtClean="0"/>
              <a:t> </a:t>
            </a:r>
            <a:r>
              <a:rPr lang="fr-FR" dirty="0" err="1" smtClean="0"/>
              <a:t>than</a:t>
            </a:r>
            <a:r>
              <a:rPr lang="fr-FR" dirty="0" smtClean="0"/>
              <a:t> 50words</a:t>
            </a:r>
          </a:p>
          <a:p>
            <a:pPr lvl="1"/>
            <a:r>
              <a:rPr lang="fr-FR" dirty="0" err="1" smtClean="0"/>
              <a:t>singular</a:t>
            </a:r>
            <a:r>
              <a:rPr lang="fr-FR" dirty="0" smtClean="0"/>
              <a:t> or plural </a:t>
            </a:r>
            <a:r>
              <a:rPr lang="fr-FR" dirty="0" err="1" smtClean="0"/>
              <a:t>noun</a:t>
            </a:r>
            <a:r>
              <a:rPr lang="fr-FR" dirty="0" smtClean="0"/>
              <a:t> </a:t>
            </a:r>
            <a:r>
              <a:rPr lang="fr-FR" dirty="0" err="1" smtClean="0"/>
              <a:t>subject</a:t>
            </a:r>
            <a:endParaRPr lang="fr-FR" dirty="0" smtClean="0"/>
          </a:p>
          <a:p>
            <a:pPr lvl="1"/>
            <a:r>
              <a:rPr lang="fr-FR" dirty="0" smtClean="0"/>
              <a:t>least one </a:t>
            </a:r>
            <a:r>
              <a:rPr lang="fr-FR" dirty="0" err="1" smtClean="0"/>
              <a:t>subject-verb</a:t>
            </a:r>
            <a:r>
              <a:rPr lang="fr-FR" dirty="0" smtClean="0"/>
              <a:t> </a:t>
            </a:r>
            <a:r>
              <a:rPr lang="fr-FR" dirty="0" err="1" smtClean="0"/>
              <a:t>dependency</a:t>
            </a:r>
            <a:endParaRPr lang="fr-FR" dirty="0" smtClean="0"/>
          </a:p>
          <a:p>
            <a:r>
              <a:rPr lang="fr-FR" dirty="0" smtClean="0"/>
              <a:t>system: </a:t>
            </a:r>
            <a:r>
              <a:rPr lang="fr-FR" dirty="0" err="1" smtClean="0"/>
              <a:t>word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r>
              <a:rPr lang="fr-FR" dirty="0" smtClean="0"/>
              <a:t> RNN/LSTM</a:t>
            </a:r>
          </a:p>
          <a:p>
            <a:pPr>
              <a:buNone/>
            </a:pP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5867400" y="6550223"/>
            <a:ext cx="32766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400" dirty="0" err="1" smtClean="0"/>
              <a:t>Linzen</a:t>
            </a:r>
            <a:r>
              <a:rPr lang="fr-FR" sz="1400" dirty="0" smtClean="0"/>
              <a:t>, Dupoux, &amp; Goldberg, (2016).</a:t>
            </a:r>
            <a:endParaRPr lang="en-US" sz="14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5867400" y="6550223"/>
            <a:ext cx="32766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400" dirty="0" err="1" smtClean="0"/>
              <a:t>Linzen</a:t>
            </a:r>
            <a:r>
              <a:rPr lang="fr-FR" sz="1400" dirty="0" smtClean="0"/>
              <a:t>, Dupoux, &amp; Goldberg, (2016).</a:t>
            </a:r>
            <a:endParaRPr lang="en-US" sz="1400" dirty="0"/>
          </a:p>
        </p:txBody>
      </p:sp>
      <p:sp>
        <p:nvSpPr>
          <p:cNvPr id="12" name="Titr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14" name="Grouper 15"/>
          <p:cNvGrpSpPr/>
          <p:nvPr/>
        </p:nvGrpSpPr>
        <p:grpSpPr>
          <a:xfrm>
            <a:off x="457200" y="2286000"/>
            <a:ext cx="3124200" cy="2899032"/>
            <a:chOff x="5486400" y="1676400"/>
            <a:chExt cx="3124200" cy="2899032"/>
          </a:xfrm>
        </p:grpSpPr>
        <p:pic>
          <p:nvPicPr>
            <p:cNvPr id="15" name="Image 1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86400" y="1676400"/>
              <a:ext cx="3124200" cy="2899032"/>
            </a:xfrm>
            <a:prstGeom prst="rect">
              <a:avLst/>
            </a:prstGeom>
          </p:spPr>
        </p:pic>
        <p:sp>
          <p:nvSpPr>
            <p:cNvPr id="16" name="Rectangle 15"/>
            <p:cNvSpPr/>
            <p:nvPr/>
          </p:nvSpPr>
          <p:spPr>
            <a:xfrm>
              <a:off x="8077200" y="1740091"/>
              <a:ext cx="533400" cy="54590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ZoneTexte 16"/>
          <p:cNvSpPr txBox="1"/>
          <p:nvPr/>
        </p:nvSpPr>
        <p:spPr>
          <a:xfrm>
            <a:off x="671942" y="1371600"/>
            <a:ext cx="320014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Training a language model</a:t>
            </a:r>
          </a:p>
          <a:p>
            <a:r>
              <a:rPr lang="en-US" dirty="0" smtClean="0"/>
              <a:t>testing on number agreement</a:t>
            </a:r>
          </a:p>
          <a:p>
            <a:r>
              <a:rPr lang="en-US" dirty="0" smtClean="0"/>
              <a:t>error rate: &lt; 5%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1485563" y="2349691"/>
            <a:ext cx="2553037" cy="336530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5867400" y="6550223"/>
            <a:ext cx="32766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400" dirty="0" err="1" smtClean="0"/>
              <a:t>Linzen</a:t>
            </a:r>
            <a:r>
              <a:rPr lang="fr-FR" sz="1400" dirty="0" smtClean="0"/>
              <a:t>, Dupoux, &amp; Goldberg, (2016).</a:t>
            </a:r>
            <a:endParaRPr lang="en-US" sz="1400" dirty="0"/>
          </a:p>
        </p:txBody>
      </p:sp>
      <p:graphicFrame>
        <p:nvGraphicFramePr>
          <p:cNvPr id="9" name="Graphique 8"/>
          <p:cNvGraphicFramePr/>
          <p:nvPr/>
        </p:nvGraphicFramePr>
        <p:xfrm>
          <a:off x="4259097" y="0"/>
          <a:ext cx="4572000" cy="4114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" name="ZoneTexte 9"/>
          <p:cNvSpPr txBox="1"/>
          <p:nvPr/>
        </p:nvSpPr>
        <p:spPr>
          <a:xfrm>
            <a:off x="5227573" y="4114800"/>
            <a:ext cx="3556057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0            1         2          3             4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graphicFrame>
        <p:nvGraphicFramePr>
          <p:cNvPr id="11" name="Graphique 10"/>
          <p:cNvGraphicFramePr/>
          <p:nvPr/>
        </p:nvGraphicFramePr>
        <p:xfrm>
          <a:off x="4572000" y="4572000"/>
          <a:ext cx="4572000" cy="2286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13" name="Connecteur droit 12"/>
          <p:cNvCxnSpPr/>
          <p:nvPr/>
        </p:nvCxnSpPr>
        <p:spPr>
          <a:xfrm rot="10800000">
            <a:off x="4953002" y="5545369"/>
            <a:ext cx="4027992" cy="1588"/>
          </a:xfrm>
          <a:prstGeom prst="line">
            <a:avLst/>
          </a:prstGeom>
          <a:noFill/>
          <a:ln w="57150" cap="flat" cmpd="sng">
            <a:solidFill>
              <a:srgbClr val="FF0000"/>
            </a:solidFill>
            <a:prstDash val="dash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" name="Titr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2" name="Grouper 15"/>
          <p:cNvGrpSpPr/>
          <p:nvPr/>
        </p:nvGrpSpPr>
        <p:grpSpPr>
          <a:xfrm>
            <a:off x="457200" y="2286000"/>
            <a:ext cx="3124200" cy="2899032"/>
            <a:chOff x="5486400" y="1676400"/>
            <a:chExt cx="3124200" cy="2899032"/>
          </a:xfrm>
        </p:grpSpPr>
        <p:pic>
          <p:nvPicPr>
            <p:cNvPr id="15" name="Image 1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86400" y="1676400"/>
              <a:ext cx="3124200" cy="2899032"/>
            </a:xfrm>
            <a:prstGeom prst="rect">
              <a:avLst/>
            </a:prstGeom>
          </p:spPr>
        </p:pic>
        <p:sp>
          <p:nvSpPr>
            <p:cNvPr id="16" name="Rectangle 15"/>
            <p:cNvSpPr/>
            <p:nvPr/>
          </p:nvSpPr>
          <p:spPr>
            <a:xfrm>
              <a:off x="8077200" y="1740091"/>
              <a:ext cx="533400" cy="54590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ZoneTexte 16"/>
          <p:cNvSpPr txBox="1"/>
          <p:nvPr/>
        </p:nvSpPr>
        <p:spPr>
          <a:xfrm>
            <a:off x="671942" y="1371600"/>
            <a:ext cx="320014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Training a language model</a:t>
            </a:r>
          </a:p>
          <a:p>
            <a:r>
              <a:rPr lang="en-US" dirty="0" smtClean="0"/>
              <a:t>testing on number agreement</a:t>
            </a:r>
          </a:p>
          <a:p>
            <a:r>
              <a:rPr lang="en-US" dirty="0" smtClean="0"/>
              <a:t>error rate: &lt; 5%</a:t>
            </a:r>
            <a:endParaRPr lang="en-US" dirty="0"/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1600" y="5282309"/>
            <a:ext cx="1816400" cy="1347091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compositionality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He </a:t>
            </a:r>
            <a:r>
              <a:rPr lang="en-US" dirty="0" err="1" smtClean="0"/>
              <a:t>daxed</a:t>
            </a:r>
            <a:r>
              <a:rPr lang="en-US" dirty="0" smtClean="0"/>
              <a:t>.</a:t>
            </a:r>
          </a:p>
          <a:p>
            <a:pPr>
              <a:buNone/>
            </a:pP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He </a:t>
            </a:r>
            <a:r>
              <a:rPr lang="en-US" dirty="0" err="1" smtClean="0"/>
              <a:t>daxed</a:t>
            </a:r>
            <a:r>
              <a:rPr lang="en-US" dirty="0" smtClean="0"/>
              <a:t> twice.</a:t>
            </a:r>
          </a:p>
          <a:p>
            <a:r>
              <a:rPr lang="en-US" dirty="0" smtClean="0"/>
              <a:t>He </a:t>
            </a:r>
            <a:r>
              <a:rPr lang="en-US" dirty="0" err="1" smtClean="0"/>
              <a:t>daxed</a:t>
            </a:r>
            <a:r>
              <a:rPr lang="en-US" dirty="0" smtClean="0"/>
              <a:t> again and ran.</a:t>
            </a:r>
            <a:endParaRPr lang="en-US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1231" t="11400" r="12213" b="24576"/>
          <a:stretch>
            <a:fillRect/>
          </a:stretch>
        </p:blipFill>
        <p:spPr>
          <a:xfrm>
            <a:off x="4572000" y="1417638"/>
            <a:ext cx="1069229" cy="1817409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535517"/>
            <a:ext cx="8527165" cy="1764241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399" y="2324099"/>
            <a:ext cx="3815341" cy="1311995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7096502" y="6519446"/>
            <a:ext cx="21236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Lake &amp; </a:t>
            </a:r>
            <a:r>
              <a:rPr lang="en-US" sz="1600" dirty="0" err="1" smtClean="0"/>
              <a:t>Baroni</a:t>
            </a:r>
            <a:r>
              <a:rPr lang="en-US" sz="1600" dirty="0" smtClean="0"/>
              <a:t> (2017)</a:t>
            </a:r>
            <a:endParaRPr lang="en-US" sz="1600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199" y="3843264"/>
            <a:ext cx="2669671" cy="2024136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836111" y="5867400"/>
            <a:ext cx="2288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train: random subset</a:t>
            </a:r>
            <a:endParaRPr lang="en-US" dirty="0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5"/>
          <a:srcRect b="47377"/>
          <a:stretch>
            <a:fillRect/>
          </a:stretch>
        </p:blipFill>
        <p:spPr>
          <a:xfrm>
            <a:off x="4114801" y="3738978"/>
            <a:ext cx="2803351" cy="2042088"/>
          </a:xfrm>
          <a:prstGeom prst="rect">
            <a:avLst/>
          </a:prstGeom>
        </p:spPr>
      </p:pic>
      <p:sp>
        <p:nvSpPr>
          <p:cNvPr id="11" name="ZoneTexte 10"/>
          <p:cNvSpPr txBox="1"/>
          <p:nvPr/>
        </p:nvSpPr>
        <p:spPr>
          <a:xfrm>
            <a:off x="6755986" y="2590800"/>
            <a:ext cx="24642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Best architecture</a:t>
            </a:r>
          </a:p>
          <a:p>
            <a:r>
              <a:rPr lang="en-US" dirty="0" smtClean="0"/>
              <a:t>2 layers LSTM, 200 hidden</a:t>
            </a:r>
            <a:endParaRPr lang="en-US" dirty="0"/>
          </a:p>
        </p:txBody>
      </p:sp>
      <p:sp>
        <p:nvSpPr>
          <p:cNvPr id="12" name="ZoneTexte 11"/>
          <p:cNvSpPr txBox="1"/>
          <p:nvPr/>
        </p:nvSpPr>
        <p:spPr>
          <a:xfrm>
            <a:off x="4369214" y="5754469"/>
            <a:ext cx="26411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results as a function of action sequence length</a:t>
            </a:r>
            <a:endParaRPr 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6096000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train with </a:t>
            </a:r>
          </a:p>
          <a:p>
            <a:pPr lvl="1"/>
            <a:r>
              <a:rPr lang="en-US" dirty="0" smtClean="0"/>
              <a:t>composed actions: (run, walk, look )+ (twice, thrice, left, and V, etc)</a:t>
            </a:r>
          </a:p>
          <a:p>
            <a:pPr lvl="1"/>
            <a:r>
              <a:rPr lang="en-US" dirty="0" err="1" smtClean="0"/>
              <a:t>uncomposed</a:t>
            </a:r>
            <a:r>
              <a:rPr lang="en-US" dirty="0" smtClean="0"/>
              <a:t> novel action: jump</a:t>
            </a:r>
          </a:p>
          <a:p>
            <a:r>
              <a:rPr lang="en-US" dirty="0" smtClean="0"/>
              <a:t>test with </a:t>
            </a:r>
          </a:p>
          <a:p>
            <a:pPr lvl="1"/>
            <a:r>
              <a:rPr lang="en-US" dirty="0" smtClean="0"/>
              <a:t>novel combinations of composed actions: 90% correct</a:t>
            </a:r>
          </a:p>
          <a:p>
            <a:pPr lvl="1"/>
            <a:r>
              <a:rPr lang="en-US" dirty="0" smtClean="0"/>
              <a:t>combination of basic action: 0.08%-1.2% correct </a:t>
            </a:r>
          </a:p>
          <a:p>
            <a:r>
              <a:rPr lang="en-US" dirty="0" smtClean="0"/>
              <a:t>Same problem in translation</a:t>
            </a:r>
          </a:p>
          <a:p>
            <a:pPr>
              <a:buNone/>
            </a:pPr>
            <a:endParaRPr lang="en-US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9641" y="3886200"/>
            <a:ext cx="2674359" cy="1881565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5943599" y="5767765"/>
            <a:ext cx="32004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the machine needs a lot of evidence that the novel action can be composed to generalize </a:t>
            </a:r>
            <a:endParaRPr lang="en-US" sz="1600" dirty="0"/>
          </a:p>
        </p:txBody>
      </p:sp>
      <p:sp>
        <p:nvSpPr>
          <p:cNvPr id="7" name="ZoneTexte 6"/>
          <p:cNvSpPr txBox="1"/>
          <p:nvPr/>
        </p:nvSpPr>
        <p:spPr>
          <a:xfrm>
            <a:off x="0" y="6519446"/>
            <a:ext cx="21236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Lake &amp; </a:t>
            </a:r>
            <a:r>
              <a:rPr lang="en-US" sz="1600" dirty="0" err="1" smtClean="0"/>
              <a:t>Baroni</a:t>
            </a:r>
            <a:r>
              <a:rPr lang="en-US" sz="1600" dirty="0" smtClean="0"/>
              <a:t> (2017)</a:t>
            </a:r>
            <a:endParaRPr lang="en-US" sz="160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The Fodor &amp; </a:t>
            </a:r>
            <a:r>
              <a:rPr lang="en-US" sz="3600" dirty="0" err="1" smtClean="0"/>
              <a:t>Pylyshyn</a:t>
            </a:r>
            <a:r>
              <a:rPr lang="en-US" sz="3600" dirty="0" smtClean="0"/>
              <a:t> (1990) argument</a:t>
            </a:r>
            <a:endParaRPr lang="en-US" sz="36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52400" y="1143000"/>
            <a:ext cx="8686800" cy="5562600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mental representations have a constituent structure</a:t>
            </a:r>
          </a:p>
          <a:p>
            <a:pPr lvl="1"/>
            <a:r>
              <a:rPr lang="en-US" dirty="0" smtClean="0"/>
              <a:t> they are not atomic or </a:t>
            </a:r>
            <a:r>
              <a:rPr lang="en-US" dirty="0" err="1" smtClean="0"/>
              <a:t>hollistic</a:t>
            </a:r>
            <a:r>
              <a:rPr lang="en-US" dirty="0" smtClean="0"/>
              <a:t> but have parts with specific roles</a:t>
            </a:r>
          </a:p>
          <a:p>
            <a:pPr lvl="2"/>
            <a:r>
              <a:rPr lang="en-US" dirty="0" err="1" smtClean="0"/>
              <a:t>eg</a:t>
            </a:r>
            <a:r>
              <a:rPr lang="en-US" dirty="0" smtClean="0"/>
              <a:t>: the red cow; cheese or desert, </a:t>
            </a:r>
            <a:r>
              <a:rPr lang="en-US" dirty="0" err="1" smtClean="0"/>
              <a:t>Vx</a:t>
            </a:r>
            <a:r>
              <a:rPr lang="en-US" dirty="0" smtClean="0"/>
              <a:t> </a:t>
            </a:r>
            <a:r>
              <a:rPr lang="en-US" dirty="0" err="1" smtClean="0"/>
              <a:t>R(x</a:t>
            </a:r>
            <a:r>
              <a:rPr lang="en-US" dirty="0" smtClean="0"/>
              <a:t>), A-&gt;B</a:t>
            </a:r>
          </a:p>
          <a:p>
            <a:pPr lvl="1"/>
            <a:r>
              <a:rPr lang="fr-FR" dirty="0" err="1" smtClean="0">
                <a:sym typeface="Wingdings"/>
              </a:rPr>
              <a:t>Some</a:t>
            </a:r>
            <a:r>
              <a:rPr lang="fr-FR" dirty="0" smtClean="0">
                <a:sym typeface="Wingdings"/>
              </a:rPr>
              <a:t> </a:t>
            </a:r>
            <a:r>
              <a:rPr lang="fr-FR" dirty="0" err="1" smtClean="0">
                <a:sym typeface="Wingdings"/>
              </a:rPr>
              <a:t>constituents</a:t>
            </a:r>
            <a:r>
              <a:rPr lang="fr-FR" dirty="0" smtClean="0">
                <a:sym typeface="Wingdings"/>
              </a:rPr>
              <a:t> </a:t>
            </a:r>
            <a:r>
              <a:rPr lang="fr-FR" dirty="0" err="1" smtClean="0">
                <a:sym typeface="Wingdings"/>
              </a:rPr>
              <a:t>can</a:t>
            </a:r>
            <a:r>
              <a:rPr lang="fr-FR" dirty="0" smtClean="0">
                <a:sym typeface="Wingdings"/>
              </a:rPr>
              <a:t> </a:t>
            </a:r>
            <a:r>
              <a:rPr lang="fr-FR" dirty="0" err="1" smtClean="0">
                <a:sym typeface="Wingdings"/>
              </a:rPr>
              <a:t>be</a:t>
            </a:r>
            <a:r>
              <a:rPr lang="fr-FR" dirty="0" smtClean="0">
                <a:sym typeface="Wingdings"/>
              </a:rPr>
              <a:t> </a:t>
            </a:r>
            <a:r>
              <a:rPr lang="fr-FR" dirty="0" err="1" smtClean="0">
                <a:sym typeface="Wingdings"/>
              </a:rPr>
              <a:t>recursive</a:t>
            </a:r>
            <a:endParaRPr lang="fr-FR" dirty="0" smtClean="0">
              <a:sym typeface="Wingdings"/>
            </a:endParaRPr>
          </a:p>
          <a:p>
            <a:pPr lvl="2"/>
            <a:r>
              <a:rPr lang="fr-FR" dirty="0" err="1" smtClean="0">
                <a:sym typeface="Wingdings"/>
              </a:rPr>
              <a:t>eg</a:t>
            </a:r>
            <a:r>
              <a:rPr lang="fr-FR" dirty="0" smtClean="0">
                <a:sym typeface="Wingdings"/>
              </a:rPr>
              <a:t>:  P. </a:t>
            </a:r>
            <a:r>
              <a:rPr lang="fr-FR" dirty="0" err="1" smtClean="0">
                <a:sym typeface="Wingdings"/>
              </a:rPr>
              <a:t>thinks</a:t>
            </a:r>
            <a:r>
              <a:rPr lang="fr-FR" dirty="0" smtClean="0">
                <a:sym typeface="Wingdings"/>
              </a:rPr>
              <a:t> </a:t>
            </a:r>
            <a:r>
              <a:rPr lang="fr-FR" dirty="0" err="1" smtClean="0">
                <a:sym typeface="Wingdings"/>
              </a:rPr>
              <a:t>that</a:t>
            </a:r>
            <a:r>
              <a:rPr lang="fr-FR" dirty="0" smtClean="0">
                <a:sym typeface="Wingdings"/>
              </a:rPr>
              <a:t> « M. </a:t>
            </a:r>
            <a:r>
              <a:rPr lang="fr-FR" dirty="0" err="1" smtClean="0">
                <a:sym typeface="Wingdings"/>
              </a:rPr>
              <a:t>is</a:t>
            </a:r>
            <a:r>
              <a:rPr lang="fr-FR" dirty="0" smtClean="0">
                <a:sym typeface="Wingdings"/>
              </a:rPr>
              <a:t> </a:t>
            </a:r>
            <a:r>
              <a:rPr lang="fr-FR" dirty="0" err="1" smtClean="0">
                <a:sym typeface="Wingdings"/>
              </a:rPr>
              <a:t>nice</a:t>
            </a:r>
            <a:r>
              <a:rPr lang="fr-FR" dirty="0" smtClean="0">
                <a:sym typeface="Wingdings"/>
              </a:rPr>
              <a:t> » -&gt; J </a:t>
            </a:r>
            <a:r>
              <a:rPr lang="fr-FR" dirty="0" err="1" smtClean="0">
                <a:sym typeface="Wingdings"/>
              </a:rPr>
              <a:t>thinks</a:t>
            </a:r>
            <a:r>
              <a:rPr lang="fr-FR" dirty="0" smtClean="0">
                <a:sym typeface="Wingdings"/>
              </a:rPr>
              <a:t> </a:t>
            </a:r>
            <a:r>
              <a:rPr lang="fr-FR" dirty="0" err="1" smtClean="0">
                <a:sym typeface="Wingdings"/>
              </a:rPr>
              <a:t>that</a:t>
            </a:r>
            <a:r>
              <a:rPr lang="fr-FR" dirty="0" smtClean="0">
                <a:sym typeface="Wingdings"/>
              </a:rPr>
              <a:t> « P </a:t>
            </a:r>
            <a:r>
              <a:rPr lang="fr-FR" dirty="0" err="1" smtClean="0">
                <a:sym typeface="Wingdings"/>
              </a:rPr>
              <a:t>thinks</a:t>
            </a:r>
            <a:r>
              <a:rPr lang="fr-FR" dirty="0" smtClean="0">
                <a:sym typeface="Wingdings"/>
              </a:rPr>
              <a:t> </a:t>
            </a:r>
            <a:r>
              <a:rPr lang="fr-FR" dirty="0" err="1" smtClean="0">
                <a:sym typeface="Wingdings"/>
              </a:rPr>
              <a:t>that</a:t>
            </a:r>
            <a:r>
              <a:rPr lang="fr-FR" dirty="0" smtClean="0">
                <a:sym typeface="Wingdings"/>
              </a:rPr>
              <a:t> « M </a:t>
            </a:r>
            <a:r>
              <a:rPr lang="fr-FR" dirty="0" err="1" smtClean="0">
                <a:sym typeface="Wingdings"/>
              </a:rPr>
              <a:t>is</a:t>
            </a:r>
            <a:r>
              <a:rPr lang="fr-FR" dirty="0" smtClean="0">
                <a:sym typeface="Wingdings"/>
              </a:rPr>
              <a:t> </a:t>
            </a:r>
            <a:r>
              <a:rPr lang="fr-FR" dirty="0" err="1" smtClean="0">
                <a:sym typeface="Wingdings"/>
              </a:rPr>
              <a:t>nice</a:t>
            </a:r>
            <a:r>
              <a:rPr lang="fr-FR" dirty="0" smtClean="0">
                <a:sym typeface="Wingdings"/>
              </a:rPr>
              <a:t> » »</a:t>
            </a:r>
            <a:endParaRPr lang="en-US" dirty="0" smtClean="0"/>
          </a:p>
          <a:p>
            <a:r>
              <a:rPr lang="en-US" dirty="0" smtClean="0"/>
              <a:t>mental processes are structure sensitive</a:t>
            </a:r>
          </a:p>
          <a:p>
            <a:pPr lvl="1"/>
            <a:r>
              <a:rPr lang="fr-FR" dirty="0" err="1" smtClean="0">
                <a:sym typeface="Wingdings"/>
              </a:rPr>
              <a:t>eg</a:t>
            </a:r>
            <a:r>
              <a:rPr lang="fr-FR" dirty="0" smtClean="0">
                <a:sym typeface="Wingdings"/>
              </a:rPr>
              <a:t>: </a:t>
            </a:r>
            <a:r>
              <a:rPr lang="fr-FR" dirty="0" err="1" smtClean="0">
                <a:sym typeface="Wingdings"/>
              </a:rPr>
              <a:t>combinatorial</a:t>
            </a:r>
            <a:r>
              <a:rPr lang="fr-FR" dirty="0" smtClean="0">
                <a:sym typeface="Wingdings"/>
              </a:rPr>
              <a:t> </a:t>
            </a:r>
            <a:r>
              <a:rPr lang="fr-FR" dirty="0" err="1" smtClean="0">
                <a:sym typeface="Wingdings"/>
              </a:rPr>
              <a:t>semantics</a:t>
            </a:r>
            <a:endParaRPr lang="fr-FR" dirty="0" smtClean="0">
              <a:sym typeface="Wingdings"/>
            </a:endParaRPr>
          </a:p>
          <a:p>
            <a:pPr lvl="2"/>
            <a:r>
              <a:rPr lang="fr-FR" dirty="0" err="1" smtClean="0">
                <a:sym typeface="Wingdings"/>
              </a:rPr>
              <a:t>semantics</a:t>
            </a:r>
            <a:r>
              <a:rPr lang="fr-FR" dirty="0" smtClean="0">
                <a:sym typeface="Wingdings"/>
              </a:rPr>
              <a:t> of « J. loves M. » </a:t>
            </a:r>
            <a:r>
              <a:rPr lang="fr-FR" dirty="0" err="1" smtClean="0">
                <a:sym typeface="Wingdings"/>
              </a:rPr>
              <a:t>derived</a:t>
            </a:r>
            <a:r>
              <a:rPr lang="fr-FR" dirty="0" smtClean="0">
                <a:sym typeface="Wingdings"/>
              </a:rPr>
              <a:t> </a:t>
            </a:r>
            <a:r>
              <a:rPr lang="fr-FR" dirty="0" err="1" smtClean="0">
                <a:sym typeface="Wingdings"/>
              </a:rPr>
              <a:t>from</a:t>
            </a:r>
            <a:r>
              <a:rPr lang="fr-FR" dirty="0" smtClean="0">
                <a:sym typeface="Wingdings"/>
              </a:rPr>
              <a:t> </a:t>
            </a:r>
            <a:r>
              <a:rPr lang="fr-FR" dirty="0" err="1" smtClean="0">
                <a:sym typeface="Wingdings"/>
              </a:rPr>
              <a:t>semantics</a:t>
            </a:r>
            <a:r>
              <a:rPr lang="fr-FR" dirty="0" smtClean="0">
                <a:sym typeface="Wingdings"/>
              </a:rPr>
              <a:t> of « J. », « loves » and « M. »</a:t>
            </a:r>
          </a:p>
          <a:p>
            <a:pPr lvl="1"/>
            <a:r>
              <a:rPr lang="fr-FR" dirty="0" err="1" smtClean="0">
                <a:sym typeface="Wingdings"/>
              </a:rPr>
              <a:t>eg</a:t>
            </a:r>
            <a:r>
              <a:rPr lang="fr-FR" dirty="0" smtClean="0">
                <a:sym typeface="Wingdings"/>
              </a:rPr>
              <a:t>: </a:t>
            </a:r>
            <a:r>
              <a:rPr lang="fr-FR" dirty="0" err="1" smtClean="0">
                <a:sym typeface="Wingdings"/>
              </a:rPr>
              <a:t>logical</a:t>
            </a:r>
            <a:r>
              <a:rPr lang="fr-FR" dirty="0" smtClean="0">
                <a:sym typeface="Wingdings"/>
              </a:rPr>
              <a:t> </a:t>
            </a:r>
            <a:r>
              <a:rPr lang="fr-FR" dirty="0" err="1" smtClean="0">
                <a:sym typeface="Wingdings"/>
              </a:rPr>
              <a:t>inferences</a:t>
            </a:r>
            <a:r>
              <a:rPr lang="fr-FR" dirty="0" smtClean="0">
                <a:sym typeface="Wingdings"/>
              </a:rPr>
              <a:t>:</a:t>
            </a:r>
          </a:p>
          <a:p>
            <a:pPr lvl="2"/>
            <a:r>
              <a:rPr lang="fr-FR" dirty="0" smtClean="0">
                <a:sym typeface="Wingdings"/>
              </a:rPr>
              <a:t>A-&gt;B, A   </a:t>
            </a:r>
            <a:r>
              <a:rPr lang="fr-FR" dirty="0" err="1" smtClean="0">
                <a:sym typeface="Wingdings"/>
              </a:rPr>
              <a:t>entails</a:t>
            </a:r>
            <a:r>
              <a:rPr lang="fr-FR" dirty="0" smtClean="0">
                <a:sym typeface="Wingdings"/>
              </a:rPr>
              <a:t> B  ; </a:t>
            </a:r>
            <a:r>
              <a:rPr lang="fr-FR" dirty="0" err="1" smtClean="0">
                <a:sym typeface="Wingdings"/>
              </a:rPr>
              <a:t>this</a:t>
            </a:r>
            <a:r>
              <a:rPr lang="fr-FR" dirty="0" smtClean="0">
                <a:sym typeface="Wingdings"/>
              </a:rPr>
              <a:t> </a:t>
            </a:r>
            <a:r>
              <a:rPr lang="fr-FR" dirty="0" err="1" smtClean="0">
                <a:sym typeface="Wingdings"/>
              </a:rPr>
              <a:t>does</a:t>
            </a:r>
            <a:r>
              <a:rPr lang="fr-FR" dirty="0" smtClean="0">
                <a:sym typeface="Wingdings"/>
              </a:rPr>
              <a:t> not </a:t>
            </a:r>
            <a:r>
              <a:rPr lang="fr-FR" dirty="0" err="1" smtClean="0">
                <a:sym typeface="Wingdings"/>
              </a:rPr>
              <a:t>depend</a:t>
            </a:r>
            <a:r>
              <a:rPr lang="fr-FR" dirty="0" smtClean="0">
                <a:sym typeface="Wingdings"/>
              </a:rPr>
              <a:t> on the </a:t>
            </a:r>
            <a:r>
              <a:rPr lang="fr-FR" dirty="0" err="1" smtClean="0">
                <a:sym typeface="Wingdings"/>
              </a:rPr>
              <a:t>meaning</a:t>
            </a:r>
            <a:r>
              <a:rPr lang="fr-FR" dirty="0" smtClean="0">
                <a:sym typeface="Wingdings"/>
              </a:rPr>
              <a:t> of A and B but on the structure of the </a:t>
            </a:r>
            <a:r>
              <a:rPr lang="fr-FR" dirty="0" err="1" smtClean="0">
                <a:sym typeface="Wingdings"/>
              </a:rPr>
              <a:t>representations</a:t>
            </a:r>
            <a:endParaRPr lang="fr-FR" dirty="0" smtClean="0">
              <a:sym typeface="Wingdings"/>
            </a:endParaRPr>
          </a:p>
          <a:p>
            <a:r>
              <a:rPr lang="fr-FR" dirty="0" smtClean="0">
                <a:sym typeface="Wingdings"/>
              </a:rPr>
              <a:t>as a </a:t>
            </a:r>
            <a:r>
              <a:rPr lang="fr-FR" dirty="0" err="1" smtClean="0">
                <a:sym typeface="Wingdings"/>
              </a:rPr>
              <a:t>result</a:t>
            </a:r>
            <a:r>
              <a:rPr lang="fr-FR" dirty="0" smtClean="0">
                <a:sym typeface="Wingdings"/>
              </a:rPr>
              <a:t>, mental computations are</a:t>
            </a:r>
          </a:p>
          <a:p>
            <a:pPr lvl="1"/>
            <a:r>
              <a:rPr lang="fr-FR" dirty="0" err="1" smtClean="0">
                <a:sym typeface="Wingdings"/>
              </a:rPr>
              <a:t>systematic</a:t>
            </a:r>
            <a:endParaRPr lang="fr-FR" dirty="0" smtClean="0">
              <a:sym typeface="Wingdings"/>
            </a:endParaRPr>
          </a:p>
          <a:p>
            <a:pPr lvl="2"/>
            <a:r>
              <a:rPr lang="fr-FR" dirty="0" smtClean="0">
                <a:sym typeface="Wingdings"/>
              </a:rPr>
              <a:t>all </a:t>
            </a:r>
            <a:r>
              <a:rPr lang="fr-FR" dirty="0" err="1" smtClean="0">
                <a:sym typeface="Wingdings"/>
              </a:rPr>
              <a:t>humans</a:t>
            </a:r>
            <a:r>
              <a:rPr lang="fr-FR" dirty="0" smtClean="0">
                <a:sym typeface="Wingdings"/>
              </a:rPr>
              <a:t> are </a:t>
            </a:r>
            <a:r>
              <a:rPr lang="fr-FR" dirty="0" err="1" smtClean="0">
                <a:sym typeface="Wingdings"/>
              </a:rPr>
              <a:t>mortal</a:t>
            </a:r>
            <a:r>
              <a:rPr lang="fr-FR" dirty="0" smtClean="0">
                <a:sym typeface="Wingdings"/>
              </a:rPr>
              <a:t> -&gt; John </a:t>
            </a:r>
            <a:r>
              <a:rPr lang="fr-FR" dirty="0" err="1" smtClean="0">
                <a:sym typeface="Wingdings"/>
              </a:rPr>
              <a:t>is</a:t>
            </a:r>
            <a:r>
              <a:rPr lang="fr-FR" dirty="0" smtClean="0">
                <a:sym typeface="Wingdings"/>
              </a:rPr>
              <a:t> moral, Mary </a:t>
            </a:r>
            <a:r>
              <a:rPr lang="fr-FR" dirty="0" err="1" smtClean="0">
                <a:sym typeface="Wingdings"/>
              </a:rPr>
              <a:t>is</a:t>
            </a:r>
            <a:r>
              <a:rPr lang="fr-FR" dirty="0" smtClean="0">
                <a:sym typeface="Wingdings"/>
              </a:rPr>
              <a:t> </a:t>
            </a:r>
            <a:r>
              <a:rPr lang="fr-FR" dirty="0" err="1" smtClean="0">
                <a:sym typeface="Wingdings"/>
              </a:rPr>
              <a:t>mortal</a:t>
            </a:r>
            <a:r>
              <a:rPr lang="fr-FR" dirty="0" smtClean="0">
                <a:sym typeface="Wingdings"/>
              </a:rPr>
              <a:t>, etc.</a:t>
            </a:r>
          </a:p>
          <a:p>
            <a:pPr lvl="2"/>
            <a:r>
              <a:rPr lang="fr-FR" dirty="0" smtClean="0">
                <a:sym typeface="Wingdings"/>
              </a:rPr>
              <a:t>« Paul </a:t>
            </a:r>
            <a:r>
              <a:rPr lang="fr-FR" dirty="0" err="1" smtClean="0">
                <a:sym typeface="Wingdings"/>
              </a:rPr>
              <a:t>likes</a:t>
            </a:r>
            <a:r>
              <a:rPr lang="fr-FR" dirty="0" smtClean="0">
                <a:sym typeface="Wingdings"/>
              </a:rPr>
              <a:t> fruits » grammatical -&gt; « Paul </a:t>
            </a:r>
            <a:r>
              <a:rPr lang="fr-FR" dirty="0" err="1" smtClean="0">
                <a:sym typeface="Wingdings"/>
              </a:rPr>
              <a:t>likes</a:t>
            </a:r>
            <a:r>
              <a:rPr lang="fr-FR" dirty="0" smtClean="0">
                <a:sym typeface="Wingdings"/>
              </a:rPr>
              <a:t> fruits » </a:t>
            </a:r>
            <a:r>
              <a:rPr lang="fr-FR" dirty="0" err="1" smtClean="0">
                <a:sym typeface="Wingdings"/>
              </a:rPr>
              <a:t>also</a:t>
            </a:r>
            <a:r>
              <a:rPr lang="fr-FR" dirty="0" smtClean="0">
                <a:sym typeface="Wingdings"/>
              </a:rPr>
              <a:t> grammatical, </a:t>
            </a:r>
            <a:r>
              <a:rPr lang="fr-FR" dirty="0" err="1" smtClean="0">
                <a:sym typeface="Wingdings"/>
              </a:rPr>
              <a:t>etc</a:t>
            </a:r>
            <a:endParaRPr lang="fr-FR" dirty="0" smtClean="0">
              <a:sym typeface="Wingdings"/>
            </a:endParaRPr>
          </a:p>
          <a:p>
            <a:pPr lvl="1"/>
            <a:r>
              <a:rPr lang="fr-FR" dirty="0" smtClean="0">
                <a:sym typeface="Wingdings"/>
              </a:rPr>
              <a:t>productive (</a:t>
            </a:r>
            <a:r>
              <a:rPr lang="fr-FR" dirty="0" err="1" smtClean="0">
                <a:sym typeface="Wingdings"/>
              </a:rPr>
              <a:t>achieve</a:t>
            </a:r>
            <a:r>
              <a:rPr lang="fr-FR" dirty="0" smtClean="0">
                <a:sym typeface="Wingdings"/>
              </a:rPr>
              <a:t> </a:t>
            </a:r>
            <a:r>
              <a:rPr lang="fr-FR" dirty="0" err="1" smtClean="0">
                <a:sym typeface="Wingdings"/>
              </a:rPr>
              <a:t>discrete</a:t>
            </a:r>
            <a:r>
              <a:rPr lang="fr-FR" dirty="0" smtClean="0">
                <a:sym typeface="Wingdings"/>
              </a:rPr>
              <a:t> </a:t>
            </a:r>
            <a:r>
              <a:rPr lang="fr-FR" dirty="0" err="1" smtClean="0">
                <a:sym typeface="Wingdings"/>
              </a:rPr>
              <a:t>infinity</a:t>
            </a:r>
            <a:r>
              <a:rPr lang="fr-FR" dirty="0" smtClean="0">
                <a:sym typeface="Wingdings"/>
              </a:rPr>
              <a:t>)</a:t>
            </a:r>
          </a:p>
          <a:p>
            <a:pPr lvl="2"/>
            <a:r>
              <a:rPr lang="fr-FR" dirty="0" smtClean="0">
                <a:sym typeface="Wingdings"/>
              </a:rPr>
              <a:t>the </a:t>
            </a:r>
            <a:r>
              <a:rPr lang="fr-FR" dirty="0" err="1" smtClean="0">
                <a:sym typeface="Wingdings"/>
              </a:rPr>
              <a:t>list</a:t>
            </a:r>
            <a:r>
              <a:rPr lang="fr-FR" dirty="0" smtClean="0">
                <a:sym typeface="Wingdings"/>
              </a:rPr>
              <a:t> of </a:t>
            </a:r>
            <a:r>
              <a:rPr lang="fr-FR" dirty="0" err="1" smtClean="0">
                <a:sym typeface="Wingdings"/>
              </a:rPr>
              <a:t>thoughts</a:t>
            </a:r>
            <a:r>
              <a:rPr lang="fr-FR" dirty="0" smtClean="0">
                <a:sym typeface="Wingdings"/>
              </a:rPr>
              <a:t>/sentences </a:t>
            </a:r>
            <a:r>
              <a:rPr lang="fr-FR" dirty="0" err="1" smtClean="0">
                <a:sym typeface="Wingdings"/>
              </a:rPr>
              <a:t>is</a:t>
            </a:r>
            <a:r>
              <a:rPr lang="fr-FR" dirty="0" smtClean="0">
                <a:sym typeface="Wingdings"/>
              </a:rPr>
              <a:t> not </a:t>
            </a:r>
            <a:r>
              <a:rPr lang="fr-FR" dirty="0" err="1" smtClean="0">
                <a:sym typeface="Wingdings"/>
              </a:rPr>
              <a:t>finite</a:t>
            </a:r>
            <a:r>
              <a:rPr lang="fr-FR" dirty="0" smtClean="0">
                <a:sym typeface="Wingdings"/>
              </a:rPr>
              <a:t> (I </a:t>
            </a:r>
            <a:r>
              <a:rPr lang="fr-FR" dirty="0" err="1" smtClean="0">
                <a:sym typeface="Wingdings"/>
              </a:rPr>
              <a:t>can</a:t>
            </a:r>
            <a:r>
              <a:rPr lang="fr-FR" dirty="0" smtClean="0">
                <a:sym typeface="Wingdings"/>
              </a:rPr>
              <a:t> </a:t>
            </a:r>
            <a:r>
              <a:rPr lang="fr-FR" dirty="0" err="1" smtClean="0">
                <a:sym typeface="Wingdings"/>
              </a:rPr>
              <a:t>construct</a:t>
            </a:r>
            <a:r>
              <a:rPr lang="fr-FR" dirty="0" smtClean="0">
                <a:sym typeface="Wingdings"/>
              </a:rPr>
              <a:t> new </a:t>
            </a:r>
            <a:r>
              <a:rPr lang="fr-FR" dirty="0" err="1" smtClean="0">
                <a:sym typeface="Wingdings"/>
              </a:rPr>
              <a:t>thoughts</a:t>
            </a:r>
            <a:r>
              <a:rPr lang="fr-FR" dirty="0" smtClean="0">
                <a:sym typeface="Wingdings"/>
              </a:rPr>
              <a:t> </a:t>
            </a:r>
            <a:r>
              <a:rPr lang="fr-FR" dirty="0" err="1" smtClean="0">
                <a:sym typeface="Wingdings"/>
              </a:rPr>
              <a:t>with</a:t>
            </a:r>
            <a:r>
              <a:rPr lang="fr-FR" dirty="0" smtClean="0">
                <a:sym typeface="Wingdings"/>
              </a:rPr>
              <a:t> </a:t>
            </a:r>
            <a:r>
              <a:rPr lang="fr-FR" dirty="0" err="1" smtClean="0">
                <a:sym typeface="Wingdings"/>
              </a:rPr>
              <a:t>old</a:t>
            </a:r>
            <a:r>
              <a:rPr lang="fr-FR" dirty="0" smtClean="0">
                <a:sym typeface="Wingdings"/>
              </a:rPr>
              <a:t> </a:t>
            </a:r>
            <a:r>
              <a:rPr lang="fr-FR" dirty="0" err="1" smtClean="0">
                <a:sym typeface="Wingdings"/>
              </a:rPr>
              <a:t>ones</a:t>
            </a:r>
            <a:r>
              <a:rPr lang="fr-FR" dirty="0" smtClean="0">
                <a:sym typeface="Wingdings"/>
              </a:rPr>
              <a:t>)</a:t>
            </a:r>
          </a:p>
          <a:p>
            <a:r>
              <a:rPr lang="fr-FR" dirty="0" err="1" smtClean="0">
                <a:sym typeface="Wingdings"/>
              </a:rPr>
              <a:t>connectionist</a:t>
            </a:r>
            <a:r>
              <a:rPr lang="fr-FR" dirty="0" smtClean="0">
                <a:sym typeface="Wingdings"/>
              </a:rPr>
              <a:t> </a:t>
            </a:r>
            <a:r>
              <a:rPr lang="fr-FR" dirty="0" err="1" smtClean="0">
                <a:sym typeface="Wingdings"/>
              </a:rPr>
              <a:t>representations</a:t>
            </a:r>
            <a:r>
              <a:rPr lang="fr-FR" dirty="0" smtClean="0">
                <a:sym typeface="Wingdings"/>
              </a:rPr>
              <a:t> have none of </a:t>
            </a:r>
            <a:r>
              <a:rPr lang="fr-FR" dirty="0" err="1" smtClean="0">
                <a:sym typeface="Wingdings"/>
              </a:rPr>
              <a:t>these</a:t>
            </a:r>
            <a:r>
              <a:rPr lang="fr-FR" dirty="0" smtClean="0">
                <a:sym typeface="Wingdings"/>
              </a:rPr>
              <a:t> </a:t>
            </a:r>
            <a:r>
              <a:rPr lang="fr-FR" dirty="0" err="1" smtClean="0">
                <a:sym typeface="Wingdings"/>
              </a:rPr>
              <a:t>properties</a:t>
            </a:r>
            <a:endParaRPr lang="fr-FR" dirty="0" smtClean="0">
              <a:sym typeface="Wingding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Power law, everywhere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sounds</a:t>
            </a:r>
          </a:p>
          <a:p>
            <a:endParaRPr lang="en-US" dirty="0" smtClean="0"/>
          </a:p>
          <a:p>
            <a:r>
              <a:rPr lang="en-US" dirty="0" smtClean="0"/>
              <a:t>words</a:t>
            </a:r>
          </a:p>
          <a:p>
            <a:endParaRPr lang="en-US" dirty="0" smtClean="0"/>
          </a:p>
          <a:p>
            <a:r>
              <a:rPr lang="en-US" dirty="0" smtClean="0"/>
              <a:t>sentences</a:t>
            </a:r>
          </a:p>
          <a:p>
            <a:endParaRPr lang="en-US" dirty="0" smtClean="0"/>
          </a:p>
          <a:p>
            <a:r>
              <a:rPr lang="en-US" dirty="0" smtClean="0"/>
              <a:t>languages</a:t>
            </a:r>
            <a:endParaRPr lang="en-US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rcRect t="-754" r="8538"/>
          <a:stretch>
            <a:fillRect/>
          </a:stretch>
        </p:blipFill>
        <p:spPr>
          <a:xfrm>
            <a:off x="4572000" y="2684549"/>
            <a:ext cx="2520366" cy="1016662"/>
          </a:xfrm>
          <a:prstGeom prst="rect">
            <a:avLst/>
          </a:prstGeom>
        </p:spPr>
      </p:pic>
      <p:pic>
        <p:nvPicPr>
          <p:cNvPr id="6" name="Shape 138"/>
          <p:cNvPicPr preferRelativeResize="0"/>
          <p:nvPr/>
        </p:nvPicPr>
        <p:blipFill rotWithShape="1">
          <a:blip r:embed="rId3">
            <a:alphaModFix/>
          </a:blip>
          <a:srcRect r="11987"/>
          <a:stretch/>
        </p:blipFill>
        <p:spPr>
          <a:xfrm>
            <a:off x="3365704" y="5181600"/>
            <a:ext cx="4217630" cy="971787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7" name="Graphique 6"/>
          <p:cNvGraphicFramePr/>
          <p:nvPr/>
        </p:nvGraphicFramePr>
        <p:xfrm>
          <a:off x="4114126" y="3797670"/>
          <a:ext cx="3656252" cy="13839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8" name="Graphique 7"/>
          <p:cNvGraphicFramePr/>
          <p:nvPr/>
        </p:nvGraphicFramePr>
        <p:xfrm>
          <a:off x="3569019" y="1450680"/>
          <a:ext cx="2181547" cy="123386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possible solutions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symbols and rule systems</a:t>
            </a:r>
          </a:p>
          <a:p>
            <a:pPr lvl="1"/>
            <a:r>
              <a:rPr lang="en-US" dirty="0" smtClean="0"/>
              <a:t>hand-written rules</a:t>
            </a:r>
          </a:p>
          <a:p>
            <a:pPr lvl="1"/>
            <a:r>
              <a:rPr lang="en-US" dirty="0" smtClean="0"/>
              <a:t>non parametric Bayesian</a:t>
            </a:r>
          </a:p>
          <a:p>
            <a:r>
              <a:rPr lang="en-US" dirty="0" smtClean="0"/>
              <a:t>tensor products </a:t>
            </a:r>
            <a:r>
              <a:rPr lang="en-US" sz="2400" dirty="0" smtClean="0"/>
              <a:t>(</a:t>
            </a:r>
            <a:r>
              <a:rPr lang="en-US" sz="2400" dirty="0" err="1" smtClean="0"/>
              <a:t>Smolensky</a:t>
            </a:r>
            <a:r>
              <a:rPr lang="en-US" sz="2400" dirty="0" smtClean="0"/>
              <a:t>, 1990)</a:t>
            </a:r>
          </a:p>
          <a:p>
            <a:endParaRPr lang="en-US" dirty="0" smtClean="0"/>
          </a:p>
          <a:p>
            <a:endParaRPr lang="en-US" dirty="0" smtClean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0" y="152401"/>
            <a:ext cx="9144000" cy="1066799"/>
          </a:xfrm>
        </p:spPr>
        <p:txBody>
          <a:bodyPr>
            <a:normAutofit/>
          </a:bodyPr>
          <a:lstStyle/>
          <a:p>
            <a:pPr lvl="1" indent="-474663">
              <a:buNone/>
            </a:pPr>
            <a:r>
              <a:rPr lang="en-US" dirty="0" smtClean="0"/>
              <a:t>The </a:t>
            </a:r>
            <a:r>
              <a:rPr lang="en-US" dirty="0" err="1" smtClean="0"/>
              <a:t>Smolensky</a:t>
            </a:r>
            <a:r>
              <a:rPr lang="en-US" dirty="0" smtClean="0"/>
              <a:t> response: filler/roles &amp; tensor products</a:t>
            </a:r>
          </a:p>
          <a:p>
            <a:pPr lvl="1">
              <a:buNone/>
            </a:pPr>
            <a:endParaRPr lang="en-US" dirty="0"/>
          </a:p>
        </p:txBody>
      </p:sp>
      <p:sp>
        <p:nvSpPr>
          <p:cNvPr id="4" name="ZoneTexte 3"/>
          <p:cNvSpPr txBox="1"/>
          <p:nvPr/>
        </p:nvSpPr>
        <p:spPr>
          <a:xfrm>
            <a:off x="762000" y="2596277"/>
            <a:ext cx="372482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Paul loves Mary</a:t>
            </a:r>
          </a:p>
          <a:p>
            <a:endParaRPr lang="en-US" dirty="0" smtClean="0"/>
          </a:p>
          <a:p>
            <a:r>
              <a:rPr lang="en-US" dirty="0" smtClean="0"/>
              <a:t> </a:t>
            </a:r>
            <a:r>
              <a:rPr lang="en-US" i="1" dirty="0" smtClean="0"/>
              <a:t>{</a:t>
            </a:r>
            <a:r>
              <a:rPr lang="en-US" i="1" dirty="0" err="1" smtClean="0"/>
              <a:t>Subj</a:t>
            </a:r>
            <a:r>
              <a:rPr lang="en-US" i="1" dirty="0" smtClean="0"/>
              <a:t>=Paul, </a:t>
            </a:r>
            <a:r>
              <a:rPr lang="en-US" i="1" dirty="0" err="1" smtClean="0"/>
              <a:t>Vb</a:t>
            </a:r>
            <a:r>
              <a:rPr lang="en-US" i="1" dirty="0" smtClean="0"/>
              <a:t>=loves, </a:t>
            </a:r>
            <a:r>
              <a:rPr lang="en-US" i="1" dirty="0" err="1" smtClean="0"/>
              <a:t>Obj</a:t>
            </a:r>
            <a:r>
              <a:rPr lang="en-US" i="1" dirty="0" smtClean="0"/>
              <a:t>=Mary}</a:t>
            </a:r>
          </a:p>
          <a:p>
            <a:endParaRPr lang="en-US" dirty="0" smtClean="0"/>
          </a:p>
        </p:txBody>
      </p:sp>
      <p:sp>
        <p:nvSpPr>
          <p:cNvPr id="42" name="ZoneTexte 41"/>
          <p:cNvSpPr txBox="1"/>
          <p:nvPr/>
        </p:nvSpPr>
        <p:spPr>
          <a:xfrm>
            <a:off x="1566371" y="1758077"/>
            <a:ext cx="338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</a:t>
            </a:r>
            <a:endParaRPr lang="en-US" dirty="0"/>
          </a:p>
        </p:txBody>
      </p:sp>
      <p:cxnSp>
        <p:nvCxnSpPr>
          <p:cNvPr id="44" name="Connecteur droit 43"/>
          <p:cNvCxnSpPr/>
          <p:nvPr/>
        </p:nvCxnSpPr>
        <p:spPr>
          <a:xfrm rot="5400000">
            <a:off x="1120252" y="2150158"/>
            <a:ext cx="468868" cy="42337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Connecteur droit 45"/>
          <p:cNvCxnSpPr>
            <a:stCxn id="42" idx="2"/>
          </p:cNvCxnSpPr>
          <p:nvPr/>
        </p:nvCxnSpPr>
        <p:spPr>
          <a:xfrm rot="5400000">
            <a:off x="1492002" y="2353387"/>
            <a:ext cx="469663" cy="1770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droit 48"/>
          <p:cNvCxnSpPr/>
          <p:nvPr/>
        </p:nvCxnSpPr>
        <p:spPr>
          <a:xfrm rot="16200000" flipH="1">
            <a:off x="1843358" y="2154430"/>
            <a:ext cx="469664" cy="41562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ZoneTexte 51"/>
          <p:cNvSpPr txBox="1"/>
          <p:nvPr/>
        </p:nvSpPr>
        <p:spPr>
          <a:xfrm>
            <a:off x="979998" y="2074545"/>
            <a:ext cx="5440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/>
              <a:t>Subj</a:t>
            </a:r>
            <a:endParaRPr lang="en-US" sz="1400" dirty="0"/>
          </a:p>
        </p:txBody>
      </p:sp>
      <p:sp>
        <p:nvSpPr>
          <p:cNvPr id="53" name="ZoneTexte 52"/>
          <p:cNvSpPr txBox="1"/>
          <p:nvPr/>
        </p:nvSpPr>
        <p:spPr>
          <a:xfrm>
            <a:off x="1425169" y="2226945"/>
            <a:ext cx="4170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/>
              <a:t>Vb</a:t>
            </a:r>
            <a:endParaRPr lang="en-US" sz="1400" dirty="0"/>
          </a:p>
        </p:txBody>
      </p:sp>
      <p:sp>
        <p:nvSpPr>
          <p:cNvPr id="54" name="ZoneTexte 53"/>
          <p:cNvSpPr txBox="1"/>
          <p:nvPr/>
        </p:nvSpPr>
        <p:spPr>
          <a:xfrm>
            <a:off x="1905000" y="2074545"/>
            <a:ext cx="46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/>
              <a:t>Obj</a:t>
            </a:r>
            <a:endParaRPr lang="en-US" sz="1400" dirty="0"/>
          </a:p>
        </p:txBody>
      </p:sp>
      <p:sp>
        <p:nvSpPr>
          <p:cNvPr id="63" name="Rectangle 62"/>
          <p:cNvSpPr/>
          <p:nvPr/>
        </p:nvSpPr>
        <p:spPr>
          <a:xfrm>
            <a:off x="2902720" y="6427113"/>
            <a:ext cx="624127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100" dirty="0" err="1" smtClean="0"/>
              <a:t>Smolensky</a:t>
            </a:r>
            <a:r>
              <a:rPr lang="fr-FR" sz="1100" dirty="0" smtClean="0"/>
              <a:t>, P. (1990). </a:t>
            </a:r>
            <a:r>
              <a:rPr lang="fr-FR" sz="1100" dirty="0" err="1" smtClean="0"/>
              <a:t>Tensor</a:t>
            </a:r>
            <a:r>
              <a:rPr lang="fr-FR" sz="1100" dirty="0" smtClean="0"/>
              <a:t> </a:t>
            </a:r>
            <a:r>
              <a:rPr lang="fr-FR" sz="1100" dirty="0" err="1" smtClean="0"/>
              <a:t>product</a:t>
            </a:r>
            <a:r>
              <a:rPr lang="fr-FR" sz="1100" dirty="0" smtClean="0"/>
              <a:t> variable </a:t>
            </a:r>
            <a:r>
              <a:rPr lang="fr-FR" sz="1100" dirty="0" err="1" smtClean="0"/>
              <a:t>binding</a:t>
            </a:r>
            <a:r>
              <a:rPr lang="fr-FR" sz="1100" dirty="0" smtClean="0"/>
              <a:t> and the </a:t>
            </a:r>
            <a:r>
              <a:rPr lang="fr-FR" sz="1100" dirty="0" err="1" smtClean="0"/>
              <a:t>representation</a:t>
            </a:r>
            <a:r>
              <a:rPr lang="fr-FR" sz="1100" dirty="0" smtClean="0"/>
              <a:t> of </a:t>
            </a:r>
            <a:r>
              <a:rPr lang="fr-FR" sz="1100" dirty="0" err="1" smtClean="0"/>
              <a:t>symbolic</a:t>
            </a:r>
            <a:r>
              <a:rPr lang="fr-FR" sz="1100" dirty="0" smtClean="0"/>
              <a:t> structure in </a:t>
            </a:r>
            <a:r>
              <a:rPr lang="fr-FR" sz="1100" dirty="0" err="1" smtClean="0"/>
              <a:t>connectionnist</a:t>
            </a:r>
            <a:r>
              <a:rPr lang="fr-FR" sz="1100" dirty="0" smtClean="0"/>
              <a:t> </a:t>
            </a:r>
            <a:r>
              <a:rPr lang="fr-FR" sz="1100" dirty="0" err="1" smtClean="0"/>
              <a:t>systems</a:t>
            </a:r>
            <a:r>
              <a:rPr lang="fr-FR" sz="1100" dirty="0" smtClean="0"/>
              <a:t>. </a:t>
            </a:r>
            <a:r>
              <a:rPr lang="fr-FR" sz="1100" dirty="0" err="1" smtClean="0"/>
              <a:t>Artificial</a:t>
            </a:r>
            <a:r>
              <a:rPr lang="fr-FR" sz="1100" dirty="0" smtClean="0"/>
              <a:t> Intelligence, 46, 159-216.</a:t>
            </a:r>
            <a:endParaRPr lang="en-US" sz="1100" dirty="0"/>
          </a:p>
        </p:txBody>
      </p:sp>
      <p:sp>
        <p:nvSpPr>
          <p:cNvPr id="64" name="ZoneTexte 63"/>
          <p:cNvSpPr txBox="1"/>
          <p:nvPr/>
        </p:nvSpPr>
        <p:spPr>
          <a:xfrm>
            <a:off x="5257800" y="2596277"/>
            <a:ext cx="3707695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Mary loves Paul</a:t>
            </a:r>
          </a:p>
          <a:p>
            <a:endParaRPr lang="en-US" dirty="0" smtClean="0"/>
          </a:p>
          <a:p>
            <a:r>
              <a:rPr lang="en-US" dirty="0" smtClean="0"/>
              <a:t> </a:t>
            </a:r>
            <a:r>
              <a:rPr lang="en-US" i="1" dirty="0" smtClean="0"/>
              <a:t>{</a:t>
            </a:r>
            <a:r>
              <a:rPr lang="en-US" i="1" dirty="0" err="1" smtClean="0"/>
              <a:t>Subj</a:t>
            </a:r>
            <a:r>
              <a:rPr lang="en-US" i="1" dirty="0" smtClean="0"/>
              <a:t>=Mary, </a:t>
            </a:r>
            <a:r>
              <a:rPr lang="en-US" i="1" dirty="0" err="1" smtClean="0"/>
              <a:t>Vb</a:t>
            </a:r>
            <a:r>
              <a:rPr lang="en-US" i="1" dirty="0" smtClean="0"/>
              <a:t>=loves, </a:t>
            </a:r>
            <a:r>
              <a:rPr lang="en-US" i="1" dirty="0" err="1" smtClean="0"/>
              <a:t>Obj</a:t>
            </a:r>
            <a:r>
              <a:rPr lang="en-US" i="1" dirty="0" smtClean="0"/>
              <a:t>=Paul}</a:t>
            </a:r>
          </a:p>
          <a:p>
            <a:endParaRPr lang="en-US" dirty="0" smtClean="0"/>
          </a:p>
          <a:p>
            <a:r>
              <a:rPr lang="en-US" dirty="0" smtClean="0"/>
              <a:t> </a:t>
            </a:r>
          </a:p>
          <a:p>
            <a:endParaRPr lang="en-US" dirty="0" smtClean="0"/>
          </a:p>
          <a:p>
            <a:r>
              <a:rPr lang="en-US" dirty="0" smtClean="0"/>
              <a:t> </a:t>
            </a:r>
          </a:p>
        </p:txBody>
      </p:sp>
      <p:sp>
        <p:nvSpPr>
          <p:cNvPr id="65" name="ZoneTexte 64"/>
          <p:cNvSpPr txBox="1"/>
          <p:nvPr/>
        </p:nvSpPr>
        <p:spPr>
          <a:xfrm>
            <a:off x="6062171" y="1758077"/>
            <a:ext cx="338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</a:t>
            </a:r>
            <a:endParaRPr lang="en-US" dirty="0"/>
          </a:p>
        </p:txBody>
      </p:sp>
      <p:cxnSp>
        <p:nvCxnSpPr>
          <p:cNvPr id="66" name="Connecteur droit 65"/>
          <p:cNvCxnSpPr/>
          <p:nvPr/>
        </p:nvCxnSpPr>
        <p:spPr>
          <a:xfrm rot="5400000">
            <a:off x="5616052" y="2150158"/>
            <a:ext cx="468868" cy="42337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Connecteur droit 66"/>
          <p:cNvCxnSpPr>
            <a:stCxn id="65" idx="2"/>
          </p:cNvCxnSpPr>
          <p:nvPr/>
        </p:nvCxnSpPr>
        <p:spPr>
          <a:xfrm rot="5400000">
            <a:off x="5987802" y="2353387"/>
            <a:ext cx="469663" cy="1770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Connecteur droit 67"/>
          <p:cNvCxnSpPr/>
          <p:nvPr/>
        </p:nvCxnSpPr>
        <p:spPr>
          <a:xfrm rot="16200000" flipH="1">
            <a:off x="6339158" y="2154430"/>
            <a:ext cx="469664" cy="41562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9" name="ZoneTexte 68"/>
          <p:cNvSpPr txBox="1"/>
          <p:nvPr/>
        </p:nvSpPr>
        <p:spPr>
          <a:xfrm>
            <a:off x="5475798" y="2074545"/>
            <a:ext cx="5440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/>
              <a:t>Subj</a:t>
            </a:r>
            <a:endParaRPr lang="en-US" sz="1400" dirty="0"/>
          </a:p>
        </p:txBody>
      </p:sp>
      <p:sp>
        <p:nvSpPr>
          <p:cNvPr id="70" name="ZoneTexte 69"/>
          <p:cNvSpPr txBox="1"/>
          <p:nvPr/>
        </p:nvSpPr>
        <p:spPr>
          <a:xfrm>
            <a:off x="5983711" y="2226945"/>
            <a:ext cx="4170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/>
              <a:t>Vb</a:t>
            </a:r>
            <a:endParaRPr lang="en-US" sz="1400" dirty="0"/>
          </a:p>
        </p:txBody>
      </p:sp>
      <p:sp>
        <p:nvSpPr>
          <p:cNvPr id="71" name="ZoneTexte 70"/>
          <p:cNvSpPr txBox="1"/>
          <p:nvPr/>
        </p:nvSpPr>
        <p:spPr>
          <a:xfrm>
            <a:off x="6400800" y="2074545"/>
            <a:ext cx="46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/>
              <a:t>Obj</a:t>
            </a:r>
            <a:endParaRPr lang="en-US" sz="1400" dirty="0"/>
          </a:p>
        </p:txBody>
      </p:sp>
      <p:sp>
        <p:nvSpPr>
          <p:cNvPr id="72" name="ZoneTexte 71"/>
          <p:cNvSpPr txBox="1"/>
          <p:nvPr/>
        </p:nvSpPr>
        <p:spPr>
          <a:xfrm>
            <a:off x="643329" y="3733800"/>
            <a:ext cx="74338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 smtClean="0">
                <a:sym typeface="Wingdings"/>
              </a:rPr>
              <a:t>The </a:t>
            </a:r>
            <a:r>
              <a:rPr lang="fr-FR" u="sng" dirty="0" err="1" smtClean="0">
                <a:sym typeface="Wingdings"/>
              </a:rPr>
              <a:t>recipe</a:t>
            </a:r>
            <a:r>
              <a:rPr lang="fr-FR" u="sng" dirty="0" smtClean="0">
                <a:sym typeface="Wingdings"/>
              </a:rPr>
              <a:t>:</a:t>
            </a:r>
          </a:p>
          <a:p>
            <a:pPr>
              <a:buFont typeface="Wingdings" pitchFamily="4" charset="2"/>
              <a:buChar char="à"/>
            </a:pPr>
            <a:r>
              <a:rPr lang="fr-FR" dirty="0" smtClean="0">
                <a:sym typeface="Wingdings"/>
              </a:rPr>
              <a:t>1. </a:t>
            </a:r>
            <a:r>
              <a:rPr lang="fr-FR" dirty="0" err="1" smtClean="0">
                <a:sym typeface="Wingdings"/>
              </a:rPr>
              <a:t>define</a:t>
            </a:r>
            <a:r>
              <a:rPr lang="fr-FR" dirty="0" smtClean="0">
                <a:sym typeface="Wingdings"/>
              </a:rPr>
              <a:t> fillers and </a:t>
            </a:r>
            <a:r>
              <a:rPr lang="fr-FR" dirty="0" err="1" smtClean="0">
                <a:sym typeface="Wingdings"/>
              </a:rPr>
              <a:t>roles</a:t>
            </a:r>
            <a:endParaRPr lang="fr-FR" dirty="0" smtClean="0">
              <a:sym typeface="Wingdings"/>
            </a:endParaRPr>
          </a:p>
          <a:p>
            <a:pPr>
              <a:buFont typeface="Wingdings" pitchFamily="4" charset="2"/>
              <a:buChar char="à"/>
            </a:pPr>
            <a:r>
              <a:rPr lang="fr-FR" dirty="0" smtClean="0">
                <a:sym typeface="Wingdings"/>
              </a:rPr>
              <a:t>2. combine </a:t>
            </a:r>
            <a:r>
              <a:rPr lang="fr-FR" dirty="0" err="1" smtClean="0">
                <a:sym typeface="Wingdings"/>
              </a:rPr>
              <a:t>them</a:t>
            </a:r>
            <a:r>
              <a:rPr lang="fr-FR" dirty="0" smtClean="0">
                <a:sym typeface="Wingdings"/>
              </a:rPr>
              <a:t> </a:t>
            </a:r>
            <a:r>
              <a:rPr lang="fr-FR" dirty="0" err="1" smtClean="0">
                <a:sym typeface="Wingdings"/>
              </a:rPr>
              <a:t>into</a:t>
            </a:r>
            <a:r>
              <a:rPr lang="fr-FR" dirty="0" smtClean="0">
                <a:sym typeface="Wingdings"/>
              </a:rPr>
              <a:t> a </a:t>
            </a:r>
            <a:r>
              <a:rPr lang="fr-FR" dirty="0" err="1" smtClean="0">
                <a:sym typeface="Wingdings"/>
              </a:rPr>
              <a:t>representation</a:t>
            </a:r>
            <a:r>
              <a:rPr lang="fr-FR" dirty="0" smtClean="0">
                <a:sym typeface="Wingdings"/>
              </a:rPr>
              <a:t> </a:t>
            </a:r>
            <a:r>
              <a:rPr lang="fr-FR" dirty="0" err="1" smtClean="0">
                <a:sym typeface="Wingdings"/>
              </a:rPr>
              <a:t>with</a:t>
            </a:r>
            <a:r>
              <a:rPr lang="fr-FR" dirty="0" smtClean="0">
                <a:sym typeface="Wingdings"/>
              </a:rPr>
              <a:t> </a:t>
            </a:r>
            <a:r>
              <a:rPr lang="fr-FR" dirty="0" err="1" smtClean="0">
                <a:sym typeface="Wingdings"/>
              </a:rPr>
              <a:t>two</a:t>
            </a:r>
            <a:r>
              <a:rPr lang="fr-FR" dirty="0" smtClean="0">
                <a:sym typeface="Wingdings"/>
              </a:rPr>
              <a:t> basic </a:t>
            </a:r>
            <a:r>
              <a:rPr lang="fr-FR" dirty="0" err="1" smtClean="0">
                <a:sym typeface="Wingdings"/>
              </a:rPr>
              <a:t>operations</a:t>
            </a:r>
            <a:r>
              <a:rPr lang="fr-FR" dirty="0" smtClean="0">
                <a:sym typeface="Wingdings"/>
              </a:rPr>
              <a:t>: </a:t>
            </a:r>
            <a:r>
              <a:rPr lang="fr-FR" dirty="0" err="1" smtClean="0">
                <a:sym typeface="Wingdings"/>
              </a:rPr>
              <a:t>binding</a:t>
            </a:r>
            <a:r>
              <a:rPr lang="fr-FR" dirty="0" smtClean="0">
                <a:sym typeface="Wingdings"/>
              </a:rPr>
              <a:t> (=), superposition (,)</a:t>
            </a:r>
            <a:endParaRPr lang="en-US" dirty="0"/>
          </a:p>
        </p:txBody>
      </p:sp>
      <p:sp>
        <p:nvSpPr>
          <p:cNvPr id="73" name="ZoneTexte 72"/>
          <p:cNvSpPr txBox="1"/>
          <p:nvPr/>
        </p:nvSpPr>
        <p:spPr>
          <a:xfrm>
            <a:off x="762000" y="1295400"/>
            <a:ext cx="44313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/>
              <a:t>The problem</a:t>
            </a:r>
            <a:r>
              <a:rPr lang="en-US" dirty="0" smtClean="0"/>
              <a:t>: representing tree structures</a:t>
            </a:r>
            <a:endParaRPr lang="en-US" dirty="0"/>
          </a:p>
        </p:txBody>
      </p:sp>
      <p:sp>
        <p:nvSpPr>
          <p:cNvPr id="74" name="ZoneTexte 73"/>
          <p:cNvSpPr txBox="1"/>
          <p:nvPr/>
        </p:nvSpPr>
        <p:spPr>
          <a:xfrm>
            <a:off x="685800" y="5029200"/>
            <a:ext cx="78941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/>
              <a:t>Note</a:t>
            </a:r>
            <a:r>
              <a:rPr lang="en-US" dirty="0" smtClean="0"/>
              <a:t>: the order of the components does not matter</a:t>
            </a:r>
          </a:p>
          <a:p>
            <a:endParaRPr lang="en-US" dirty="0" smtClean="0"/>
          </a:p>
          <a:p>
            <a:r>
              <a:rPr lang="en-US" dirty="0" smtClean="0"/>
              <a:t> </a:t>
            </a:r>
            <a:r>
              <a:rPr lang="en-US" i="1" dirty="0" smtClean="0"/>
              <a:t>{</a:t>
            </a:r>
            <a:r>
              <a:rPr lang="en-US" i="1" dirty="0" err="1" smtClean="0"/>
              <a:t>Subj</a:t>
            </a:r>
            <a:r>
              <a:rPr lang="en-US" i="1" dirty="0" smtClean="0"/>
              <a:t>=Paul, </a:t>
            </a:r>
            <a:r>
              <a:rPr lang="en-US" i="1" dirty="0" err="1" smtClean="0"/>
              <a:t>Vb</a:t>
            </a:r>
            <a:r>
              <a:rPr lang="en-US" i="1" dirty="0" smtClean="0"/>
              <a:t>=loves, </a:t>
            </a:r>
            <a:r>
              <a:rPr lang="en-US" i="1" dirty="0" err="1" smtClean="0"/>
              <a:t>Obj</a:t>
            </a:r>
            <a:r>
              <a:rPr lang="en-US" i="1" dirty="0" smtClean="0"/>
              <a:t>=Mary} = {</a:t>
            </a:r>
            <a:r>
              <a:rPr lang="en-US" i="1" dirty="0" err="1" smtClean="0"/>
              <a:t>Obj</a:t>
            </a:r>
            <a:r>
              <a:rPr lang="en-US" i="1" dirty="0" smtClean="0"/>
              <a:t>=Mary, </a:t>
            </a:r>
            <a:r>
              <a:rPr lang="en-US" i="1" dirty="0" err="1" smtClean="0"/>
              <a:t>Subj</a:t>
            </a:r>
            <a:r>
              <a:rPr lang="en-US" i="1" dirty="0" smtClean="0"/>
              <a:t>=Paul, </a:t>
            </a:r>
            <a:r>
              <a:rPr lang="en-US" i="1" dirty="0" err="1" smtClean="0"/>
              <a:t>Vb</a:t>
            </a:r>
            <a:r>
              <a:rPr lang="en-US" i="1" dirty="0" smtClean="0"/>
              <a:t>=loves}</a:t>
            </a:r>
          </a:p>
          <a:p>
            <a:r>
              <a:rPr lang="en-US" i="1" dirty="0" smtClean="0"/>
              <a:t>                                                       != {</a:t>
            </a:r>
            <a:r>
              <a:rPr lang="en-US" i="1" dirty="0" err="1" smtClean="0"/>
              <a:t>Obj</a:t>
            </a:r>
            <a:r>
              <a:rPr lang="en-US" i="1" dirty="0" smtClean="0"/>
              <a:t>=Paul, </a:t>
            </a:r>
            <a:r>
              <a:rPr lang="en-US" i="1" dirty="0" err="1" smtClean="0"/>
              <a:t>Subj</a:t>
            </a:r>
            <a:r>
              <a:rPr lang="en-US" i="1" dirty="0" smtClean="0"/>
              <a:t>=Mary, </a:t>
            </a:r>
            <a:r>
              <a:rPr lang="en-US" i="1" dirty="0" err="1" smtClean="0"/>
              <a:t>Vb</a:t>
            </a:r>
            <a:r>
              <a:rPr lang="en-US" i="1" dirty="0" smtClean="0"/>
              <a:t>=loves}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6197319" y="1547336"/>
            <a:ext cx="1826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Paul loves Mary</a:t>
            </a:r>
          </a:p>
        </p:txBody>
      </p:sp>
      <p:sp>
        <p:nvSpPr>
          <p:cNvPr id="42" name="ZoneTexte 41"/>
          <p:cNvSpPr txBox="1"/>
          <p:nvPr/>
        </p:nvSpPr>
        <p:spPr>
          <a:xfrm>
            <a:off x="7001690" y="697468"/>
            <a:ext cx="338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</a:t>
            </a:r>
            <a:endParaRPr lang="en-US" dirty="0"/>
          </a:p>
        </p:txBody>
      </p:sp>
      <p:cxnSp>
        <p:nvCxnSpPr>
          <p:cNvPr id="44" name="Connecteur droit 43"/>
          <p:cNvCxnSpPr/>
          <p:nvPr/>
        </p:nvCxnSpPr>
        <p:spPr>
          <a:xfrm rot="5400000">
            <a:off x="6555571" y="1101216"/>
            <a:ext cx="468868" cy="42337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Connecteur droit 45"/>
          <p:cNvCxnSpPr/>
          <p:nvPr/>
        </p:nvCxnSpPr>
        <p:spPr>
          <a:xfrm rot="5400000">
            <a:off x="6927321" y="1304445"/>
            <a:ext cx="469663" cy="1770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droit 48"/>
          <p:cNvCxnSpPr/>
          <p:nvPr/>
        </p:nvCxnSpPr>
        <p:spPr>
          <a:xfrm rot="16200000" flipH="1">
            <a:off x="7278677" y="1105488"/>
            <a:ext cx="469664" cy="41562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ZoneTexte 51"/>
          <p:cNvSpPr txBox="1"/>
          <p:nvPr/>
        </p:nvSpPr>
        <p:spPr>
          <a:xfrm>
            <a:off x="6197319" y="1025603"/>
            <a:ext cx="5875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err="1" smtClean="0"/>
              <a:t>Subj</a:t>
            </a:r>
            <a:endParaRPr lang="en-US" sz="1400" i="1" dirty="0"/>
          </a:p>
        </p:txBody>
      </p:sp>
      <p:sp>
        <p:nvSpPr>
          <p:cNvPr id="53" name="ZoneTexte 52"/>
          <p:cNvSpPr txBox="1"/>
          <p:nvPr/>
        </p:nvSpPr>
        <p:spPr>
          <a:xfrm>
            <a:off x="6860488" y="1178003"/>
            <a:ext cx="4477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err="1" smtClean="0"/>
              <a:t>Vb</a:t>
            </a:r>
            <a:endParaRPr lang="en-US" sz="1400" i="1" dirty="0"/>
          </a:p>
        </p:txBody>
      </p:sp>
      <p:sp>
        <p:nvSpPr>
          <p:cNvPr id="54" name="ZoneTexte 53"/>
          <p:cNvSpPr txBox="1"/>
          <p:nvPr/>
        </p:nvSpPr>
        <p:spPr>
          <a:xfrm>
            <a:off x="7470088" y="1025603"/>
            <a:ext cx="5075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err="1" smtClean="0"/>
              <a:t>Obj</a:t>
            </a:r>
            <a:endParaRPr lang="en-US" sz="1400" i="1" dirty="0"/>
          </a:p>
        </p:txBody>
      </p:sp>
      <p:sp>
        <p:nvSpPr>
          <p:cNvPr id="64" name="Espace réservé du contenu 2"/>
          <p:cNvSpPr txBox="1">
            <a:spLocks/>
          </p:cNvSpPr>
          <p:nvPr/>
        </p:nvSpPr>
        <p:spPr>
          <a:xfrm>
            <a:off x="0" y="152401"/>
            <a:ext cx="9144000" cy="10667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742950" marR="0" lvl="1" indent="-47466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The Smolensky response: filler/roles &amp; tensor products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5" name="ZoneTexte 64"/>
          <p:cNvSpPr txBox="1"/>
          <p:nvPr/>
        </p:nvSpPr>
        <p:spPr>
          <a:xfrm>
            <a:off x="76200" y="838200"/>
            <a:ext cx="5868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/>
              <a:t>The problem</a:t>
            </a:r>
            <a:r>
              <a:rPr lang="en-US" dirty="0" smtClean="0"/>
              <a:t>: representing tree structures </a:t>
            </a:r>
            <a:r>
              <a:rPr lang="en-US" u="sng" dirty="0" smtClean="0"/>
              <a:t>with numbers</a:t>
            </a:r>
            <a:endParaRPr lang="en-US" u="sng" dirty="0"/>
          </a:p>
        </p:txBody>
      </p:sp>
      <p:sp>
        <p:nvSpPr>
          <p:cNvPr id="66" name="ZoneTexte 65"/>
          <p:cNvSpPr txBox="1"/>
          <p:nvPr/>
        </p:nvSpPr>
        <p:spPr>
          <a:xfrm>
            <a:off x="5686976" y="1916668"/>
            <a:ext cx="3685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 {</a:t>
            </a:r>
            <a:r>
              <a:rPr lang="en-US" dirty="0" err="1" smtClean="0"/>
              <a:t>Subj</a:t>
            </a:r>
            <a:r>
              <a:rPr lang="en-US" dirty="0" smtClean="0"/>
              <a:t>=Paul, </a:t>
            </a:r>
            <a:r>
              <a:rPr lang="en-US" dirty="0" err="1" smtClean="0"/>
              <a:t>Vb</a:t>
            </a:r>
            <a:r>
              <a:rPr lang="en-US" dirty="0" smtClean="0"/>
              <a:t>=loves, </a:t>
            </a:r>
            <a:r>
              <a:rPr lang="en-US" dirty="0" err="1" smtClean="0"/>
              <a:t>Obj</a:t>
            </a:r>
            <a:r>
              <a:rPr lang="en-US" dirty="0" smtClean="0"/>
              <a:t>=Mary}</a:t>
            </a:r>
            <a:endParaRPr lang="en-US" dirty="0"/>
          </a:p>
        </p:txBody>
      </p:sp>
      <p:sp>
        <p:nvSpPr>
          <p:cNvPr id="63" name="ZoneTexte 62"/>
          <p:cNvSpPr txBox="1"/>
          <p:nvPr/>
        </p:nvSpPr>
        <p:spPr>
          <a:xfrm>
            <a:off x="152400" y="2853154"/>
            <a:ext cx="4926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Subj</a:t>
            </a:r>
            <a:endParaRPr lang="en-US" sz="1200" dirty="0"/>
          </a:p>
        </p:txBody>
      </p:sp>
      <p:sp>
        <p:nvSpPr>
          <p:cNvPr id="67" name="ZoneTexte 66"/>
          <p:cNvSpPr txBox="1"/>
          <p:nvPr/>
        </p:nvSpPr>
        <p:spPr>
          <a:xfrm>
            <a:off x="576949" y="4218801"/>
            <a:ext cx="4926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Paul</a:t>
            </a:r>
            <a:endParaRPr lang="en-US" sz="1200" dirty="0"/>
          </a:p>
        </p:txBody>
      </p:sp>
      <p:sp>
        <p:nvSpPr>
          <p:cNvPr id="68" name="ZoneTexte 67"/>
          <p:cNvSpPr txBox="1"/>
          <p:nvPr/>
        </p:nvSpPr>
        <p:spPr>
          <a:xfrm>
            <a:off x="1110349" y="4218801"/>
            <a:ext cx="5266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Mary</a:t>
            </a:r>
            <a:endParaRPr lang="en-US" sz="1200" dirty="0"/>
          </a:p>
        </p:txBody>
      </p:sp>
      <p:sp>
        <p:nvSpPr>
          <p:cNvPr id="71" name="ZoneTexte 70"/>
          <p:cNvSpPr txBox="1"/>
          <p:nvPr/>
        </p:nvSpPr>
        <p:spPr>
          <a:xfrm>
            <a:off x="152400" y="3322022"/>
            <a:ext cx="3857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Vb</a:t>
            </a:r>
            <a:endParaRPr lang="en-US" sz="1200" dirty="0"/>
          </a:p>
        </p:txBody>
      </p:sp>
      <p:sp>
        <p:nvSpPr>
          <p:cNvPr id="78" name="ZoneTexte 77"/>
          <p:cNvSpPr txBox="1"/>
          <p:nvPr/>
        </p:nvSpPr>
        <p:spPr>
          <a:xfrm>
            <a:off x="152400" y="3855422"/>
            <a:ext cx="4241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Obj</a:t>
            </a:r>
            <a:endParaRPr lang="en-US" sz="1200" dirty="0"/>
          </a:p>
        </p:txBody>
      </p:sp>
      <p:sp>
        <p:nvSpPr>
          <p:cNvPr id="81" name="ZoneTexte 80"/>
          <p:cNvSpPr txBox="1"/>
          <p:nvPr/>
        </p:nvSpPr>
        <p:spPr>
          <a:xfrm>
            <a:off x="1066800" y="2407622"/>
            <a:ext cx="12978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u="sng" dirty="0" err="1" smtClean="0"/>
              <a:t>Subj</a:t>
            </a:r>
            <a:r>
              <a:rPr lang="en-US" i="1" u="sng" dirty="0" smtClean="0"/>
              <a:t>=Paul</a:t>
            </a:r>
          </a:p>
        </p:txBody>
      </p:sp>
      <p:sp>
        <p:nvSpPr>
          <p:cNvPr id="82" name="ZoneTexte 81"/>
          <p:cNvSpPr txBox="1"/>
          <p:nvPr/>
        </p:nvSpPr>
        <p:spPr>
          <a:xfrm>
            <a:off x="1789612" y="4218801"/>
            <a:ext cx="5183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Jane</a:t>
            </a:r>
            <a:endParaRPr lang="en-US" sz="1200" dirty="0"/>
          </a:p>
        </p:txBody>
      </p:sp>
      <p:sp>
        <p:nvSpPr>
          <p:cNvPr id="86" name="ZoneTexte 85"/>
          <p:cNvSpPr txBox="1"/>
          <p:nvPr/>
        </p:nvSpPr>
        <p:spPr>
          <a:xfrm>
            <a:off x="2329549" y="4218801"/>
            <a:ext cx="5439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loves</a:t>
            </a:r>
            <a:endParaRPr lang="en-US" sz="1200" dirty="0"/>
          </a:p>
        </p:txBody>
      </p:sp>
      <p:grpSp>
        <p:nvGrpSpPr>
          <p:cNvPr id="2" name="Grouper 153"/>
          <p:cNvGrpSpPr/>
          <p:nvPr/>
        </p:nvGrpSpPr>
        <p:grpSpPr>
          <a:xfrm>
            <a:off x="685800" y="2862589"/>
            <a:ext cx="2088741" cy="1371600"/>
            <a:chOff x="685800" y="2862589"/>
            <a:chExt cx="2088741" cy="1371600"/>
          </a:xfrm>
        </p:grpSpPr>
        <p:sp>
          <p:nvSpPr>
            <p:cNvPr id="69" name="Ellipse 68"/>
            <p:cNvSpPr/>
            <p:nvPr/>
          </p:nvSpPr>
          <p:spPr>
            <a:xfrm>
              <a:off x="685800" y="2862589"/>
              <a:ext cx="381000" cy="369332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Ellipse 69"/>
            <p:cNvSpPr/>
            <p:nvPr/>
          </p:nvSpPr>
          <p:spPr>
            <a:xfrm>
              <a:off x="1255047" y="2862589"/>
              <a:ext cx="381000" cy="369332"/>
            </a:xfrm>
            <a:prstGeom prst="ellipse">
              <a:avLst/>
            </a:prstGeom>
            <a:noFill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Ellipse 71"/>
            <p:cNvSpPr/>
            <p:nvPr/>
          </p:nvSpPr>
          <p:spPr>
            <a:xfrm>
              <a:off x="685800" y="3331457"/>
              <a:ext cx="381000" cy="369332"/>
            </a:xfrm>
            <a:prstGeom prst="ellipse">
              <a:avLst/>
            </a:prstGeom>
            <a:noFill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Ellipse 76"/>
            <p:cNvSpPr/>
            <p:nvPr/>
          </p:nvSpPr>
          <p:spPr>
            <a:xfrm>
              <a:off x="1255047" y="3331457"/>
              <a:ext cx="381000" cy="369332"/>
            </a:xfrm>
            <a:prstGeom prst="ellipse">
              <a:avLst/>
            </a:prstGeom>
            <a:noFill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Ellipse 78"/>
            <p:cNvSpPr/>
            <p:nvPr/>
          </p:nvSpPr>
          <p:spPr>
            <a:xfrm>
              <a:off x="685800" y="3864857"/>
              <a:ext cx="381000" cy="369332"/>
            </a:xfrm>
            <a:prstGeom prst="ellipse">
              <a:avLst/>
            </a:prstGeom>
            <a:noFill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Ellipse 79"/>
            <p:cNvSpPr/>
            <p:nvPr/>
          </p:nvSpPr>
          <p:spPr>
            <a:xfrm>
              <a:off x="1255047" y="3864857"/>
              <a:ext cx="381000" cy="369332"/>
            </a:xfrm>
            <a:prstGeom prst="ellipse">
              <a:avLst/>
            </a:prstGeom>
            <a:noFill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Ellipse 82"/>
            <p:cNvSpPr/>
            <p:nvPr/>
          </p:nvSpPr>
          <p:spPr>
            <a:xfrm>
              <a:off x="1824294" y="2862589"/>
              <a:ext cx="381000" cy="369332"/>
            </a:xfrm>
            <a:prstGeom prst="ellipse">
              <a:avLst/>
            </a:prstGeom>
            <a:noFill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Ellipse 83"/>
            <p:cNvSpPr/>
            <p:nvPr/>
          </p:nvSpPr>
          <p:spPr>
            <a:xfrm>
              <a:off x="1824294" y="3331457"/>
              <a:ext cx="381000" cy="369332"/>
            </a:xfrm>
            <a:prstGeom prst="ellipse">
              <a:avLst/>
            </a:prstGeom>
            <a:noFill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Ellipse 84"/>
            <p:cNvSpPr/>
            <p:nvPr/>
          </p:nvSpPr>
          <p:spPr>
            <a:xfrm>
              <a:off x="1824294" y="3864857"/>
              <a:ext cx="381000" cy="369332"/>
            </a:xfrm>
            <a:prstGeom prst="ellipse">
              <a:avLst/>
            </a:prstGeom>
            <a:noFill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Ellipse 86"/>
            <p:cNvSpPr/>
            <p:nvPr/>
          </p:nvSpPr>
          <p:spPr>
            <a:xfrm>
              <a:off x="2393541" y="2862589"/>
              <a:ext cx="381000" cy="369332"/>
            </a:xfrm>
            <a:prstGeom prst="ellipse">
              <a:avLst/>
            </a:prstGeom>
            <a:noFill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Ellipse 87"/>
            <p:cNvSpPr/>
            <p:nvPr/>
          </p:nvSpPr>
          <p:spPr>
            <a:xfrm>
              <a:off x="2393541" y="3331457"/>
              <a:ext cx="381000" cy="369332"/>
            </a:xfrm>
            <a:prstGeom prst="ellipse">
              <a:avLst/>
            </a:prstGeom>
            <a:noFill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Ellipse 88"/>
            <p:cNvSpPr/>
            <p:nvPr/>
          </p:nvSpPr>
          <p:spPr>
            <a:xfrm>
              <a:off x="2393541" y="3864857"/>
              <a:ext cx="381000" cy="369332"/>
            </a:xfrm>
            <a:prstGeom prst="ellipse">
              <a:avLst/>
            </a:prstGeom>
            <a:noFill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0" name="ZoneTexte 89"/>
          <p:cNvSpPr txBox="1"/>
          <p:nvPr/>
        </p:nvSpPr>
        <p:spPr>
          <a:xfrm>
            <a:off x="3317332" y="2841486"/>
            <a:ext cx="4926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Subj</a:t>
            </a:r>
            <a:endParaRPr lang="en-US" sz="1200" dirty="0"/>
          </a:p>
        </p:txBody>
      </p:sp>
      <p:sp>
        <p:nvSpPr>
          <p:cNvPr id="91" name="ZoneTexte 90"/>
          <p:cNvSpPr txBox="1"/>
          <p:nvPr/>
        </p:nvSpPr>
        <p:spPr>
          <a:xfrm>
            <a:off x="3691945" y="4207133"/>
            <a:ext cx="4926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Paul</a:t>
            </a:r>
            <a:endParaRPr lang="en-US" sz="1200" dirty="0"/>
          </a:p>
        </p:txBody>
      </p:sp>
      <p:sp>
        <p:nvSpPr>
          <p:cNvPr id="92" name="ZoneTexte 91"/>
          <p:cNvSpPr txBox="1"/>
          <p:nvPr/>
        </p:nvSpPr>
        <p:spPr>
          <a:xfrm>
            <a:off x="4225345" y="4207133"/>
            <a:ext cx="5266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Mary</a:t>
            </a:r>
            <a:endParaRPr lang="en-US" sz="1200" dirty="0"/>
          </a:p>
        </p:txBody>
      </p:sp>
      <p:sp>
        <p:nvSpPr>
          <p:cNvPr id="95" name="ZoneTexte 94"/>
          <p:cNvSpPr txBox="1"/>
          <p:nvPr/>
        </p:nvSpPr>
        <p:spPr>
          <a:xfrm>
            <a:off x="3317332" y="3310354"/>
            <a:ext cx="3857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Vb</a:t>
            </a:r>
            <a:endParaRPr lang="en-US" sz="1200" dirty="0"/>
          </a:p>
        </p:txBody>
      </p:sp>
      <p:sp>
        <p:nvSpPr>
          <p:cNvPr id="98" name="ZoneTexte 97"/>
          <p:cNvSpPr txBox="1"/>
          <p:nvPr/>
        </p:nvSpPr>
        <p:spPr>
          <a:xfrm>
            <a:off x="3317332" y="3843754"/>
            <a:ext cx="4241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Obj</a:t>
            </a:r>
            <a:endParaRPr lang="en-US" sz="1200" dirty="0"/>
          </a:p>
        </p:txBody>
      </p:sp>
      <p:sp>
        <p:nvSpPr>
          <p:cNvPr id="101" name="ZoneTexte 100"/>
          <p:cNvSpPr txBox="1"/>
          <p:nvPr/>
        </p:nvSpPr>
        <p:spPr>
          <a:xfrm>
            <a:off x="4181796" y="2395954"/>
            <a:ext cx="11950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u="sng" dirty="0" err="1" smtClean="0"/>
              <a:t>Vb</a:t>
            </a:r>
            <a:r>
              <a:rPr lang="en-US" i="1" u="sng" dirty="0" smtClean="0"/>
              <a:t>=loves</a:t>
            </a:r>
          </a:p>
        </p:txBody>
      </p:sp>
      <p:sp>
        <p:nvSpPr>
          <p:cNvPr id="102" name="ZoneTexte 101"/>
          <p:cNvSpPr txBox="1"/>
          <p:nvPr/>
        </p:nvSpPr>
        <p:spPr>
          <a:xfrm>
            <a:off x="4904608" y="4207133"/>
            <a:ext cx="5183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Jane</a:t>
            </a:r>
            <a:endParaRPr lang="en-US" sz="1200" dirty="0"/>
          </a:p>
        </p:txBody>
      </p:sp>
      <p:sp>
        <p:nvSpPr>
          <p:cNvPr id="106" name="ZoneTexte 105"/>
          <p:cNvSpPr txBox="1"/>
          <p:nvPr/>
        </p:nvSpPr>
        <p:spPr>
          <a:xfrm>
            <a:off x="5475886" y="4207133"/>
            <a:ext cx="5439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loves</a:t>
            </a:r>
            <a:endParaRPr lang="en-US" sz="1200" dirty="0"/>
          </a:p>
        </p:txBody>
      </p:sp>
      <p:sp>
        <p:nvSpPr>
          <p:cNvPr id="110" name="ZoneTexte 109"/>
          <p:cNvSpPr txBox="1"/>
          <p:nvPr/>
        </p:nvSpPr>
        <p:spPr>
          <a:xfrm>
            <a:off x="6441532" y="2807732"/>
            <a:ext cx="4926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Subj</a:t>
            </a:r>
            <a:endParaRPr lang="en-US" sz="1200" dirty="0"/>
          </a:p>
        </p:txBody>
      </p:sp>
      <p:sp>
        <p:nvSpPr>
          <p:cNvPr id="111" name="ZoneTexte 110"/>
          <p:cNvSpPr txBox="1"/>
          <p:nvPr/>
        </p:nvSpPr>
        <p:spPr>
          <a:xfrm>
            <a:off x="6816145" y="4173379"/>
            <a:ext cx="4926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Paul</a:t>
            </a:r>
            <a:endParaRPr lang="en-US" sz="1200" dirty="0"/>
          </a:p>
        </p:txBody>
      </p:sp>
      <p:sp>
        <p:nvSpPr>
          <p:cNvPr id="112" name="ZoneTexte 111"/>
          <p:cNvSpPr txBox="1"/>
          <p:nvPr/>
        </p:nvSpPr>
        <p:spPr>
          <a:xfrm>
            <a:off x="7349545" y="4173379"/>
            <a:ext cx="5266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Mary</a:t>
            </a:r>
            <a:endParaRPr lang="en-US" sz="1200" dirty="0"/>
          </a:p>
        </p:txBody>
      </p:sp>
      <p:sp>
        <p:nvSpPr>
          <p:cNvPr id="113" name="Ellipse 112"/>
          <p:cNvSpPr/>
          <p:nvPr/>
        </p:nvSpPr>
        <p:spPr>
          <a:xfrm>
            <a:off x="6924996" y="2807732"/>
            <a:ext cx="381000" cy="369332"/>
          </a:xfrm>
          <a:prstGeom prst="ellipse">
            <a:avLst/>
          </a:prstGeom>
          <a:noFill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Ellipse 113"/>
          <p:cNvSpPr/>
          <p:nvPr/>
        </p:nvSpPr>
        <p:spPr>
          <a:xfrm>
            <a:off x="7458396" y="2826603"/>
            <a:ext cx="381000" cy="369332"/>
          </a:xfrm>
          <a:prstGeom prst="ellipse">
            <a:avLst/>
          </a:prstGeom>
          <a:noFill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ZoneTexte 114"/>
          <p:cNvSpPr txBox="1"/>
          <p:nvPr/>
        </p:nvSpPr>
        <p:spPr>
          <a:xfrm>
            <a:off x="6441532" y="3276600"/>
            <a:ext cx="3857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Vb</a:t>
            </a:r>
            <a:endParaRPr lang="en-US" sz="1200" dirty="0"/>
          </a:p>
        </p:txBody>
      </p:sp>
      <p:sp>
        <p:nvSpPr>
          <p:cNvPr id="116" name="Ellipse 115"/>
          <p:cNvSpPr/>
          <p:nvPr/>
        </p:nvSpPr>
        <p:spPr>
          <a:xfrm>
            <a:off x="6924996" y="3276600"/>
            <a:ext cx="381000" cy="369332"/>
          </a:xfrm>
          <a:prstGeom prst="ellipse">
            <a:avLst/>
          </a:prstGeom>
          <a:noFill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Ellipse 116"/>
          <p:cNvSpPr/>
          <p:nvPr/>
        </p:nvSpPr>
        <p:spPr>
          <a:xfrm>
            <a:off x="7458396" y="3295471"/>
            <a:ext cx="381000" cy="369332"/>
          </a:xfrm>
          <a:prstGeom prst="ellipse">
            <a:avLst/>
          </a:prstGeom>
          <a:noFill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ZoneTexte 117"/>
          <p:cNvSpPr txBox="1"/>
          <p:nvPr/>
        </p:nvSpPr>
        <p:spPr>
          <a:xfrm>
            <a:off x="6441532" y="3810000"/>
            <a:ext cx="4241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Obj</a:t>
            </a:r>
            <a:endParaRPr lang="en-US" sz="1200" dirty="0"/>
          </a:p>
        </p:txBody>
      </p:sp>
      <p:sp>
        <p:nvSpPr>
          <p:cNvPr id="119" name="Ellipse 118"/>
          <p:cNvSpPr/>
          <p:nvPr/>
        </p:nvSpPr>
        <p:spPr>
          <a:xfrm>
            <a:off x="6924996" y="3810000"/>
            <a:ext cx="381000" cy="369332"/>
          </a:xfrm>
          <a:prstGeom prst="ellipse">
            <a:avLst/>
          </a:prstGeom>
          <a:noFill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Ellipse 119"/>
          <p:cNvSpPr/>
          <p:nvPr/>
        </p:nvSpPr>
        <p:spPr>
          <a:xfrm>
            <a:off x="7458396" y="3828871"/>
            <a:ext cx="381000" cy="369332"/>
          </a:xfrm>
          <a:prstGeom prst="ellipse">
            <a:avLst/>
          </a:prstGeom>
          <a:solidFill>
            <a:schemeClr val="bg1">
              <a:lumMod val="5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ZoneTexte 120"/>
          <p:cNvSpPr txBox="1"/>
          <p:nvPr/>
        </p:nvSpPr>
        <p:spPr>
          <a:xfrm>
            <a:off x="7305996" y="2362200"/>
            <a:ext cx="12460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u="sng" dirty="0" err="1" smtClean="0"/>
              <a:t>Obj</a:t>
            </a:r>
            <a:r>
              <a:rPr lang="en-US" i="1" u="sng" dirty="0" smtClean="0"/>
              <a:t>=Mary</a:t>
            </a:r>
          </a:p>
        </p:txBody>
      </p:sp>
      <p:sp>
        <p:nvSpPr>
          <p:cNvPr id="122" name="ZoneTexte 121"/>
          <p:cNvSpPr txBox="1"/>
          <p:nvPr/>
        </p:nvSpPr>
        <p:spPr>
          <a:xfrm>
            <a:off x="8028808" y="4173379"/>
            <a:ext cx="5183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Jane</a:t>
            </a:r>
            <a:endParaRPr lang="en-US" sz="1200" dirty="0"/>
          </a:p>
        </p:txBody>
      </p:sp>
      <p:sp>
        <p:nvSpPr>
          <p:cNvPr id="123" name="Ellipse 122"/>
          <p:cNvSpPr/>
          <p:nvPr/>
        </p:nvSpPr>
        <p:spPr>
          <a:xfrm>
            <a:off x="8060875" y="2807732"/>
            <a:ext cx="381000" cy="369332"/>
          </a:xfrm>
          <a:prstGeom prst="ellipse">
            <a:avLst/>
          </a:prstGeom>
          <a:noFill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Ellipse 123"/>
          <p:cNvSpPr/>
          <p:nvPr/>
        </p:nvSpPr>
        <p:spPr>
          <a:xfrm>
            <a:off x="8060875" y="3276600"/>
            <a:ext cx="381000" cy="369332"/>
          </a:xfrm>
          <a:prstGeom prst="ellipse">
            <a:avLst/>
          </a:prstGeom>
          <a:noFill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Ellipse 124"/>
          <p:cNvSpPr/>
          <p:nvPr/>
        </p:nvSpPr>
        <p:spPr>
          <a:xfrm>
            <a:off x="8060875" y="3810000"/>
            <a:ext cx="381000" cy="369332"/>
          </a:xfrm>
          <a:prstGeom prst="ellipse">
            <a:avLst/>
          </a:prstGeom>
          <a:noFill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ZoneTexte 125"/>
          <p:cNvSpPr txBox="1"/>
          <p:nvPr/>
        </p:nvSpPr>
        <p:spPr>
          <a:xfrm>
            <a:off x="8600086" y="4173379"/>
            <a:ext cx="5439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loves</a:t>
            </a:r>
            <a:endParaRPr lang="en-US" sz="1200" dirty="0"/>
          </a:p>
        </p:txBody>
      </p:sp>
      <p:sp>
        <p:nvSpPr>
          <p:cNvPr id="127" name="Ellipse 126"/>
          <p:cNvSpPr/>
          <p:nvPr/>
        </p:nvSpPr>
        <p:spPr>
          <a:xfrm>
            <a:off x="8632737" y="2807732"/>
            <a:ext cx="381000" cy="369332"/>
          </a:xfrm>
          <a:prstGeom prst="ellipse">
            <a:avLst/>
          </a:prstGeom>
          <a:noFill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Ellipse 127"/>
          <p:cNvSpPr/>
          <p:nvPr/>
        </p:nvSpPr>
        <p:spPr>
          <a:xfrm>
            <a:off x="8632737" y="3276600"/>
            <a:ext cx="381000" cy="369332"/>
          </a:xfrm>
          <a:prstGeom prst="ellipse">
            <a:avLst/>
          </a:prstGeom>
          <a:solidFill>
            <a:schemeClr val="bg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Ellipse 128"/>
          <p:cNvSpPr/>
          <p:nvPr/>
        </p:nvSpPr>
        <p:spPr>
          <a:xfrm>
            <a:off x="8632737" y="3810000"/>
            <a:ext cx="381000" cy="369332"/>
          </a:xfrm>
          <a:prstGeom prst="ellipse">
            <a:avLst/>
          </a:prstGeom>
          <a:noFill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ZoneTexte 129"/>
          <p:cNvSpPr txBox="1"/>
          <p:nvPr/>
        </p:nvSpPr>
        <p:spPr>
          <a:xfrm>
            <a:off x="3200400" y="5169932"/>
            <a:ext cx="4926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Subj</a:t>
            </a:r>
            <a:endParaRPr lang="en-US" sz="1200" dirty="0"/>
          </a:p>
        </p:txBody>
      </p:sp>
      <p:sp>
        <p:nvSpPr>
          <p:cNvPr id="131" name="ZoneTexte 130"/>
          <p:cNvSpPr txBox="1"/>
          <p:nvPr/>
        </p:nvSpPr>
        <p:spPr>
          <a:xfrm>
            <a:off x="3733800" y="6553200"/>
            <a:ext cx="4926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Paul</a:t>
            </a:r>
            <a:endParaRPr lang="en-US" sz="1200" dirty="0"/>
          </a:p>
        </p:txBody>
      </p:sp>
      <p:sp>
        <p:nvSpPr>
          <p:cNvPr id="132" name="ZoneTexte 131"/>
          <p:cNvSpPr txBox="1"/>
          <p:nvPr/>
        </p:nvSpPr>
        <p:spPr>
          <a:xfrm>
            <a:off x="4267200" y="6553200"/>
            <a:ext cx="5266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Mary</a:t>
            </a:r>
            <a:endParaRPr lang="en-US" sz="1200" dirty="0"/>
          </a:p>
        </p:txBody>
      </p:sp>
      <p:sp>
        <p:nvSpPr>
          <p:cNvPr id="133" name="Ellipse 132"/>
          <p:cNvSpPr/>
          <p:nvPr/>
        </p:nvSpPr>
        <p:spPr>
          <a:xfrm>
            <a:off x="3886200" y="5169932"/>
            <a:ext cx="381000" cy="36933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Ellipse 133"/>
          <p:cNvSpPr/>
          <p:nvPr/>
        </p:nvSpPr>
        <p:spPr>
          <a:xfrm>
            <a:off x="4419600" y="5188803"/>
            <a:ext cx="381000" cy="369332"/>
          </a:xfrm>
          <a:prstGeom prst="ellipse">
            <a:avLst/>
          </a:prstGeom>
          <a:noFill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ZoneTexte 134"/>
          <p:cNvSpPr txBox="1"/>
          <p:nvPr/>
        </p:nvSpPr>
        <p:spPr>
          <a:xfrm>
            <a:off x="3200400" y="5638800"/>
            <a:ext cx="3857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Vb</a:t>
            </a:r>
            <a:endParaRPr lang="en-US" sz="1200" dirty="0"/>
          </a:p>
        </p:txBody>
      </p:sp>
      <p:sp>
        <p:nvSpPr>
          <p:cNvPr id="136" name="Ellipse 135"/>
          <p:cNvSpPr/>
          <p:nvPr/>
        </p:nvSpPr>
        <p:spPr>
          <a:xfrm>
            <a:off x="3886200" y="5638800"/>
            <a:ext cx="381000" cy="369332"/>
          </a:xfrm>
          <a:prstGeom prst="ellipse">
            <a:avLst/>
          </a:prstGeom>
          <a:noFill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Ellipse 136"/>
          <p:cNvSpPr/>
          <p:nvPr/>
        </p:nvSpPr>
        <p:spPr>
          <a:xfrm>
            <a:off x="4419600" y="5657671"/>
            <a:ext cx="381000" cy="369332"/>
          </a:xfrm>
          <a:prstGeom prst="ellipse">
            <a:avLst/>
          </a:prstGeom>
          <a:noFill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ZoneTexte 137"/>
          <p:cNvSpPr txBox="1"/>
          <p:nvPr/>
        </p:nvSpPr>
        <p:spPr>
          <a:xfrm>
            <a:off x="3200400" y="6172200"/>
            <a:ext cx="4241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Obj</a:t>
            </a:r>
            <a:endParaRPr lang="en-US" sz="1200" dirty="0"/>
          </a:p>
        </p:txBody>
      </p:sp>
      <p:sp>
        <p:nvSpPr>
          <p:cNvPr id="139" name="Ellipse 138"/>
          <p:cNvSpPr/>
          <p:nvPr/>
        </p:nvSpPr>
        <p:spPr>
          <a:xfrm>
            <a:off x="3886200" y="6172200"/>
            <a:ext cx="381000" cy="369332"/>
          </a:xfrm>
          <a:prstGeom prst="ellipse">
            <a:avLst/>
          </a:prstGeom>
          <a:noFill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Ellipse 139"/>
          <p:cNvSpPr/>
          <p:nvPr/>
        </p:nvSpPr>
        <p:spPr>
          <a:xfrm>
            <a:off x="4419600" y="6191071"/>
            <a:ext cx="381000" cy="36933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ZoneTexte 140"/>
          <p:cNvSpPr txBox="1"/>
          <p:nvPr/>
        </p:nvSpPr>
        <p:spPr>
          <a:xfrm>
            <a:off x="3084096" y="4724400"/>
            <a:ext cx="3621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/>
              <a:t>{</a:t>
            </a:r>
            <a:r>
              <a:rPr lang="en-US" u="sng" dirty="0" err="1" smtClean="0"/>
              <a:t>Subj</a:t>
            </a:r>
            <a:r>
              <a:rPr lang="en-US" u="sng" dirty="0" smtClean="0"/>
              <a:t>=Paul, </a:t>
            </a:r>
            <a:r>
              <a:rPr lang="en-US" u="sng" dirty="0" err="1" smtClean="0"/>
              <a:t>Vb</a:t>
            </a:r>
            <a:r>
              <a:rPr lang="en-US" u="sng" dirty="0" smtClean="0"/>
              <a:t>=loves, </a:t>
            </a:r>
            <a:r>
              <a:rPr lang="en-US" u="sng" dirty="0" err="1" smtClean="0"/>
              <a:t>Obj</a:t>
            </a:r>
            <a:r>
              <a:rPr lang="en-US" u="sng" dirty="0" smtClean="0"/>
              <a:t>=Mary}</a:t>
            </a:r>
            <a:endParaRPr lang="en-US" u="sng" dirty="0"/>
          </a:p>
        </p:txBody>
      </p:sp>
      <p:sp>
        <p:nvSpPr>
          <p:cNvPr id="142" name="ZoneTexte 141"/>
          <p:cNvSpPr txBox="1"/>
          <p:nvPr/>
        </p:nvSpPr>
        <p:spPr>
          <a:xfrm>
            <a:off x="4946463" y="6553200"/>
            <a:ext cx="5183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Jane</a:t>
            </a:r>
            <a:endParaRPr lang="en-US" sz="1200" dirty="0"/>
          </a:p>
        </p:txBody>
      </p:sp>
      <p:sp>
        <p:nvSpPr>
          <p:cNvPr id="143" name="Ellipse 142"/>
          <p:cNvSpPr/>
          <p:nvPr/>
        </p:nvSpPr>
        <p:spPr>
          <a:xfrm>
            <a:off x="5022079" y="5169932"/>
            <a:ext cx="381000" cy="369332"/>
          </a:xfrm>
          <a:prstGeom prst="ellipse">
            <a:avLst/>
          </a:prstGeom>
          <a:noFill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Ellipse 143"/>
          <p:cNvSpPr/>
          <p:nvPr/>
        </p:nvSpPr>
        <p:spPr>
          <a:xfrm>
            <a:off x="5022079" y="5638800"/>
            <a:ext cx="381000" cy="369332"/>
          </a:xfrm>
          <a:prstGeom prst="ellipse">
            <a:avLst/>
          </a:prstGeom>
          <a:noFill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Ellipse 144"/>
          <p:cNvSpPr/>
          <p:nvPr/>
        </p:nvSpPr>
        <p:spPr>
          <a:xfrm>
            <a:off x="5022079" y="6172200"/>
            <a:ext cx="381000" cy="369332"/>
          </a:xfrm>
          <a:prstGeom prst="ellipse">
            <a:avLst/>
          </a:prstGeom>
          <a:noFill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ZoneTexte 145"/>
          <p:cNvSpPr txBox="1"/>
          <p:nvPr/>
        </p:nvSpPr>
        <p:spPr>
          <a:xfrm>
            <a:off x="5517741" y="6553200"/>
            <a:ext cx="5439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loves</a:t>
            </a:r>
            <a:endParaRPr lang="en-US" sz="1200" dirty="0"/>
          </a:p>
        </p:txBody>
      </p:sp>
      <p:sp>
        <p:nvSpPr>
          <p:cNvPr id="147" name="Ellipse 146"/>
          <p:cNvSpPr/>
          <p:nvPr/>
        </p:nvSpPr>
        <p:spPr>
          <a:xfrm>
            <a:off x="5593941" y="5169932"/>
            <a:ext cx="381000" cy="369332"/>
          </a:xfrm>
          <a:prstGeom prst="ellipse">
            <a:avLst/>
          </a:prstGeom>
          <a:noFill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Ellipse 147"/>
          <p:cNvSpPr/>
          <p:nvPr/>
        </p:nvSpPr>
        <p:spPr>
          <a:xfrm>
            <a:off x="5593941" y="5638800"/>
            <a:ext cx="381000" cy="36933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Ellipse 148"/>
          <p:cNvSpPr/>
          <p:nvPr/>
        </p:nvSpPr>
        <p:spPr>
          <a:xfrm>
            <a:off x="5593941" y="6172200"/>
            <a:ext cx="381000" cy="369332"/>
          </a:xfrm>
          <a:prstGeom prst="ellipse">
            <a:avLst/>
          </a:prstGeom>
          <a:noFill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ZoneTexte 149"/>
          <p:cNvSpPr txBox="1"/>
          <p:nvPr/>
        </p:nvSpPr>
        <p:spPr>
          <a:xfrm>
            <a:off x="2819400" y="3364468"/>
            <a:ext cx="3644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+</a:t>
            </a:r>
            <a:endParaRPr lang="en-US" sz="2400" dirty="0"/>
          </a:p>
        </p:txBody>
      </p:sp>
      <p:sp>
        <p:nvSpPr>
          <p:cNvPr id="151" name="ZoneTexte 150"/>
          <p:cNvSpPr txBox="1"/>
          <p:nvPr/>
        </p:nvSpPr>
        <p:spPr>
          <a:xfrm>
            <a:off x="6019800" y="3276600"/>
            <a:ext cx="3644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+</a:t>
            </a:r>
            <a:endParaRPr lang="en-US" sz="2400" dirty="0"/>
          </a:p>
        </p:txBody>
      </p:sp>
      <p:sp>
        <p:nvSpPr>
          <p:cNvPr id="152" name="ZoneTexte 151"/>
          <p:cNvSpPr txBox="1"/>
          <p:nvPr/>
        </p:nvSpPr>
        <p:spPr>
          <a:xfrm>
            <a:off x="2607397" y="5562600"/>
            <a:ext cx="3644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=</a:t>
            </a:r>
            <a:endParaRPr lang="en-US" sz="2400" dirty="0"/>
          </a:p>
        </p:txBody>
      </p:sp>
      <p:sp>
        <p:nvSpPr>
          <p:cNvPr id="153" name="ZoneTexte 152"/>
          <p:cNvSpPr txBox="1"/>
          <p:nvPr/>
        </p:nvSpPr>
        <p:spPr>
          <a:xfrm>
            <a:off x="609600" y="1447800"/>
            <a:ext cx="25585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Binding: tensor product</a:t>
            </a:r>
          </a:p>
          <a:p>
            <a:r>
              <a:rPr lang="en-US" dirty="0" smtClean="0"/>
              <a:t>Superposition: addition</a:t>
            </a:r>
            <a:endParaRPr lang="en-US" dirty="0"/>
          </a:p>
        </p:txBody>
      </p:sp>
      <p:grpSp>
        <p:nvGrpSpPr>
          <p:cNvPr id="3" name="Grouper 154"/>
          <p:cNvGrpSpPr/>
          <p:nvPr/>
        </p:nvGrpSpPr>
        <p:grpSpPr>
          <a:xfrm>
            <a:off x="3886200" y="2826603"/>
            <a:ext cx="2088741" cy="1371600"/>
            <a:chOff x="685800" y="2862589"/>
            <a:chExt cx="2088741" cy="1371600"/>
          </a:xfrm>
        </p:grpSpPr>
        <p:sp>
          <p:nvSpPr>
            <p:cNvPr id="156" name="Ellipse 155"/>
            <p:cNvSpPr/>
            <p:nvPr/>
          </p:nvSpPr>
          <p:spPr>
            <a:xfrm>
              <a:off x="685800" y="2862589"/>
              <a:ext cx="381000" cy="369332"/>
            </a:xfrm>
            <a:prstGeom prst="ellipse">
              <a:avLst/>
            </a:prstGeom>
            <a:solidFill>
              <a:srgbClr val="FFFFFF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Ellipse 156"/>
            <p:cNvSpPr/>
            <p:nvPr/>
          </p:nvSpPr>
          <p:spPr>
            <a:xfrm>
              <a:off x="1255047" y="2862589"/>
              <a:ext cx="381000" cy="369332"/>
            </a:xfrm>
            <a:prstGeom prst="ellipse">
              <a:avLst/>
            </a:prstGeom>
            <a:noFill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Ellipse 157"/>
            <p:cNvSpPr/>
            <p:nvPr/>
          </p:nvSpPr>
          <p:spPr>
            <a:xfrm>
              <a:off x="685800" y="3331457"/>
              <a:ext cx="381000" cy="369332"/>
            </a:xfrm>
            <a:prstGeom prst="ellipse">
              <a:avLst/>
            </a:prstGeom>
            <a:noFill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Ellipse 158"/>
            <p:cNvSpPr/>
            <p:nvPr/>
          </p:nvSpPr>
          <p:spPr>
            <a:xfrm>
              <a:off x="1255047" y="3331457"/>
              <a:ext cx="381000" cy="369332"/>
            </a:xfrm>
            <a:prstGeom prst="ellipse">
              <a:avLst/>
            </a:prstGeom>
            <a:noFill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Ellipse 159"/>
            <p:cNvSpPr/>
            <p:nvPr/>
          </p:nvSpPr>
          <p:spPr>
            <a:xfrm>
              <a:off x="685800" y="3864857"/>
              <a:ext cx="381000" cy="369332"/>
            </a:xfrm>
            <a:prstGeom prst="ellipse">
              <a:avLst/>
            </a:prstGeom>
            <a:noFill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Ellipse 160"/>
            <p:cNvSpPr/>
            <p:nvPr/>
          </p:nvSpPr>
          <p:spPr>
            <a:xfrm>
              <a:off x="1255047" y="3864857"/>
              <a:ext cx="381000" cy="369332"/>
            </a:xfrm>
            <a:prstGeom prst="ellipse">
              <a:avLst/>
            </a:prstGeom>
            <a:noFill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Ellipse 161"/>
            <p:cNvSpPr/>
            <p:nvPr/>
          </p:nvSpPr>
          <p:spPr>
            <a:xfrm>
              <a:off x="1824294" y="2862589"/>
              <a:ext cx="381000" cy="369332"/>
            </a:xfrm>
            <a:prstGeom prst="ellipse">
              <a:avLst/>
            </a:prstGeom>
            <a:noFill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Ellipse 162"/>
            <p:cNvSpPr/>
            <p:nvPr/>
          </p:nvSpPr>
          <p:spPr>
            <a:xfrm>
              <a:off x="1824294" y="3331457"/>
              <a:ext cx="381000" cy="369332"/>
            </a:xfrm>
            <a:prstGeom prst="ellipse">
              <a:avLst/>
            </a:prstGeom>
            <a:noFill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Ellipse 163"/>
            <p:cNvSpPr/>
            <p:nvPr/>
          </p:nvSpPr>
          <p:spPr>
            <a:xfrm>
              <a:off x="1824294" y="3864857"/>
              <a:ext cx="381000" cy="369332"/>
            </a:xfrm>
            <a:prstGeom prst="ellipse">
              <a:avLst/>
            </a:prstGeom>
            <a:noFill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Ellipse 164"/>
            <p:cNvSpPr/>
            <p:nvPr/>
          </p:nvSpPr>
          <p:spPr>
            <a:xfrm>
              <a:off x="2393541" y="2862589"/>
              <a:ext cx="381000" cy="369332"/>
            </a:xfrm>
            <a:prstGeom prst="ellipse">
              <a:avLst/>
            </a:prstGeom>
            <a:noFill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Ellipse 165"/>
            <p:cNvSpPr/>
            <p:nvPr/>
          </p:nvSpPr>
          <p:spPr>
            <a:xfrm>
              <a:off x="2393541" y="3331457"/>
              <a:ext cx="381000" cy="369332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Ellipse 166"/>
            <p:cNvSpPr/>
            <p:nvPr/>
          </p:nvSpPr>
          <p:spPr>
            <a:xfrm>
              <a:off x="2393541" y="3864857"/>
              <a:ext cx="381000" cy="369332"/>
            </a:xfrm>
            <a:prstGeom prst="ellipse">
              <a:avLst/>
            </a:prstGeom>
            <a:noFill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891343" y="2678668"/>
            <a:ext cx="1826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Paul loves Mary</a:t>
            </a:r>
          </a:p>
        </p:txBody>
      </p:sp>
      <p:sp>
        <p:nvSpPr>
          <p:cNvPr id="42" name="ZoneTexte 41"/>
          <p:cNvSpPr txBox="1"/>
          <p:nvPr/>
        </p:nvSpPr>
        <p:spPr>
          <a:xfrm>
            <a:off x="1718771" y="1764268"/>
            <a:ext cx="338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</a:t>
            </a:r>
            <a:endParaRPr lang="en-US" dirty="0"/>
          </a:p>
        </p:txBody>
      </p:sp>
      <p:cxnSp>
        <p:nvCxnSpPr>
          <p:cNvPr id="44" name="Connecteur droit 43"/>
          <p:cNvCxnSpPr/>
          <p:nvPr/>
        </p:nvCxnSpPr>
        <p:spPr>
          <a:xfrm rot="5400000">
            <a:off x="1249595" y="2232548"/>
            <a:ext cx="468868" cy="42337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Connecteur droit 45"/>
          <p:cNvCxnSpPr/>
          <p:nvPr/>
        </p:nvCxnSpPr>
        <p:spPr>
          <a:xfrm rot="5400000">
            <a:off x="1621345" y="2435777"/>
            <a:ext cx="469663" cy="1770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droit 48"/>
          <p:cNvCxnSpPr/>
          <p:nvPr/>
        </p:nvCxnSpPr>
        <p:spPr>
          <a:xfrm rot="16200000" flipH="1">
            <a:off x="1972701" y="2236820"/>
            <a:ext cx="469664" cy="41562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ZoneTexte 51"/>
          <p:cNvSpPr txBox="1"/>
          <p:nvPr/>
        </p:nvSpPr>
        <p:spPr>
          <a:xfrm>
            <a:off x="891343" y="2156935"/>
            <a:ext cx="5875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err="1" smtClean="0"/>
              <a:t>Subj</a:t>
            </a:r>
            <a:endParaRPr lang="en-US" sz="1400" i="1" dirty="0"/>
          </a:p>
        </p:txBody>
      </p:sp>
      <p:sp>
        <p:nvSpPr>
          <p:cNvPr id="53" name="ZoneTexte 52"/>
          <p:cNvSpPr txBox="1"/>
          <p:nvPr/>
        </p:nvSpPr>
        <p:spPr>
          <a:xfrm>
            <a:off x="1554512" y="2309335"/>
            <a:ext cx="4477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err="1" smtClean="0"/>
              <a:t>Vb</a:t>
            </a:r>
            <a:endParaRPr lang="en-US" sz="1400" i="1" dirty="0"/>
          </a:p>
        </p:txBody>
      </p:sp>
      <p:sp>
        <p:nvSpPr>
          <p:cNvPr id="54" name="ZoneTexte 53"/>
          <p:cNvSpPr txBox="1"/>
          <p:nvPr/>
        </p:nvSpPr>
        <p:spPr>
          <a:xfrm>
            <a:off x="2164112" y="2156935"/>
            <a:ext cx="5075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err="1" smtClean="0"/>
              <a:t>Obj</a:t>
            </a:r>
            <a:endParaRPr lang="en-US" sz="1400" i="1" dirty="0"/>
          </a:p>
        </p:txBody>
      </p:sp>
      <p:sp>
        <p:nvSpPr>
          <p:cNvPr id="64" name="Espace réservé du contenu 2"/>
          <p:cNvSpPr txBox="1">
            <a:spLocks/>
          </p:cNvSpPr>
          <p:nvPr/>
        </p:nvSpPr>
        <p:spPr>
          <a:xfrm>
            <a:off x="0" y="152401"/>
            <a:ext cx="9144000" cy="10667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742950" marR="0" lvl="1" indent="-47466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The Smolensky response: filler/roles &amp; tensor products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5" name="ZoneTexte 64"/>
          <p:cNvSpPr txBox="1"/>
          <p:nvPr/>
        </p:nvSpPr>
        <p:spPr>
          <a:xfrm>
            <a:off x="76200" y="838200"/>
            <a:ext cx="5868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/>
              <a:t>The problem</a:t>
            </a:r>
            <a:r>
              <a:rPr lang="en-US" dirty="0" smtClean="0"/>
              <a:t>: representing tree structures </a:t>
            </a:r>
            <a:r>
              <a:rPr lang="en-US" u="sng" dirty="0" smtClean="0"/>
              <a:t>with numbers</a:t>
            </a:r>
            <a:endParaRPr lang="en-US" u="sng" dirty="0"/>
          </a:p>
        </p:txBody>
      </p:sp>
      <p:sp>
        <p:nvSpPr>
          <p:cNvPr id="130" name="ZoneTexte 129"/>
          <p:cNvSpPr txBox="1"/>
          <p:nvPr/>
        </p:nvSpPr>
        <p:spPr>
          <a:xfrm>
            <a:off x="421104" y="4484132"/>
            <a:ext cx="5440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/>
              <a:t>Subj</a:t>
            </a:r>
            <a:endParaRPr lang="en-US" sz="1400" dirty="0"/>
          </a:p>
        </p:txBody>
      </p:sp>
      <p:sp>
        <p:nvSpPr>
          <p:cNvPr id="131" name="ZoneTexte 130"/>
          <p:cNvSpPr txBox="1"/>
          <p:nvPr/>
        </p:nvSpPr>
        <p:spPr>
          <a:xfrm>
            <a:off x="954504" y="5867400"/>
            <a:ext cx="5440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Paul</a:t>
            </a:r>
            <a:endParaRPr lang="en-US" sz="1400" dirty="0"/>
          </a:p>
        </p:txBody>
      </p:sp>
      <p:sp>
        <p:nvSpPr>
          <p:cNvPr id="132" name="ZoneTexte 131"/>
          <p:cNvSpPr txBox="1"/>
          <p:nvPr/>
        </p:nvSpPr>
        <p:spPr>
          <a:xfrm>
            <a:off x="1487904" y="5867400"/>
            <a:ext cx="5950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Mary</a:t>
            </a:r>
            <a:endParaRPr lang="en-US" sz="1400" dirty="0"/>
          </a:p>
        </p:txBody>
      </p:sp>
      <p:sp>
        <p:nvSpPr>
          <p:cNvPr id="133" name="Ellipse 132"/>
          <p:cNvSpPr/>
          <p:nvPr/>
        </p:nvSpPr>
        <p:spPr>
          <a:xfrm>
            <a:off x="1106904" y="4484132"/>
            <a:ext cx="381000" cy="36933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Ellipse 133"/>
          <p:cNvSpPr/>
          <p:nvPr/>
        </p:nvSpPr>
        <p:spPr>
          <a:xfrm>
            <a:off x="1640304" y="4503003"/>
            <a:ext cx="381000" cy="369332"/>
          </a:xfrm>
          <a:prstGeom prst="ellipse">
            <a:avLst/>
          </a:prstGeom>
          <a:noFill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ZoneTexte 134"/>
          <p:cNvSpPr txBox="1"/>
          <p:nvPr/>
        </p:nvSpPr>
        <p:spPr>
          <a:xfrm>
            <a:off x="421104" y="4953000"/>
            <a:ext cx="4170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/>
              <a:t>Vb</a:t>
            </a:r>
            <a:endParaRPr lang="en-US" sz="1400" dirty="0"/>
          </a:p>
        </p:txBody>
      </p:sp>
      <p:sp>
        <p:nvSpPr>
          <p:cNvPr id="136" name="Ellipse 135"/>
          <p:cNvSpPr/>
          <p:nvPr/>
        </p:nvSpPr>
        <p:spPr>
          <a:xfrm>
            <a:off x="1106904" y="4953000"/>
            <a:ext cx="381000" cy="369332"/>
          </a:xfrm>
          <a:prstGeom prst="ellipse">
            <a:avLst/>
          </a:prstGeom>
          <a:noFill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Ellipse 136"/>
          <p:cNvSpPr/>
          <p:nvPr/>
        </p:nvSpPr>
        <p:spPr>
          <a:xfrm>
            <a:off x="1640304" y="4971871"/>
            <a:ext cx="381000" cy="369332"/>
          </a:xfrm>
          <a:prstGeom prst="ellipse">
            <a:avLst/>
          </a:prstGeom>
          <a:noFill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ZoneTexte 137"/>
          <p:cNvSpPr txBox="1"/>
          <p:nvPr/>
        </p:nvSpPr>
        <p:spPr>
          <a:xfrm>
            <a:off x="421104" y="5486400"/>
            <a:ext cx="46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/>
              <a:t>Obj</a:t>
            </a:r>
            <a:endParaRPr lang="en-US" sz="1400" dirty="0"/>
          </a:p>
        </p:txBody>
      </p:sp>
      <p:sp>
        <p:nvSpPr>
          <p:cNvPr id="139" name="Ellipse 138"/>
          <p:cNvSpPr/>
          <p:nvPr/>
        </p:nvSpPr>
        <p:spPr>
          <a:xfrm>
            <a:off x="1106904" y="5486400"/>
            <a:ext cx="381000" cy="369332"/>
          </a:xfrm>
          <a:prstGeom prst="ellipse">
            <a:avLst/>
          </a:prstGeom>
          <a:noFill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Ellipse 139"/>
          <p:cNvSpPr/>
          <p:nvPr/>
        </p:nvSpPr>
        <p:spPr>
          <a:xfrm>
            <a:off x="1640304" y="5505271"/>
            <a:ext cx="381000" cy="36933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ZoneTexte 140"/>
          <p:cNvSpPr txBox="1"/>
          <p:nvPr/>
        </p:nvSpPr>
        <p:spPr>
          <a:xfrm>
            <a:off x="304800" y="4038600"/>
            <a:ext cx="3621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/>
              <a:t>{</a:t>
            </a:r>
            <a:r>
              <a:rPr lang="en-US" u="sng" dirty="0" err="1" smtClean="0"/>
              <a:t>Subj</a:t>
            </a:r>
            <a:r>
              <a:rPr lang="en-US" u="sng" dirty="0" smtClean="0"/>
              <a:t>=Paul, </a:t>
            </a:r>
            <a:r>
              <a:rPr lang="en-US" u="sng" dirty="0" err="1" smtClean="0"/>
              <a:t>Vb</a:t>
            </a:r>
            <a:r>
              <a:rPr lang="en-US" u="sng" dirty="0" smtClean="0"/>
              <a:t>=loves, </a:t>
            </a:r>
            <a:r>
              <a:rPr lang="en-US" u="sng" dirty="0" err="1" smtClean="0"/>
              <a:t>Obj</a:t>
            </a:r>
            <a:r>
              <a:rPr lang="en-US" u="sng" dirty="0" smtClean="0"/>
              <a:t>=Mary}</a:t>
            </a:r>
            <a:endParaRPr lang="en-US" u="sng" dirty="0"/>
          </a:p>
        </p:txBody>
      </p:sp>
      <p:sp>
        <p:nvSpPr>
          <p:cNvPr id="142" name="ZoneTexte 141"/>
          <p:cNvSpPr txBox="1"/>
          <p:nvPr/>
        </p:nvSpPr>
        <p:spPr>
          <a:xfrm>
            <a:off x="2167167" y="5867400"/>
            <a:ext cx="5739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Jane</a:t>
            </a:r>
            <a:endParaRPr lang="en-US" sz="1400" dirty="0"/>
          </a:p>
        </p:txBody>
      </p:sp>
      <p:sp>
        <p:nvSpPr>
          <p:cNvPr id="143" name="Ellipse 142"/>
          <p:cNvSpPr/>
          <p:nvPr/>
        </p:nvSpPr>
        <p:spPr>
          <a:xfrm>
            <a:off x="2242783" y="4484132"/>
            <a:ext cx="381000" cy="369332"/>
          </a:xfrm>
          <a:prstGeom prst="ellipse">
            <a:avLst/>
          </a:prstGeom>
          <a:noFill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Ellipse 143"/>
          <p:cNvSpPr/>
          <p:nvPr/>
        </p:nvSpPr>
        <p:spPr>
          <a:xfrm>
            <a:off x="2242783" y="4953000"/>
            <a:ext cx="381000" cy="369332"/>
          </a:xfrm>
          <a:prstGeom prst="ellipse">
            <a:avLst/>
          </a:prstGeom>
          <a:noFill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Ellipse 144"/>
          <p:cNvSpPr/>
          <p:nvPr/>
        </p:nvSpPr>
        <p:spPr>
          <a:xfrm>
            <a:off x="2242783" y="5486400"/>
            <a:ext cx="381000" cy="369332"/>
          </a:xfrm>
          <a:prstGeom prst="ellipse">
            <a:avLst/>
          </a:prstGeom>
          <a:noFill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ZoneTexte 145"/>
          <p:cNvSpPr txBox="1"/>
          <p:nvPr/>
        </p:nvSpPr>
        <p:spPr>
          <a:xfrm>
            <a:off x="2738445" y="5867400"/>
            <a:ext cx="6037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loves</a:t>
            </a:r>
            <a:endParaRPr lang="en-US" sz="1400" dirty="0"/>
          </a:p>
        </p:txBody>
      </p:sp>
      <p:sp>
        <p:nvSpPr>
          <p:cNvPr id="147" name="Ellipse 146"/>
          <p:cNvSpPr/>
          <p:nvPr/>
        </p:nvSpPr>
        <p:spPr>
          <a:xfrm>
            <a:off x="2814645" y="4484132"/>
            <a:ext cx="381000" cy="369332"/>
          </a:xfrm>
          <a:prstGeom prst="ellipse">
            <a:avLst/>
          </a:prstGeom>
          <a:noFill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Ellipse 147"/>
          <p:cNvSpPr/>
          <p:nvPr/>
        </p:nvSpPr>
        <p:spPr>
          <a:xfrm>
            <a:off x="2814645" y="4953000"/>
            <a:ext cx="381000" cy="36933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Ellipse 148"/>
          <p:cNvSpPr/>
          <p:nvPr/>
        </p:nvSpPr>
        <p:spPr>
          <a:xfrm>
            <a:off x="2814645" y="5486400"/>
            <a:ext cx="381000" cy="369332"/>
          </a:xfrm>
          <a:prstGeom prst="ellipse">
            <a:avLst/>
          </a:prstGeom>
          <a:noFill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ZoneTexte 152"/>
          <p:cNvSpPr txBox="1"/>
          <p:nvPr/>
        </p:nvSpPr>
        <p:spPr>
          <a:xfrm>
            <a:off x="4876800" y="4526578"/>
            <a:ext cx="5440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/>
              <a:t>Subj</a:t>
            </a:r>
            <a:endParaRPr lang="en-US" sz="1400" dirty="0"/>
          </a:p>
        </p:txBody>
      </p:sp>
      <p:sp>
        <p:nvSpPr>
          <p:cNvPr id="154" name="ZoneTexte 153"/>
          <p:cNvSpPr txBox="1"/>
          <p:nvPr/>
        </p:nvSpPr>
        <p:spPr>
          <a:xfrm>
            <a:off x="5410200" y="5909846"/>
            <a:ext cx="5440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Paul</a:t>
            </a:r>
            <a:endParaRPr lang="en-US" sz="1400" dirty="0"/>
          </a:p>
        </p:txBody>
      </p:sp>
      <p:sp>
        <p:nvSpPr>
          <p:cNvPr id="155" name="ZoneTexte 154"/>
          <p:cNvSpPr txBox="1"/>
          <p:nvPr/>
        </p:nvSpPr>
        <p:spPr>
          <a:xfrm>
            <a:off x="5943600" y="5909846"/>
            <a:ext cx="5950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Mary</a:t>
            </a:r>
            <a:endParaRPr lang="en-US" sz="1400" dirty="0"/>
          </a:p>
        </p:txBody>
      </p:sp>
      <p:sp>
        <p:nvSpPr>
          <p:cNvPr id="156" name="Ellipse 155"/>
          <p:cNvSpPr/>
          <p:nvPr/>
        </p:nvSpPr>
        <p:spPr>
          <a:xfrm>
            <a:off x="5562600" y="4526578"/>
            <a:ext cx="381000" cy="369332"/>
          </a:xfrm>
          <a:prstGeom prst="ellipse">
            <a:avLst/>
          </a:prstGeom>
          <a:noFill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Ellipse 156"/>
          <p:cNvSpPr/>
          <p:nvPr/>
        </p:nvSpPr>
        <p:spPr>
          <a:xfrm>
            <a:off x="6096000" y="4545449"/>
            <a:ext cx="381000" cy="369332"/>
          </a:xfrm>
          <a:prstGeom prst="ellipse">
            <a:avLst/>
          </a:prstGeom>
          <a:solidFill>
            <a:schemeClr val="bg1">
              <a:lumMod val="5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ZoneTexte 157"/>
          <p:cNvSpPr txBox="1"/>
          <p:nvPr/>
        </p:nvSpPr>
        <p:spPr>
          <a:xfrm>
            <a:off x="4876800" y="4995446"/>
            <a:ext cx="4170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/>
              <a:t>Vb</a:t>
            </a:r>
            <a:endParaRPr lang="en-US" sz="1400" dirty="0"/>
          </a:p>
        </p:txBody>
      </p:sp>
      <p:sp>
        <p:nvSpPr>
          <p:cNvPr id="159" name="Ellipse 158"/>
          <p:cNvSpPr/>
          <p:nvPr/>
        </p:nvSpPr>
        <p:spPr>
          <a:xfrm>
            <a:off x="5562600" y="4995446"/>
            <a:ext cx="381000" cy="369332"/>
          </a:xfrm>
          <a:prstGeom prst="ellipse">
            <a:avLst/>
          </a:prstGeom>
          <a:noFill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Ellipse 159"/>
          <p:cNvSpPr/>
          <p:nvPr/>
        </p:nvSpPr>
        <p:spPr>
          <a:xfrm>
            <a:off x="6096000" y="5014317"/>
            <a:ext cx="381000" cy="369332"/>
          </a:xfrm>
          <a:prstGeom prst="ellipse">
            <a:avLst/>
          </a:prstGeom>
          <a:noFill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ZoneTexte 160"/>
          <p:cNvSpPr txBox="1"/>
          <p:nvPr/>
        </p:nvSpPr>
        <p:spPr>
          <a:xfrm>
            <a:off x="4876800" y="5528846"/>
            <a:ext cx="46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/>
              <a:t>Obj</a:t>
            </a:r>
            <a:endParaRPr lang="en-US" sz="1400" dirty="0"/>
          </a:p>
        </p:txBody>
      </p:sp>
      <p:sp>
        <p:nvSpPr>
          <p:cNvPr id="162" name="Ellipse 161"/>
          <p:cNvSpPr/>
          <p:nvPr/>
        </p:nvSpPr>
        <p:spPr>
          <a:xfrm>
            <a:off x="5562600" y="5528846"/>
            <a:ext cx="381000" cy="369332"/>
          </a:xfrm>
          <a:prstGeom prst="ellipse">
            <a:avLst/>
          </a:prstGeom>
          <a:solidFill>
            <a:schemeClr val="bg1">
              <a:lumMod val="5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Ellipse 162"/>
          <p:cNvSpPr/>
          <p:nvPr/>
        </p:nvSpPr>
        <p:spPr>
          <a:xfrm>
            <a:off x="6096000" y="5547717"/>
            <a:ext cx="381000" cy="369332"/>
          </a:xfrm>
          <a:prstGeom prst="ellipse">
            <a:avLst/>
          </a:prstGeom>
          <a:solidFill>
            <a:schemeClr val="bg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ZoneTexte 163"/>
          <p:cNvSpPr txBox="1"/>
          <p:nvPr/>
        </p:nvSpPr>
        <p:spPr>
          <a:xfrm>
            <a:off x="4760496" y="4081046"/>
            <a:ext cx="3600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/>
              <a:t>{</a:t>
            </a:r>
            <a:r>
              <a:rPr lang="en-US" u="sng" dirty="0" err="1" smtClean="0"/>
              <a:t>Subj</a:t>
            </a:r>
            <a:r>
              <a:rPr lang="en-US" u="sng" dirty="0" smtClean="0"/>
              <a:t>=Mary, </a:t>
            </a:r>
            <a:r>
              <a:rPr lang="en-US" u="sng" dirty="0" err="1" smtClean="0"/>
              <a:t>Vb</a:t>
            </a:r>
            <a:r>
              <a:rPr lang="en-US" u="sng" dirty="0" smtClean="0"/>
              <a:t>=loves, </a:t>
            </a:r>
            <a:r>
              <a:rPr lang="en-US" u="sng" dirty="0" err="1" smtClean="0"/>
              <a:t>Obj</a:t>
            </a:r>
            <a:r>
              <a:rPr lang="en-US" u="sng" dirty="0" smtClean="0"/>
              <a:t>=Paul}</a:t>
            </a:r>
            <a:endParaRPr lang="en-US" u="sng" dirty="0"/>
          </a:p>
        </p:txBody>
      </p:sp>
      <p:sp>
        <p:nvSpPr>
          <p:cNvPr id="165" name="ZoneTexte 164"/>
          <p:cNvSpPr txBox="1"/>
          <p:nvPr/>
        </p:nvSpPr>
        <p:spPr>
          <a:xfrm>
            <a:off x="6622863" y="5909846"/>
            <a:ext cx="5739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Jane</a:t>
            </a:r>
            <a:endParaRPr lang="en-US" sz="1400" dirty="0"/>
          </a:p>
        </p:txBody>
      </p:sp>
      <p:sp>
        <p:nvSpPr>
          <p:cNvPr id="166" name="Ellipse 165"/>
          <p:cNvSpPr/>
          <p:nvPr/>
        </p:nvSpPr>
        <p:spPr>
          <a:xfrm>
            <a:off x="6698479" y="4526578"/>
            <a:ext cx="381000" cy="369332"/>
          </a:xfrm>
          <a:prstGeom prst="ellipse">
            <a:avLst/>
          </a:prstGeom>
          <a:noFill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Ellipse 166"/>
          <p:cNvSpPr/>
          <p:nvPr/>
        </p:nvSpPr>
        <p:spPr>
          <a:xfrm>
            <a:off x="6698479" y="4995446"/>
            <a:ext cx="381000" cy="369332"/>
          </a:xfrm>
          <a:prstGeom prst="ellipse">
            <a:avLst/>
          </a:prstGeom>
          <a:noFill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Ellipse 167"/>
          <p:cNvSpPr/>
          <p:nvPr/>
        </p:nvSpPr>
        <p:spPr>
          <a:xfrm>
            <a:off x="6698479" y="5528846"/>
            <a:ext cx="381000" cy="369332"/>
          </a:xfrm>
          <a:prstGeom prst="ellipse">
            <a:avLst/>
          </a:prstGeom>
          <a:noFill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ZoneTexte 168"/>
          <p:cNvSpPr txBox="1"/>
          <p:nvPr/>
        </p:nvSpPr>
        <p:spPr>
          <a:xfrm>
            <a:off x="7194141" y="5909846"/>
            <a:ext cx="6037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loves</a:t>
            </a:r>
            <a:endParaRPr lang="en-US" sz="1400" dirty="0"/>
          </a:p>
        </p:txBody>
      </p:sp>
      <p:sp>
        <p:nvSpPr>
          <p:cNvPr id="170" name="Ellipse 169"/>
          <p:cNvSpPr/>
          <p:nvPr/>
        </p:nvSpPr>
        <p:spPr>
          <a:xfrm>
            <a:off x="7270341" y="4526578"/>
            <a:ext cx="381000" cy="369332"/>
          </a:xfrm>
          <a:prstGeom prst="ellipse">
            <a:avLst/>
          </a:prstGeom>
          <a:noFill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Ellipse 170"/>
          <p:cNvSpPr/>
          <p:nvPr/>
        </p:nvSpPr>
        <p:spPr>
          <a:xfrm>
            <a:off x="7270341" y="4995446"/>
            <a:ext cx="381000" cy="36933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Ellipse 171"/>
          <p:cNvSpPr/>
          <p:nvPr/>
        </p:nvSpPr>
        <p:spPr>
          <a:xfrm>
            <a:off x="7270341" y="5528846"/>
            <a:ext cx="381000" cy="369332"/>
          </a:xfrm>
          <a:prstGeom prst="ellipse">
            <a:avLst/>
          </a:prstGeom>
          <a:noFill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ZoneTexte 172"/>
          <p:cNvSpPr txBox="1"/>
          <p:nvPr/>
        </p:nvSpPr>
        <p:spPr>
          <a:xfrm>
            <a:off x="5564645" y="2678668"/>
            <a:ext cx="1826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Mary loves Paul</a:t>
            </a:r>
          </a:p>
        </p:txBody>
      </p:sp>
      <p:sp>
        <p:nvSpPr>
          <p:cNvPr id="174" name="ZoneTexte 173"/>
          <p:cNvSpPr txBox="1"/>
          <p:nvPr/>
        </p:nvSpPr>
        <p:spPr>
          <a:xfrm>
            <a:off x="6392073" y="1764268"/>
            <a:ext cx="338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</a:t>
            </a:r>
            <a:endParaRPr lang="en-US" dirty="0"/>
          </a:p>
        </p:txBody>
      </p:sp>
      <p:cxnSp>
        <p:nvCxnSpPr>
          <p:cNvPr id="175" name="Connecteur droit 174"/>
          <p:cNvCxnSpPr/>
          <p:nvPr/>
        </p:nvCxnSpPr>
        <p:spPr>
          <a:xfrm rot="5400000">
            <a:off x="5922897" y="2232548"/>
            <a:ext cx="468868" cy="42337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6" name="Connecteur droit 175"/>
          <p:cNvCxnSpPr/>
          <p:nvPr/>
        </p:nvCxnSpPr>
        <p:spPr>
          <a:xfrm rot="5400000">
            <a:off x="6294647" y="2435777"/>
            <a:ext cx="469663" cy="1770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7" name="Connecteur droit 176"/>
          <p:cNvCxnSpPr/>
          <p:nvPr/>
        </p:nvCxnSpPr>
        <p:spPr>
          <a:xfrm rot="16200000" flipH="1">
            <a:off x="6646003" y="2236820"/>
            <a:ext cx="469664" cy="41562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8" name="ZoneTexte 177"/>
          <p:cNvSpPr txBox="1"/>
          <p:nvPr/>
        </p:nvSpPr>
        <p:spPr>
          <a:xfrm>
            <a:off x="5564645" y="2156935"/>
            <a:ext cx="5875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err="1" smtClean="0"/>
              <a:t>Subj</a:t>
            </a:r>
            <a:endParaRPr lang="en-US" sz="1400" i="1" dirty="0"/>
          </a:p>
        </p:txBody>
      </p:sp>
      <p:sp>
        <p:nvSpPr>
          <p:cNvPr id="179" name="ZoneTexte 178"/>
          <p:cNvSpPr txBox="1"/>
          <p:nvPr/>
        </p:nvSpPr>
        <p:spPr>
          <a:xfrm>
            <a:off x="6227814" y="2309335"/>
            <a:ext cx="4477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err="1" smtClean="0"/>
              <a:t>Vb</a:t>
            </a:r>
            <a:endParaRPr lang="en-US" sz="1400" i="1" dirty="0"/>
          </a:p>
        </p:txBody>
      </p:sp>
      <p:sp>
        <p:nvSpPr>
          <p:cNvPr id="180" name="ZoneTexte 179"/>
          <p:cNvSpPr txBox="1"/>
          <p:nvPr/>
        </p:nvSpPr>
        <p:spPr>
          <a:xfrm>
            <a:off x="6837414" y="2156935"/>
            <a:ext cx="5075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err="1" smtClean="0"/>
              <a:t>Obj</a:t>
            </a:r>
            <a:endParaRPr lang="en-US" sz="1400" i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891343" y="2678668"/>
            <a:ext cx="1826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Paul loves Mary</a:t>
            </a:r>
          </a:p>
        </p:txBody>
      </p:sp>
      <p:sp>
        <p:nvSpPr>
          <p:cNvPr id="42" name="ZoneTexte 41"/>
          <p:cNvSpPr txBox="1"/>
          <p:nvPr/>
        </p:nvSpPr>
        <p:spPr>
          <a:xfrm>
            <a:off x="1718771" y="1764268"/>
            <a:ext cx="338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</a:t>
            </a:r>
            <a:endParaRPr lang="en-US" dirty="0"/>
          </a:p>
        </p:txBody>
      </p:sp>
      <p:cxnSp>
        <p:nvCxnSpPr>
          <p:cNvPr id="44" name="Connecteur droit 43"/>
          <p:cNvCxnSpPr/>
          <p:nvPr/>
        </p:nvCxnSpPr>
        <p:spPr>
          <a:xfrm rot="5400000">
            <a:off x="1249595" y="2232548"/>
            <a:ext cx="468868" cy="42337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Connecteur droit 45"/>
          <p:cNvCxnSpPr/>
          <p:nvPr/>
        </p:nvCxnSpPr>
        <p:spPr>
          <a:xfrm rot="5400000">
            <a:off x="1621345" y="2435777"/>
            <a:ext cx="469663" cy="1770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droit 48"/>
          <p:cNvCxnSpPr/>
          <p:nvPr/>
        </p:nvCxnSpPr>
        <p:spPr>
          <a:xfrm rot="16200000" flipH="1">
            <a:off x="1972701" y="2236820"/>
            <a:ext cx="469664" cy="41562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ZoneTexte 51"/>
          <p:cNvSpPr txBox="1"/>
          <p:nvPr/>
        </p:nvSpPr>
        <p:spPr>
          <a:xfrm>
            <a:off x="891343" y="2156935"/>
            <a:ext cx="5875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err="1" smtClean="0"/>
              <a:t>Subj</a:t>
            </a:r>
            <a:endParaRPr lang="en-US" sz="1400" i="1" dirty="0"/>
          </a:p>
        </p:txBody>
      </p:sp>
      <p:sp>
        <p:nvSpPr>
          <p:cNvPr id="53" name="ZoneTexte 52"/>
          <p:cNvSpPr txBox="1"/>
          <p:nvPr/>
        </p:nvSpPr>
        <p:spPr>
          <a:xfrm>
            <a:off x="1554512" y="2309335"/>
            <a:ext cx="4477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err="1" smtClean="0"/>
              <a:t>Vb</a:t>
            </a:r>
            <a:endParaRPr lang="en-US" sz="1400" i="1" dirty="0"/>
          </a:p>
        </p:txBody>
      </p:sp>
      <p:sp>
        <p:nvSpPr>
          <p:cNvPr id="54" name="ZoneTexte 53"/>
          <p:cNvSpPr txBox="1"/>
          <p:nvPr/>
        </p:nvSpPr>
        <p:spPr>
          <a:xfrm>
            <a:off x="2164112" y="2156935"/>
            <a:ext cx="5075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err="1" smtClean="0"/>
              <a:t>Obj</a:t>
            </a:r>
            <a:endParaRPr lang="en-US" sz="1400" i="1" dirty="0"/>
          </a:p>
        </p:txBody>
      </p:sp>
      <p:sp>
        <p:nvSpPr>
          <p:cNvPr id="64" name="Espace réservé du contenu 2"/>
          <p:cNvSpPr txBox="1">
            <a:spLocks/>
          </p:cNvSpPr>
          <p:nvPr/>
        </p:nvSpPr>
        <p:spPr>
          <a:xfrm>
            <a:off x="0" y="152401"/>
            <a:ext cx="9144000" cy="10667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742950" marR="0" lvl="1" indent="-47466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The Smolensky response: filler/roles &amp; tensor products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5" name="ZoneTexte 64"/>
          <p:cNvSpPr txBox="1"/>
          <p:nvPr/>
        </p:nvSpPr>
        <p:spPr>
          <a:xfrm>
            <a:off x="76200" y="838200"/>
            <a:ext cx="5868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/>
              <a:t>The problem</a:t>
            </a:r>
            <a:r>
              <a:rPr lang="en-US" dirty="0" smtClean="0"/>
              <a:t>: representing tree structures </a:t>
            </a:r>
            <a:r>
              <a:rPr lang="en-US" u="sng" dirty="0" smtClean="0"/>
              <a:t>with numbers</a:t>
            </a:r>
            <a:endParaRPr lang="en-US" u="sng" dirty="0"/>
          </a:p>
        </p:txBody>
      </p:sp>
      <p:sp>
        <p:nvSpPr>
          <p:cNvPr id="130" name="ZoneTexte 129"/>
          <p:cNvSpPr txBox="1"/>
          <p:nvPr/>
        </p:nvSpPr>
        <p:spPr>
          <a:xfrm>
            <a:off x="421104" y="5124509"/>
            <a:ext cx="5440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/>
              <a:t>Subj</a:t>
            </a:r>
            <a:endParaRPr lang="en-US" sz="1400" dirty="0"/>
          </a:p>
        </p:txBody>
      </p:sp>
      <p:sp>
        <p:nvSpPr>
          <p:cNvPr id="131" name="ZoneTexte 130"/>
          <p:cNvSpPr txBox="1"/>
          <p:nvPr/>
        </p:nvSpPr>
        <p:spPr>
          <a:xfrm>
            <a:off x="149103" y="3240613"/>
            <a:ext cx="5440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Paul</a:t>
            </a:r>
            <a:endParaRPr lang="en-US" sz="1400" dirty="0"/>
          </a:p>
        </p:txBody>
      </p:sp>
      <p:sp>
        <p:nvSpPr>
          <p:cNvPr id="132" name="ZoneTexte 131"/>
          <p:cNvSpPr txBox="1"/>
          <p:nvPr/>
        </p:nvSpPr>
        <p:spPr>
          <a:xfrm>
            <a:off x="149103" y="3697813"/>
            <a:ext cx="5950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Mary</a:t>
            </a:r>
            <a:endParaRPr lang="en-US" sz="1400" dirty="0"/>
          </a:p>
        </p:txBody>
      </p:sp>
      <p:sp>
        <p:nvSpPr>
          <p:cNvPr id="133" name="Ellipse 132"/>
          <p:cNvSpPr/>
          <p:nvPr/>
        </p:nvSpPr>
        <p:spPr>
          <a:xfrm>
            <a:off x="1106904" y="5124509"/>
            <a:ext cx="381000" cy="36933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Ellipse 133"/>
          <p:cNvSpPr/>
          <p:nvPr/>
        </p:nvSpPr>
        <p:spPr>
          <a:xfrm>
            <a:off x="1640304" y="5143380"/>
            <a:ext cx="381000" cy="369332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ZoneTexte 134"/>
          <p:cNvSpPr txBox="1"/>
          <p:nvPr/>
        </p:nvSpPr>
        <p:spPr>
          <a:xfrm>
            <a:off x="421104" y="5593377"/>
            <a:ext cx="4170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/>
              <a:t>Vb</a:t>
            </a:r>
            <a:endParaRPr lang="en-US" sz="1400" dirty="0"/>
          </a:p>
        </p:txBody>
      </p:sp>
      <p:sp>
        <p:nvSpPr>
          <p:cNvPr id="136" name="Ellipse 135"/>
          <p:cNvSpPr/>
          <p:nvPr/>
        </p:nvSpPr>
        <p:spPr>
          <a:xfrm>
            <a:off x="1106904" y="6019800"/>
            <a:ext cx="381000" cy="369332"/>
          </a:xfrm>
          <a:prstGeom prst="ellipse">
            <a:avLst/>
          </a:prstGeom>
          <a:solidFill>
            <a:schemeClr val="bg1">
              <a:lumMod val="75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Ellipse 136"/>
          <p:cNvSpPr/>
          <p:nvPr/>
        </p:nvSpPr>
        <p:spPr>
          <a:xfrm>
            <a:off x="1640304" y="6038671"/>
            <a:ext cx="381000" cy="369332"/>
          </a:xfrm>
          <a:prstGeom prst="ellipse">
            <a:avLst/>
          </a:prstGeom>
          <a:solidFill>
            <a:schemeClr val="bg1">
              <a:lumMod val="95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ZoneTexte 137"/>
          <p:cNvSpPr txBox="1"/>
          <p:nvPr/>
        </p:nvSpPr>
        <p:spPr>
          <a:xfrm>
            <a:off x="421104" y="6126777"/>
            <a:ext cx="46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/>
              <a:t>Obj</a:t>
            </a:r>
            <a:endParaRPr lang="en-US" sz="1400" dirty="0"/>
          </a:p>
        </p:txBody>
      </p:sp>
      <p:sp>
        <p:nvSpPr>
          <p:cNvPr id="139" name="Ellipse 138"/>
          <p:cNvSpPr/>
          <p:nvPr/>
        </p:nvSpPr>
        <p:spPr>
          <a:xfrm>
            <a:off x="1106904" y="5562600"/>
            <a:ext cx="381000" cy="369332"/>
          </a:xfrm>
          <a:prstGeom prst="ellipse">
            <a:avLst/>
          </a:prstGeom>
          <a:solidFill>
            <a:schemeClr val="bg1">
              <a:lumMod val="95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Ellipse 139"/>
          <p:cNvSpPr/>
          <p:nvPr/>
        </p:nvSpPr>
        <p:spPr>
          <a:xfrm>
            <a:off x="1640304" y="5581471"/>
            <a:ext cx="381000" cy="36933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ZoneTexte 140"/>
          <p:cNvSpPr txBox="1"/>
          <p:nvPr/>
        </p:nvSpPr>
        <p:spPr>
          <a:xfrm>
            <a:off x="304800" y="4678977"/>
            <a:ext cx="3621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/>
              <a:t>{</a:t>
            </a:r>
            <a:r>
              <a:rPr lang="en-US" u="sng" dirty="0" err="1" smtClean="0"/>
              <a:t>Subj</a:t>
            </a:r>
            <a:r>
              <a:rPr lang="en-US" u="sng" dirty="0" smtClean="0"/>
              <a:t>=Paul, </a:t>
            </a:r>
            <a:r>
              <a:rPr lang="en-US" u="sng" dirty="0" err="1" smtClean="0"/>
              <a:t>Vb</a:t>
            </a:r>
            <a:r>
              <a:rPr lang="en-US" u="sng" dirty="0" smtClean="0"/>
              <a:t>=loves, </a:t>
            </a:r>
            <a:r>
              <a:rPr lang="en-US" u="sng" dirty="0" err="1" smtClean="0"/>
              <a:t>Obj</a:t>
            </a:r>
            <a:r>
              <a:rPr lang="en-US" u="sng" dirty="0" smtClean="0"/>
              <a:t>=Mary}</a:t>
            </a:r>
            <a:endParaRPr lang="en-US" u="sng" dirty="0"/>
          </a:p>
        </p:txBody>
      </p:sp>
      <p:sp>
        <p:nvSpPr>
          <p:cNvPr id="142" name="ZoneTexte 141"/>
          <p:cNvSpPr txBox="1"/>
          <p:nvPr/>
        </p:nvSpPr>
        <p:spPr>
          <a:xfrm>
            <a:off x="199421" y="4157246"/>
            <a:ext cx="6037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loves</a:t>
            </a:r>
            <a:endParaRPr lang="en-US" sz="1400" dirty="0"/>
          </a:p>
        </p:txBody>
      </p:sp>
      <p:sp>
        <p:nvSpPr>
          <p:cNvPr id="143" name="Ellipse 142"/>
          <p:cNvSpPr/>
          <p:nvPr/>
        </p:nvSpPr>
        <p:spPr>
          <a:xfrm>
            <a:off x="2242783" y="5124509"/>
            <a:ext cx="381000" cy="369332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Ellipse 143"/>
          <p:cNvSpPr/>
          <p:nvPr/>
        </p:nvSpPr>
        <p:spPr>
          <a:xfrm>
            <a:off x="2242783" y="6019800"/>
            <a:ext cx="381000" cy="369332"/>
          </a:xfrm>
          <a:prstGeom prst="ellipse">
            <a:avLst/>
          </a:prstGeom>
          <a:solidFill>
            <a:schemeClr val="bg1">
              <a:lumMod val="5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Ellipse 144"/>
          <p:cNvSpPr/>
          <p:nvPr/>
        </p:nvSpPr>
        <p:spPr>
          <a:xfrm>
            <a:off x="2242783" y="5562600"/>
            <a:ext cx="381000" cy="369332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Ellipse 146"/>
          <p:cNvSpPr/>
          <p:nvPr/>
        </p:nvSpPr>
        <p:spPr>
          <a:xfrm>
            <a:off x="2814645" y="5124509"/>
            <a:ext cx="381000" cy="369332"/>
          </a:xfrm>
          <a:prstGeom prst="ellipse">
            <a:avLst/>
          </a:prstGeom>
          <a:noFill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Ellipse 147"/>
          <p:cNvSpPr/>
          <p:nvPr/>
        </p:nvSpPr>
        <p:spPr>
          <a:xfrm>
            <a:off x="2814645" y="6019800"/>
            <a:ext cx="381000" cy="36933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Ellipse 148"/>
          <p:cNvSpPr/>
          <p:nvPr/>
        </p:nvSpPr>
        <p:spPr>
          <a:xfrm>
            <a:off x="2814645" y="5562600"/>
            <a:ext cx="381000" cy="369332"/>
          </a:xfrm>
          <a:prstGeom prst="ellipse">
            <a:avLst/>
          </a:prstGeom>
          <a:noFill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ZoneTexte 152"/>
          <p:cNvSpPr txBox="1"/>
          <p:nvPr/>
        </p:nvSpPr>
        <p:spPr>
          <a:xfrm>
            <a:off x="4876800" y="5166955"/>
            <a:ext cx="5440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/>
              <a:t>Subj</a:t>
            </a:r>
            <a:endParaRPr lang="en-US" sz="1400" dirty="0"/>
          </a:p>
        </p:txBody>
      </p:sp>
      <p:sp>
        <p:nvSpPr>
          <p:cNvPr id="158" name="ZoneTexte 157"/>
          <p:cNvSpPr txBox="1"/>
          <p:nvPr/>
        </p:nvSpPr>
        <p:spPr>
          <a:xfrm>
            <a:off x="4876800" y="5635823"/>
            <a:ext cx="4170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/>
              <a:t>Vb</a:t>
            </a:r>
            <a:endParaRPr lang="en-US" sz="1400" dirty="0"/>
          </a:p>
        </p:txBody>
      </p:sp>
      <p:sp>
        <p:nvSpPr>
          <p:cNvPr id="161" name="ZoneTexte 160"/>
          <p:cNvSpPr txBox="1"/>
          <p:nvPr/>
        </p:nvSpPr>
        <p:spPr>
          <a:xfrm>
            <a:off x="4876800" y="6169223"/>
            <a:ext cx="46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/>
              <a:t>Obj</a:t>
            </a:r>
            <a:endParaRPr lang="en-US" sz="1400" dirty="0"/>
          </a:p>
        </p:txBody>
      </p:sp>
      <p:sp>
        <p:nvSpPr>
          <p:cNvPr id="164" name="ZoneTexte 163"/>
          <p:cNvSpPr txBox="1"/>
          <p:nvPr/>
        </p:nvSpPr>
        <p:spPr>
          <a:xfrm>
            <a:off x="4760496" y="4721423"/>
            <a:ext cx="3600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/>
              <a:t>{</a:t>
            </a:r>
            <a:r>
              <a:rPr lang="en-US" u="sng" dirty="0" err="1" smtClean="0"/>
              <a:t>Subj</a:t>
            </a:r>
            <a:r>
              <a:rPr lang="en-US" u="sng" dirty="0" smtClean="0"/>
              <a:t>=Mary, </a:t>
            </a:r>
            <a:r>
              <a:rPr lang="en-US" u="sng" dirty="0" err="1" smtClean="0"/>
              <a:t>Vb</a:t>
            </a:r>
            <a:r>
              <a:rPr lang="en-US" u="sng" dirty="0" smtClean="0"/>
              <a:t>=loves, </a:t>
            </a:r>
            <a:r>
              <a:rPr lang="en-US" u="sng" dirty="0" err="1" smtClean="0"/>
              <a:t>Obj</a:t>
            </a:r>
            <a:r>
              <a:rPr lang="en-US" u="sng" dirty="0" smtClean="0"/>
              <a:t>=Paul}</a:t>
            </a:r>
            <a:endParaRPr lang="en-US" u="sng" dirty="0"/>
          </a:p>
        </p:txBody>
      </p:sp>
      <p:sp>
        <p:nvSpPr>
          <p:cNvPr id="173" name="ZoneTexte 172"/>
          <p:cNvSpPr txBox="1"/>
          <p:nvPr/>
        </p:nvSpPr>
        <p:spPr>
          <a:xfrm>
            <a:off x="5564645" y="2678668"/>
            <a:ext cx="1826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Mary loves Paul</a:t>
            </a:r>
          </a:p>
        </p:txBody>
      </p:sp>
      <p:sp>
        <p:nvSpPr>
          <p:cNvPr id="174" name="ZoneTexte 173"/>
          <p:cNvSpPr txBox="1"/>
          <p:nvPr/>
        </p:nvSpPr>
        <p:spPr>
          <a:xfrm>
            <a:off x="6392073" y="1764268"/>
            <a:ext cx="338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</a:t>
            </a:r>
            <a:endParaRPr lang="en-US" dirty="0"/>
          </a:p>
        </p:txBody>
      </p:sp>
      <p:cxnSp>
        <p:nvCxnSpPr>
          <p:cNvPr id="175" name="Connecteur droit 174"/>
          <p:cNvCxnSpPr/>
          <p:nvPr/>
        </p:nvCxnSpPr>
        <p:spPr>
          <a:xfrm rot="5400000">
            <a:off x="5922897" y="2232548"/>
            <a:ext cx="468868" cy="42337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6" name="Connecteur droit 175"/>
          <p:cNvCxnSpPr/>
          <p:nvPr/>
        </p:nvCxnSpPr>
        <p:spPr>
          <a:xfrm rot="5400000">
            <a:off x="6294647" y="2435777"/>
            <a:ext cx="469663" cy="1770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7" name="Connecteur droit 176"/>
          <p:cNvCxnSpPr/>
          <p:nvPr/>
        </p:nvCxnSpPr>
        <p:spPr>
          <a:xfrm rot="16200000" flipH="1">
            <a:off x="6646003" y="2236820"/>
            <a:ext cx="469664" cy="41562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8" name="ZoneTexte 177"/>
          <p:cNvSpPr txBox="1"/>
          <p:nvPr/>
        </p:nvSpPr>
        <p:spPr>
          <a:xfrm>
            <a:off x="5564645" y="2156935"/>
            <a:ext cx="5875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err="1" smtClean="0"/>
              <a:t>Subj</a:t>
            </a:r>
            <a:endParaRPr lang="en-US" sz="1400" i="1" dirty="0"/>
          </a:p>
        </p:txBody>
      </p:sp>
      <p:sp>
        <p:nvSpPr>
          <p:cNvPr id="179" name="ZoneTexte 178"/>
          <p:cNvSpPr txBox="1"/>
          <p:nvPr/>
        </p:nvSpPr>
        <p:spPr>
          <a:xfrm>
            <a:off x="6227814" y="2309335"/>
            <a:ext cx="4477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err="1" smtClean="0"/>
              <a:t>Vb</a:t>
            </a:r>
            <a:endParaRPr lang="en-US" sz="1400" i="1" dirty="0"/>
          </a:p>
        </p:txBody>
      </p:sp>
      <p:sp>
        <p:nvSpPr>
          <p:cNvPr id="180" name="ZoneTexte 179"/>
          <p:cNvSpPr txBox="1"/>
          <p:nvPr/>
        </p:nvSpPr>
        <p:spPr>
          <a:xfrm>
            <a:off x="6837414" y="2156935"/>
            <a:ext cx="5075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err="1" smtClean="0"/>
              <a:t>Obj</a:t>
            </a:r>
            <a:endParaRPr lang="en-US" sz="1400" i="1" dirty="0"/>
          </a:p>
        </p:txBody>
      </p:sp>
      <p:sp>
        <p:nvSpPr>
          <p:cNvPr id="60" name="ZoneTexte 59"/>
          <p:cNvSpPr txBox="1"/>
          <p:nvPr/>
        </p:nvSpPr>
        <p:spPr>
          <a:xfrm>
            <a:off x="227762" y="1371600"/>
            <a:ext cx="3956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/>
              <a:t>Distributed representations for </a:t>
            </a:r>
            <a:r>
              <a:rPr lang="en-US" b="1" u="sng" dirty="0" smtClean="0"/>
              <a:t>fillers</a:t>
            </a:r>
            <a:endParaRPr lang="en-US" b="1" u="sng" dirty="0"/>
          </a:p>
        </p:txBody>
      </p:sp>
      <p:sp>
        <p:nvSpPr>
          <p:cNvPr id="61" name="Ellipse 60"/>
          <p:cNvSpPr/>
          <p:nvPr/>
        </p:nvSpPr>
        <p:spPr>
          <a:xfrm>
            <a:off x="898729" y="3209835"/>
            <a:ext cx="381000" cy="36933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Ellipse 61"/>
          <p:cNvSpPr/>
          <p:nvPr/>
        </p:nvSpPr>
        <p:spPr>
          <a:xfrm>
            <a:off x="1432129" y="3209835"/>
            <a:ext cx="381000" cy="369332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Ellipse 62"/>
          <p:cNvSpPr/>
          <p:nvPr/>
        </p:nvSpPr>
        <p:spPr>
          <a:xfrm>
            <a:off x="2050279" y="3209835"/>
            <a:ext cx="381000" cy="369332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Ellipse 65"/>
          <p:cNvSpPr/>
          <p:nvPr/>
        </p:nvSpPr>
        <p:spPr>
          <a:xfrm>
            <a:off x="2606470" y="3209835"/>
            <a:ext cx="381000" cy="369332"/>
          </a:xfrm>
          <a:prstGeom prst="ellipse">
            <a:avLst/>
          </a:prstGeom>
          <a:noFill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Ellipse 66"/>
          <p:cNvSpPr/>
          <p:nvPr/>
        </p:nvSpPr>
        <p:spPr>
          <a:xfrm>
            <a:off x="898729" y="3667035"/>
            <a:ext cx="381000" cy="369332"/>
          </a:xfrm>
          <a:prstGeom prst="ellipse">
            <a:avLst/>
          </a:prstGeom>
          <a:solidFill>
            <a:schemeClr val="bg1">
              <a:lumMod val="75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Ellipse 67"/>
          <p:cNvSpPr/>
          <p:nvPr/>
        </p:nvSpPr>
        <p:spPr>
          <a:xfrm>
            <a:off x="1432129" y="3667035"/>
            <a:ext cx="381000" cy="369332"/>
          </a:xfrm>
          <a:prstGeom prst="ellipse">
            <a:avLst/>
          </a:prstGeom>
          <a:solidFill>
            <a:schemeClr val="bg1">
              <a:lumMod val="95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Ellipse 68"/>
          <p:cNvSpPr/>
          <p:nvPr/>
        </p:nvSpPr>
        <p:spPr>
          <a:xfrm>
            <a:off x="2039588" y="3667035"/>
            <a:ext cx="381000" cy="369332"/>
          </a:xfrm>
          <a:prstGeom prst="ellipse">
            <a:avLst/>
          </a:prstGeom>
          <a:solidFill>
            <a:schemeClr val="bg1">
              <a:lumMod val="5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Ellipse 69"/>
          <p:cNvSpPr/>
          <p:nvPr/>
        </p:nvSpPr>
        <p:spPr>
          <a:xfrm>
            <a:off x="2606470" y="3667035"/>
            <a:ext cx="381000" cy="36933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Ellipse 70"/>
          <p:cNvSpPr/>
          <p:nvPr/>
        </p:nvSpPr>
        <p:spPr>
          <a:xfrm>
            <a:off x="898729" y="4126468"/>
            <a:ext cx="381000" cy="369332"/>
          </a:xfrm>
          <a:prstGeom prst="ellipse">
            <a:avLst/>
          </a:prstGeom>
          <a:solidFill>
            <a:schemeClr val="bg1">
              <a:lumMod val="95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Ellipse 71"/>
          <p:cNvSpPr/>
          <p:nvPr/>
        </p:nvSpPr>
        <p:spPr>
          <a:xfrm>
            <a:off x="1432129" y="4126468"/>
            <a:ext cx="381000" cy="36933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Ellipse 72"/>
          <p:cNvSpPr/>
          <p:nvPr/>
        </p:nvSpPr>
        <p:spPr>
          <a:xfrm>
            <a:off x="2018938" y="4126468"/>
            <a:ext cx="381000" cy="369332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Ellipse 73"/>
          <p:cNvSpPr/>
          <p:nvPr/>
        </p:nvSpPr>
        <p:spPr>
          <a:xfrm>
            <a:off x="2606470" y="4126468"/>
            <a:ext cx="381000" cy="369332"/>
          </a:xfrm>
          <a:prstGeom prst="ellipse">
            <a:avLst/>
          </a:prstGeom>
          <a:noFill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Ellipse 74"/>
          <p:cNvSpPr/>
          <p:nvPr/>
        </p:nvSpPr>
        <p:spPr>
          <a:xfrm>
            <a:off x="5511035" y="5166955"/>
            <a:ext cx="381000" cy="369332"/>
          </a:xfrm>
          <a:prstGeom prst="ellipse">
            <a:avLst/>
          </a:prstGeom>
          <a:solidFill>
            <a:schemeClr val="bg1">
              <a:lumMod val="75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Ellipse 75"/>
          <p:cNvSpPr/>
          <p:nvPr/>
        </p:nvSpPr>
        <p:spPr>
          <a:xfrm>
            <a:off x="6044435" y="5166955"/>
            <a:ext cx="381000" cy="369332"/>
          </a:xfrm>
          <a:prstGeom prst="ellipse">
            <a:avLst/>
          </a:prstGeom>
          <a:solidFill>
            <a:schemeClr val="bg1">
              <a:lumMod val="95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Ellipse 76"/>
          <p:cNvSpPr/>
          <p:nvPr/>
        </p:nvSpPr>
        <p:spPr>
          <a:xfrm>
            <a:off x="6646914" y="5166955"/>
            <a:ext cx="381000" cy="369332"/>
          </a:xfrm>
          <a:prstGeom prst="ellipse">
            <a:avLst/>
          </a:prstGeom>
          <a:solidFill>
            <a:schemeClr val="bg1">
              <a:lumMod val="5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Ellipse 77"/>
          <p:cNvSpPr/>
          <p:nvPr/>
        </p:nvSpPr>
        <p:spPr>
          <a:xfrm>
            <a:off x="7218776" y="5166955"/>
            <a:ext cx="381000" cy="36933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Ellipse 78"/>
          <p:cNvSpPr/>
          <p:nvPr/>
        </p:nvSpPr>
        <p:spPr>
          <a:xfrm>
            <a:off x="5531259" y="5635823"/>
            <a:ext cx="381000" cy="369332"/>
          </a:xfrm>
          <a:prstGeom prst="ellipse">
            <a:avLst/>
          </a:prstGeom>
          <a:solidFill>
            <a:schemeClr val="bg1">
              <a:lumMod val="95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Ellipse 79"/>
          <p:cNvSpPr/>
          <p:nvPr/>
        </p:nvSpPr>
        <p:spPr>
          <a:xfrm>
            <a:off x="6064659" y="5635823"/>
            <a:ext cx="381000" cy="36933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Ellipse 80"/>
          <p:cNvSpPr/>
          <p:nvPr/>
        </p:nvSpPr>
        <p:spPr>
          <a:xfrm>
            <a:off x="6667138" y="5635823"/>
            <a:ext cx="381000" cy="369332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Ellipse 81"/>
          <p:cNvSpPr/>
          <p:nvPr/>
        </p:nvSpPr>
        <p:spPr>
          <a:xfrm>
            <a:off x="7239000" y="5635823"/>
            <a:ext cx="381000" cy="369332"/>
          </a:xfrm>
          <a:prstGeom prst="ellipse">
            <a:avLst/>
          </a:prstGeom>
          <a:noFill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Ellipse 90"/>
          <p:cNvSpPr/>
          <p:nvPr/>
        </p:nvSpPr>
        <p:spPr>
          <a:xfrm>
            <a:off x="5539724" y="6169223"/>
            <a:ext cx="381000" cy="36933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Ellipse 91"/>
          <p:cNvSpPr/>
          <p:nvPr/>
        </p:nvSpPr>
        <p:spPr>
          <a:xfrm>
            <a:off x="6073124" y="6169223"/>
            <a:ext cx="381000" cy="369332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Ellipse 92"/>
          <p:cNvSpPr/>
          <p:nvPr/>
        </p:nvSpPr>
        <p:spPr>
          <a:xfrm>
            <a:off x="6675603" y="6169223"/>
            <a:ext cx="381000" cy="369332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Ellipse 93"/>
          <p:cNvSpPr/>
          <p:nvPr/>
        </p:nvSpPr>
        <p:spPr>
          <a:xfrm>
            <a:off x="7247465" y="6169223"/>
            <a:ext cx="381000" cy="369332"/>
          </a:xfrm>
          <a:prstGeom prst="ellipse">
            <a:avLst/>
          </a:prstGeom>
          <a:noFill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891343" y="2678668"/>
            <a:ext cx="1826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Paul loves Mary</a:t>
            </a:r>
          </a:p>
        </p:txBody>
      </p:sp>
      <p:sp>
        <p:nvSpPr>
          <p:cNvPr id="42" name="ZoneTexte 41"/>
          <p:cNvSpPr txBox="1"/>
          <p:nvPr/>
        </p:nvSpPr>
        <p:spPr>
          <a:xfrm>
            <a:off x="1718771" y="1764268"/>
            <a:ext cx="338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</a:t>
            </a:r>
            <a:endParaRPr lang="en-US" dirty="0"/>
          </a:p>
        </p:txBody>
      </p:sp>
      <p:cxnSp>
        <p:nvCxnSpPr>
          <p:cNvPr id="44" name="Connecteur droit 43"/>
          <p:cNvCxnSpPr/>
          <p:nvPr/>
        </p:nvCxnSpPr>
        <p:spPr>
          <a:xfrm rot="5400000">
            <a:off x="1249595" y="2232548"/>
            <a:ext cx="468868" cy="42337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Connecteur droit 45"/>
          <p:cNvCxnSpPr/>
          <p:nvPr/>
        </p:nvCxnSpPr>
        <p:spPr>
          <a:xfrm rot="5400000">
            <a:off x="1621345" y="2435777"/>
            <a:ext cx="469663" cy="1770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droit 48"/>
          <p:cNvCxnSpPr/>
          <p:nvPr/>
        </p:nvCxnSpPr>
        <p:spPr>
          <a:xfrm rot="16200000" flipH="1">
            <a:off x="1972701" y="2236820"/>
            <a:ext cx="469664" cy="41562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ZoneTexte 51"/>
          <p:cNvSpPr txBox="1"/>
          <p:nvPr/>
        </p:nvSpPr>
        <p:spPr>
          <a:xfrm>
            <a:off x="891343" y="2156935"/>
            <a:ext cx="5875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err="1" smtClean="0"/>
              <a:t>Subj</a:t>
            </a:r>
            <a:endParaRPr lang="en-US" sz="1400" i="1" dirty="0"/>
          </a:p>
        </p:txBody>
      </p:sp>
      <p:sp>
        <p:nvSpPr>
          <p:cNvPr id="53" name="ZoneTexte 52"/>
          <p:cNvSpPr txBox="1"/>
          <p:nvPr/>
        </p:nvSpPr>
        <p:spPr>
          <a:xfrm>
            <a:off x="1554512" y="2309335"/>
            <a:ext cx="4477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err="1" smtClean="0"/>
              <a:t>Vb</a:t>
            </a:r>
            <a:endParaRPr lang="en-US" sz="1400" i="1" dirty="0"/>
          </a:p>
        </p:txBody>
      </p:sp>
      <p:sp>
        <p:nvSpPr>
          <p:cNvPr id="54" name="ZoneTexte 53"/>
          <p:cNvSpPr txBox="1"/>
          <p:nvPr/>
        </p:nvSpPr>
        <p:spPr>
          <a:xfrm>
            <a:off x="2164112" y="2156935"/>
            <a:ext cx="5075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err="1" smtClean="0"/>
              <a:t>Obj</a:t>
            </a:r>
            <a:endParaRPr lang="en-US" sz="1400" i="1" dirty="0"/>
          </a:p>
        </p:txBody>
      </p:sp>
      <p:sp>
        <p:nvSpPr>
          <p:cNvPr id="64" name="Espace réservé du contenu 2"/>
          <p:cNvSpPr txBox="1">
            <a:spLocks/>
          </p:cNvSpPr>
          <p:nvPr/>
        </p:nvSpPr>
        <p:spPr>
          <a:xfrm>
            <a:off x="0" y="152401"/>
            <a:ext cx="9144000" cy="10667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742950" marR="0" lvl="1" indent="-47466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The Smolensky response: filler/roles &amp; tensor products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5" name="ZoneTexte 64"/>
          <p:cNvSpPr txBox="1"/>
          <p:nvPr/>
        </p:nvSpPr>
        <p:spPr>
          <a:xfrm>
            <a:off x="76200" y="838200"/>
            <a:ext cx="5868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/>
              <a:t>The problem</a:t>
            </a:r>
            <a:r>
              <a:rPr lang="en-US" dirty="0" smtClean="0"/>
              <a:t>: representing tree structures </a:t>
            </a:r>
            <a:r>
              <a:rPr lang="en-US" u="sng" dirty="0" smtClean="0"/>
              <a:t>with numbers</a:t>
            </a:r>
            <a:endParaRPr lang="en-US" u="sng" dirty="0"/>
          </a:p>
        </p:txBody>
      </p:sp>
      <p:sp>
        <p:nvSpPr>
          <p:cNvPr id="131" name="ZoneTexte 130"/>
          <p:cNvSpPr txBox="1"/>
          <p:nvPr/>
        </p:nvSpPr>
        <p:spPr>
          <a:xfrm>
            <a:off x="149103" y="3240613"/>
            <a:ext cx="5440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Paul</a:t>
            </a:r>
            <a:endParaRPr lang="en-US" sz="1400" dirty="0"/>
          </a:p>
        </p:txBody>
      </p:sp>
      <p:sp>
        <p:nvSpPr>
          <p:cNvPr id="132" name="ZoneTexte 131"/>
          <p:cNvSpPr txBox="1"/>
          <p:nvPr/>
        </p:nvSpPr>
        <p:spPr>
          <a:xfrm>
            <a:off x="149103" y="3697813"/>
            <a:ext cx="5950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Mary</a:t>
            </a:r>
            <a:endParaRPr lang="en-US" sz="1400" dirty="0"/>
          </a:p>
        </p:txBody>
      </p:sp>
      <p:sp>
        <p:nvSpPr>
          <p:cNvPr id="133" name="Ellipse 132"/>
          <p:cNvSpPr/>
          <p:nvPr/>
        </p:nvSpPr>
        <p:spPr>
          <a:xfrm>
            <a:off x="1106904" y="5300989"/>
            <a:ext cx="381000" cy="36933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Ellipse 133"/>
          <p:cNvSpPr/>
          <p:nvPr/>
        </p:nvSpPr>
        <p:spPr>
          <a:xfrm>
            <a:off x="1640304" y="5300989"/>
            <a:ext cx="381000" cy="369332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Ellipse 135"/>
          <p:cNvSpPr/>
          <p:nvPr/>
        </p:nvSpPr>
        <p:spPr>
          <a:xfrm>
            <a:off x="1106904" y="6196280"/>
            <a:ext cx="381000" cy="369332"/>
          </a:xfrm>
          <a:prstGeom prst="ellipse">
            <a:avLst/>
          </a:prstGeom>
          <a:solidFill>
            <a:schemeClr val="bg1">
              <a:lumMod val="75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Ellipse 136"/>
          <p:cNvSpPr/>
          <p:nvPr/>
        </p:nvSpPr>
        <p:spPr>
          <a:xfrm>
            <a:off x="1640304" y="6196280"/>
            <a:ext cx="381000" cy="369332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Ellipse 138"/>
          <p:cNvSpPr/>
          <p:nvPr/>
        </p:nvSpPr>
        <p:spPr>
          <a:xfrm>
            <a:off x="1106904" y="5739080"/>
            <a:ext cx="381000" cy="369332"/>
          </a:xfrm>
          <a:prstGeom prst="ellipse">
            <a:avLst/>
          </a:prstGeom>
          <a:solidFill>
            <a:schemeClr val="bg1">
              <a:lumMod val="95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Ellipse 139"/>
          <p:cNvSpPr/>
          <p:nvPr/>
        </p:nvSpPr>
        <p:spPr>
          <a:xfrm>
            <a:off x="1640304" y="5739080"/>
            <a:ext cx="381000" cy="36933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ZoneTexte 140"/>
          <p:cNvSpPr txBox="1"/>
          <p:nvPr/>
        </p:nvSpPr>
        <p:spPr>
          <a:xfrm>
            <a:off x="304800" y="4846022"/>
            <a:ext cx="3621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/>
              <a:t>{</a:t>
            </a:r>
            <a:r>
              <a:rPr lang="en-US" u="sng" dirty="0" err="1" smtClean="0"/>
              <a:t>Subj</a:t>
            </a:r>
            <a:r>
              <a:rPr lang="en-US" u="sng" dirty="0" smtClean="0"/>
              <a:t>=Paul, </a:t>
            </a:r>
            <a:r>
              <a:rPr lang="en-US" u="sng" dirty="0" err="1" smtClean="0"/>
              <a:t>Vb</a:t>
            </a:r>
            <a:r>
              <a:rPr lang="en-US" u="sng" dirty="0" smtClean="0"/>
              <a:t>=loves, </a:t>
            </a:r>
            <a:r>
              <a:rPr lang="en-US" u="sng" dirty="0" err="1" smtClean="0"/>
              <a:t>Obj</a:t>
            </a:r>
            <a:r>
              <a:rPr lang="en-US" u="sng" dirty="0" smtClean="0"/>
              <a:t>=Mary}</a:t>
            </a:r>
            <a:endParaRPr lang="en-US" u="sng" dirty="0"/>
          </a:p>
        </p:txBody>
      </p:sp>
      <p:sp>
        <p:nvSpPr>
          <p:cNvPr id="142" name="ZoneTexte 141"/>
          <p:cNvSpPr txBox="1"/>
          <p:nvPr/>
        </p:nvSpPr>
        <p:spPr>
          <a:xfrm>
            <a:off x="199421" y="4157246"/>
            <a:ext cx="6037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loves</a:t>
            </a:r>
            <a:endParaRPr lang="en-US" sz="1400" dirty="0"/>
          </a:p>
        </p:txBody>
      </p:sp>
      <p:sp>
        <p:nvSpPr>
          <p:cNvPr id="143" name="Ellipse 142"/>
          <p:cNvSpPr/>
          <p:nvPr/>
        </p:nvSpPr>
        <p:spPr>
          <a:xfrm>
            <a:off x="2242783" y="5300989"/>
            <a:ext cx="381000" cy="369332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Ellipse 143"/>
          <p:cNvSpPr/>
          <p:nvPr/>
        </p:nvSpPr>
        <p:spPr>
          <a:xfrm>
            <a:off x="2242783" y="6196280"/>
            <a:ext cx="381000" cy="369332"/>
          </a:xfrm>
          <a:prstGeom prst="ellipse">
            <a:avLst/>
          </a:prstGeom>
          <a:solidFill>
            <a:schemeClr val="bg1">
              <a:lumMod val="5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Ellipse 144"/>
          <p:cNvSpPr/>
          <p:nvPr/>
        </p:nvSpPr>
        <p:spPr>
          <a:xfrm>
            <a:off x="2242783" y="5739080"/>
            <a:ext cx="381000" cy="369332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Ellipse 146"/>
          <p:cNvSpPr/>
          <p:nvPr/>
        </p:nvSpPr>
        <p:spPr>
          <a:xfrm>
            <a:off x="2814645" y="5300989"/>
            <a:ext cx="381000" cy="369332"/>
          </a:xfrm>
          <a:prstGeom prst="ellipse">
            <a:avLst/>
          </a:prstGeom>
          <a:solidFill>
            <a:schemeClr val="bg1">
              <a:lumMod val="65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Ellipse 147"/>
          <p:cNvSpPr/>
          <p:nvPr/>
        </p:nvSpPr>
        <p:spPr>
          <a:xfrm>
            <a:off x="2814645" y="6196280"/>
            <a:ext cx="381000" cy="369332"/>
          </a:xfrm>
          <a:prstGeom prst="ellipse">
            <a:avLst/>
          </a:prstGeom>
          <a:solidFill>
            <a:schemeClr val="bg1">
              <a:lumMod val="85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Ellipse 148"/>
          <p:cNvSpPr/>
          <p:nvPr/>
        </p:nvSpPr>
        <p:spPr>
          <a:xfrm>
            <a:off x="2814645" y="5739080"/>
            <a:ext cx="381000" cy="369332"/>
          </a:xfrm>
          <a:prstGeom prst="ellipse">
            <a:avLst/>
          </a:prstGeom>
          <a:noFill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ZoneTexte 163"/>
          <p:cNvSpPr txBox="1"/>
          <p:nvPr/>
        </p:nvSpPr>
        <p:spPr>
          <a:xfrm>
            <a:off x="4760496" y="4888468"/>
            <a:ext cx="3600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/>
              <a:t>{</a:t>
            </a:r>
            <a:r>
              <a:rPr lang="en-US" u="sng" dirty="0" err="1" smtClean="0"/>
              <a:t>Subj</a:t>
            </a:r>
            <a:r>
              <a:rPr lang="en-US" u="sng" dirty="0" smtClean="0"/>
              <a:t>=Mary, </a:t>
            </a:r>
            <a:r>
              <a:rPr lang="en-US" u="sng" dirty="0" err="1" smtClean="0"/>
              <a:t>Vb</a:t>
            </a:r>
            <a:r>
              <a:rPr lang="en-US" u="sng" dirty="0" smtClean="0"/>
              <a:t>=loves, </a:t>
            </a:r>
            <a:r>
              <a:rPr lang="en-US" u="sng" dirty="0" err="1" smtClean="0"/>
              <a:t>Obj</a:t>
            </a:r>
            <a:r>
              <a:rPr lang="en-US" u="sng" dirty="0" smtClean="0"/>
              <a:t>=Paul}</a:t>
            </a:r>
            <a:endParaRPr lang="en-US" u="sng" dirty="0"/>
          </a:p>
        </p:txBody>
      </p:sp>
      <p:sp>
        <p:nvSpPr>
          <p:cNvPr id="173" name="ZoneTexte 172"/>
          <p:cNvSpPr txBox="1"/>
          <p:nvPr/>
        </p:nvSpPr>
        <p:spPr>
          <a:xfrm>
            <a:off x="5564645" y="2678668"/>
            <a:ext cx="1826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Mary loves Paul</a:t>
            </a:r>
          </a:p>
        </p:txBody>
      </p:sp>
      <p:sp>
        <p:nvSpPr>
          <p:cNvPr id="174" name="ZoneTexte 173"/>
          <p:cNvSpPr txBox="1"/>
          <p:nvPr/>
        </p:nvSpPr>
        <p:spPr>
          <a:xfrm>
            <a:off x="6392073" y="1764268"/>
            <a:ext cx="338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</a:t>
            </a:r>
            <a:endParaRPr lang="en-US" dirty="0"/>
          </a:p>
        </p:txBody>
      </p:sp>
      <p:cxnSp>
        <p:nvCxnSpPr>
          <p:cNvPr id="175" name="Connecteur droit 174"/>
          <p:cNvCxnSpPr/>
          <p:nvPr/>
        </p:nvCxnSpPr>
        <p:spPr>
          <a:xfrm rot="5400000">
            <a:off x="5922897" y="2232548"/>
            <a:ext cx="468868" cy="42337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6" name="Connecteur droit 175"/>
          <p:cNvCxnSpPr/>
          <p:nvPr/>
        </p:nvCxnSpPr>
        <p:spPr>
          <a:xfrm rot="5400000">
            <a:off x="6294647" y="2435777"/>
            <a:ext cx="469663" cy="1770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7" name="Connecteur droit 176"/>
          <p:cNvCxnSpPr/>
          <p:nvPr/>
        </p:nvCxnSpPr>
        <p:spPr>
          <a:xfrm rot="16200000" flipH="1">
            <a:off x="6646003" y="2236820"/>
            <a:ext cx="469664" cy="41562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8" name="ZoneTexte 177"/>
          <p:cNvSpPr txBox="1"/>
          <p:nvPr/>
        </p:nvSpPr>
        <p:spPr>
          <a:xfrm>
            <a:off x="5564645" y="2156935"/>
            <a:ext cx="5875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err="1" smtClean="0"/>
              <a:t>Subj</a:t>
            </a:r>
            <a:endParaRPr lang="en-US" sz="1400" i="1" dirty="0"/>
          </a:p>
        </p:txBody>
      </p:sp>
      <p:sp>
        <p:nvSpPr>
          <p:cNvPr id="179" name="ZoneTexte 178"/>
          <p:cNvSpPr txBox="1"/>
          <p:nvPr/>
        </p:nvSpPr>
        <p:spPr>
          <a:xfrm>
            <a:off x="6227814" y="2309335"/>
            <a:ext cx="4477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err="1" smtClean="0"/>
              <a:t>Vb</a:t>
            </a:r>
            <a:endParaRPr lang="en-US" sz="1400" i="1" dirty="0"/>
          </a:p>
        </p:txBody>
      </p:sp>
      <p:sp>
        <p:nvSpPr>
          <p:cNvPr id="180" name="ZoneTexte 179"/>
          <p:cNvSpPr txBox="1"/>
          <p:nvPr/>
        </p:nvSpPr>
        <p:spPr>
          <a:xfrm>
            <a:off x="6837414" y="2156935"/>
            <a:ext cx="5075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err="1" smtClean="0"/>
              <a:t>Obj</a:t>
            </a:r>
            <a:endParaRPr lang="en-US" sz="1400" i="1" dirty="0"/>
          </a:p>
        </p:txBody>
      </p:sp>
      <p:sp>
        <p:nvSpPr>
          <p:cNvPr id="60" name="ZoneTexte 59"/>
          <p:cNvSpPr txBox="1"/>
          <p:nvPr/>
        </p:nvSpPr>
        <p:spPr>
          <a:xfrm>
            <a:off x="227762" y="1371600"/>
            <a:ext cx="4803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/>
              <a:t>Distributed representations for </a:t>
            </a:r>
            <a:r>
              <a:rPr lang="en-US" b="1" u="sng" dirty="0" smtClean="0"/>
              <a:t>fillers &amp; roles</a:t>
            </a:r>
            <a:endParaRPr lang="en-US" b="1" u="sng" dirty="0"/>
          </a:p>
        </p:txBody>
      </p:sp>
      <p:sp>
        <p:nvSpPr>
          <p:cNvPr id="61" name="Ellipse 60"/>
          <p:cNvSpPr/>
          <p:nvPr/>
        </p:nvSpPr>
        <p:spPr>
          <a:xfrm>
            <a:off x="914400" y="3209835"/>
            <a:ext cx="381000" cy="36933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Ellipse 61"/>
          <p:cNvSpPr/>
          <p:nvPr/>
        </p:nvSpPr>
        <p:spPr>
          <a:xfrm>
            <a:off x="1447800" y="3209835"/>
            <a:ext cx="381000" cy="369332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Ellipse 62"/>
          <p:cNvSpPr/>
          <p:nvPr/>
        </p:nvSpPr>
        <p:spPr>
          <a:xfrm>
            <a:off x="2050279" y="3209835"/>
            <a:ext cx="381000" cy="369332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Ellipse 65"/>
          <p:cNvSpPr/>
          <p:nvPr/>
        </p:nvSpPr>
        <p:spPr>
          <a:xfrm>
            <a:off x="2622141" y="3209835"/>
            <a:ext cx="381000" cy="369332"/>
          </a:xfrm>
          <a:prstGeom prst="ellipse">
            <a:avLst/>
          </a:prstGeom>
          <a:noFill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Ellipse 66"/>
          <p:cNvSpPr/>
          <p:nvPr/>
        </p:nvSpPr>
        <p:spPr>
          <a:xfrm>
            <a:off x="903709" y="3667035"/>
            <a:ext cx="381000" cy="369332"/>
          </a:xfrm>
          <a:prstGeom prst="ellipse">
            <a:avLst/>
          </a:prstGeom>
          <a:solidFill>
            <a:schemeClr val="bg1">
              <a:lumMod val="75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Ellipse 67"/>
          <p:cNvSpPr/>
          <p:nvPr/>
        </p:nvSpPr>
        <p:spPr>
          <a:xfrm>
            <a:off x="1437109" y="3667035"/>
            <a:ext cx="381000" cy="369332"/>
          </a:xfrm>
          <a:prstGeom prst="ellipse">
            <a:avLst/>
          </a:prstGeom>
          <a:solidFill>
            <a:schemeClr val="bg1">
              <a:lumMod val="95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Ellipse 68"/>
          <p:cNvSpPr/>
          <p:nvPr/>
        </p:nvSpPr>
        <p:spPr>
          <a:xfrm>
            <a:off x="2039588" y="3667035"/>
            <a:ext cx="381000" cy="369332"/>
          </a:xfrm>
          <a:prstGeom prst="ellipse">
            <a:avLst/>
          </a:prstGeom>
          <a:solidFill>
            <a:schemeClr val="bg1">
              <a:lumMod val="5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Ellipse 69"/>
          <p:cNvSpPr/>
          <p:nvPr/>
        </p:nvSpPr>
        <p:spPr>
          <a:xfrm>
            <a:off x="2611450" y="3667035"/>
            <a:ext cx="381000" cy="36933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Ellipse 70"/>
          <p:cNvSpPr/>
          <p:nvPr/>
        </p:nvSpPr>
        <p:spPr>
          <a:xfrm>
            <a:off x="883059" y="4126468"/>
            <a:ext cx="381000" cy="369332"/>
          </a:xfrm>
          <a:prstGeom prst="ellipse">
            <a:avLst/>
          </a:prstGeom>
          <a:solidFill>
            <a:schemeClr val="bg1">
              <a:lumMod val="95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Ellipse 71"/>
          <p:cNvSpPr/>
          <p:nvPr/>
        </p:nvSpPr>
        <p:spPr>
          <a:xfrm>
            <a:off x="1416459" y="4126468"/>
            <a:ext cx="381000" cy="36933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Ellipse 72"/>
          <p:cNvSpPr/>
          <p:nvPr/>
        </p:nvSpPr>
        <p:spPr>
          <a:xfrm>
            <a:off x="2018938" y="4126468"/>
            <a:ext cx="381000" cy="369332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Ellipse 73"/>
          <p:cNvSpPr/>
          <p:nvPr/>
        </p:nvSpPr>
        <p:spPr>
          <a:xfrm>
            <a:off x="2590800" y="4126468"/>
            <a:ext cx="381000" cy="369332"/>
          </a:xfrm>
          <a:prstGeom prst="ellipse">
            <a:avLst/>
          </a:prstGeom>
          <a:noFill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Ellipse 74"/>
          <p:cNvSpPr/>
          <p:nvPr/>
        </p:nvSpPr>
        <p:spPr>
          <a:xfrm>
            <a:off x="5511035" y="5334000"/>
            <a:ext cx="381000" cy="369332"/>
          </a:xfrm>
          <a:prstGeom prst="ellipse">
            <a:avLst/>
          </a:prstGeom>
          <a:solidFill>
            <a:schemeClr val="bg1">
              <a:lumMod val="75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Ellipse 75"/>
          <p:cNvSpPr/>
          <p:nvPr/>
        </p:nvSpPr>
        <p:spPr>
          <a:xfrm>
            <a:off x="6044435" y="5334000"/>
            <a:ext cx="381000" cy="369332"/>
          </a:xfrm>
          <a:prstGeom prst="ellipse">
            <a:avLst/>
          </a:prstGeom>
          <a:solidFill>
            <a:schemeClr val="bg1">
              <a:lumMod val="95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Ellipse 76"/>
          <p:cNvSpPr/>
          <p:nvPr/>
        </p:nvSpPr>
        <p:spPr>
          <a:xfrm>
            <a:off x="6646914" y="5334000"/>
            <a:ext cx="381000" cy="369332"/>
          </a:xfrm>
          <a:prstGeom prst="ellipse">
            <a:avLst/>
          </a:prstGeom>
          <a:solidFill>
            <a:schemeClr val="bg1">
              <a:lumMod val="5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Ellipse 77"/>
          <p:cNvSpPr/>
          <p:nvPr/>
        </p:nvSpPr>
        <p:spPr>
          <a:xfrm>
            <a:off x="7218776" y="5334000"/>
            <a:ext cx="381000" cy="36933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Ellipse 78"/>
          <p:cNvSpPr/>
          <p:nvPr/>
        </p:nvSpPr>
        <p:spPr>
          <a:xfrm>
            <a:off x="5531259" y="5802868"/>
            <a:ext cx="381000" cy="369332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Ellipse 79"/>
          <p:cNvSpPr/>
          <p:nvPr/>
        </p:nvSpPr>
        <p:spPr>
          <a:xfrm>
            <a:off x="6064659" y="5802868"/>
            <a:ext cx="381000" cy="36933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Ellipse 80"/>
          <p:cNvSpPr/>
          <p:nvPr/>
        </p:nvSpPr>
        <p:spPr>
          <a:xfrm>
            <a:off x="6667138" y="5802868"/>
            <a:ext cx="381000" cy="369332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Ellipse 81"/>
          <p:cNvSpPr/>
          <p:nvPr/>
        </p:nvSpPr>
        <p:spPr>
          <a:xfrm>
            <a:off x="7239000" y="5802868"/>
            <a:ext cx="381000" cy="369332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Ellipse 90"/>
          <p:cNvSpPr/>
          <p:nvPr/>
        </p:nvSpPr>
        <p:spPr>
          <a:xfrm>
            <a:off x="5539724" y="6336268"/>
            <a:ext cx="381000" cy="36933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Ellipse 91"/>
          <p:cNvSpPr/>
          <p:nvPr/>
        </p:nvSpPr>
        <p:spPr>
          <a:xfrm>
            <a:off x="6073124" y="6336268"/>
            <a:ext cx="381000" cy="369332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Ellipse 92"/>
          <p:cNvSpPr/>
          <p:nvPr/>
        </p:nvSpPr>
        <p:spPr>
          <a:xfrm>
            <a:off x="6675603" y="6336268"/>
            <a:ext cx="381000" cy="369332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Ellipse 93"/>
          <p:cNvSpPr/>
          <p:nvPr/>
        </p:nvSpPr>
        <p:spPr>
          <a:xfrm>
            <a:off x="7247465" y="6336268"/>
            <a:ext cx="381000" cy="369332"/>
          </a:xfrm>
          <a:prstGeom prst="ellipse">
            <a:avLst/>
          </a:prstGeom>
          <a:noFill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ZoneTexte 82"/>
          <p:cNvSpPr txBox="1"/>
          <p:nvPr/>
        </p:nvSpPr>
        <p:spPr>
          <a:xfrm>
            <a:off x="4332798" y="3048000"/>
            <a:ext cx="5440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/>
              <a:t>Subj</a:t>
            </a:r>
            <a:endParaRPr lang="en-US" sz="1400" dirty="0"/>
          </a:p>
        </p:txBody>
      </p:sp>
      <p:sp>
        <p:nvSpPr>
          <p:cNvPr id="84" name="ZoneTexte 83"/>
          <p:cNvSpPr txBox="1"/>
          <p:nvPr/>
        </p:nvSpPr>
        <p:spPr>
          <a:xfrm>
            <a:off x="4997199" y="3048000"/>
            <a:ext cx="4170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/>
              <a:t>Vb</a:t>
            </a:r>
            <a:endParaRPr lang="en-US" sz="1400" dirty="0"/>
          </a:p>
        </p:txBody>
      </p:sp>
      <p:sp>
        <p:nvSpPr>
          <p:cNvPr id="85" name="ZoneTexte 84"/>
          <p:cNvSpPr txBox="1"/>
          <p:nvPr/>
        </p:nvSpPr>
        <p:spPr>
          <a:xfrm>
            <a:off x="5531259" y="3048000"/>
            <a:ext cx="46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/>
              <a:t>Obj</a:t>
            </a:r>
            <a:endParaRPr lang="en-US" sz="1400" dirty="0"/>
          </a:p>
        </p:txBody>
      </p:sp>
      <p:sp>
        <p:nvSpPr>
          <p:cNvPr id="86" name="Ellipse 85"/>
          <p:cNvSpPr/>
          <p:nvPr/>
        </p:nvSpPr>
        <p:spPr>
          <a:xfrm>
            <a:off x="4414299" y="3354612"/>
            <a:ext cx="381000" cy="36933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Ellipse 86"/>
          <p:cNvSpPr/>
          <p:nvPr/>
        </p:nvSpPr>
        <p:spPr>
          <a:xfrm>
            <a:off x="4414299" y="4299020"/>
            <a:ext cx="381000" cy="369332"/>
          </a:xfrm>
          <a:prstGeom prst="ellipse">
            <a:avLst/>
          </a:prstGeom>
          <a:solidFill>
            <a:schemeClr val="bg1">
              <a:lumMod val="75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Ellipse 87"/>
          <p:cNvSpPr/>
          <p:nvPr/>
        </p:nvSpPr>
        <p:spPr>
          <a:xfrm>
            <a:off x="4414299" y="3803720"/>
            <a:ext cx="381000" cy="369332"/>
          </a:xfrm>
          <a:prstGeom prst="ellipse">
            <a:avLst/>
          </a:prstGeom>
          <a:solidFill>
            <a:schemeClr val="bg1">
              <a:lumMod val="95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Ellipse 88"/>
          <p:cNvSpPr/>
          <p:nvPr/>
        </p:nvSpPr>
        <p:spPr>
          <a:xfrm>
            <a:off x="5015243" y="3354612"/>
            <a:ext cx="381000" cy="369332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Ellipse 89"/>
          <p:cNvSpPr/>
          <p:nvPr/>
        </p:nvSpPr>
        <p:spPr>
          <a:xfrm>
            <a:off x="5015243" y="4299020"/>
            <a:ext cx="381000" cy="369332"/>
          </a:xfrm>
          <a:prstGeom prst="ellipse">
            <a:avLst/>
          </a:prstGeom>
          <a:solidFill>
            <a:schemeClr val="bg1">
              <a:lumMod val="95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Ellipse 94"/>
          <p:cNvSpPr/>
          <p:nvPr/>
        </p:nvSpPr>
        <p:spPr>
          <a:xfrm>
            <a:off x="5015243" y="3803720"/>
            <a:ext cx="381000" cy="36933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Ellipse 95"/>
          <p:cNvSpPr/>
          <p:nvPr/>
        </p:nvSpPr>
        <p:spPr>
          <a:xfrm>
            <a:off x="5578989" y="3354612"/>
            <a:ext cx="381000" cy="369332"/>
          </a:xfrm>
          <a:prstGeom prst="ellipse">
            <a:avLst/>
          </a:prstGeom>
          <a:solidFill>
            <a:schemeClr val="bg1">
              <a:lumMod val="95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Ellipse 96"/>
          <p:cNvSpPr/>
          <p:nvPr/>
        </p:nvSpPr>
        <p:spPr>
          <a:xfrm>
            <a:off x="5578989" y="3803720"/>
            <a:ext cx="381000" cy="36933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Ellipse 97"/>
          <p:cNvSpPr/>
          <p:nvPr/>
        </p:nvSpPr>
        <p:spPr>
          <a:xfrm>
            <a:off x="5578989" y="4299020"/>
            <a:ext cx="381000" cy="369332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r 138"/>
          <p:cNvGrpSpPr/>
          <p:nvPr/>
        </p:nvGrpSpPr>
        <p:grpSpPr>
          <a:xfrm>
            <a:off x="1295400" y="4321552"/>
            <a:ext cx="2626896" cy="1393448"/>
            <a:chOff x="4846515" y="4495800"/>
            <a:chExt cx="2626896" cy="1393448"/>
          </a:xfrm>
        </p:grpSpPr>
        <p:sp>
          <p:nvSpPr>
            <p:cNvPr id="119" name="Ellipse 118"/>
            <p:cNvSpPr/>
            <p:nvPr/>
          </p:nvSpPr>
          <p:spPr>
            <a:xfrm>
              <a:off x="4846515" y="4498777"/>
              <a:ext cx="381000" cy="369332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Ellipse 119"/>
            <p:cNvSpPr/>
            <p:nvPr/>
          </p:nvSpPr>
          <p:spPr>
            <a:xfrm>
              <a:off x="5379915" y="4517648"/>
              <a:ext cx="381000" cy="369332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Ellipse 121"/>
            <p:cNvSpPr/>
            <p:nvPr/>
          </p:nvSpPr>
          <p:spPr>
            <a:xfrm>
              <a:off x="4846515" y="4967645"/>
              <a:ext cx="381000" cy="369332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Ellipse 122"/>
            <p:cNvSpPr/>
            <p:nvPr/>
          </p:nvSpPr>
          <p:spPr>
            <a:xfrm>
              <a:off x="5379915" y="4986516"/>
              <a:ext cx="381000" cy="369332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Ellipse 124"/>
            <p:cNvSpPr/>
            <p:nvPr/>
          </p:nvSpPr>
          <p:spPr>
            <a:xfrm>
              <a:off x="4846515" y="5501045"/>
              <a:ext cx="381000" cy="369332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Ellipse 125"/>
            <p:cNvSpPr/>
            <p:nvPr/>
          </p:nvSpPr>
          <p:spPr>
            <a:xfrm>
              <a:off x="5379915" y="5519916"/>
              <a:ext cx="381000" cy="369332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Ellipse 127"/>
            <p:cNvSpPr/>
            <p:nvPr/>
          </p:nvSpPr>
          <p:spPr>
            <a:xfrm>
              <a:off x="5982394" y="4498777"/>
              <a:ext cx="381000" cy="369332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Ellipse 128"/>
            <p:cNvSpPr/>
            <p:nvPr/>
          </p:nvSpPr>
          <p:spPr>
            <a:xfrm>
              <a:off x="5982394" y="4967645"/>
              <a:ext cx="381000" cy="369332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Ellipse 129"/>
            <p:cNvSpPr/>
            <p:nvPr/>
          </p:nvSpPr>
          <p:spPr>
            <a:xfrm>
              <a:off x="5982394" y="5501045"/>
              <a:ext cx="381000" cy="369332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Ellipse 131"/>
            <p:cNvSpPr/>
            <p:nvPr/>
          </p:nvSpPr>
          <p:spPr>
            <a:xfrm>
              <a:off x="6554256" y="4498777"/>
              <a:ext cx="381000" cy="369332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Ellipse 132"/>
            <p:cNvSpPr/>
            <p:nvPr/>
          </p:nvSpPr>
          <p:spPr>
            <a:xfrm>
              <a:off x="6554256" y="4967645"/>
              <a:ext cx="381000" cy="369332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Ellipse 133"/>
            <p:cNvSpPr/>
            <p:nvPr/>
          </p:nvSpPr>
          <p:spPr>
            <a:xfrm>
              <a:off x="6554256" y="5501045"/>
              <a:ext cx="381000" cy="369332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Ellipse 135"/>
            <p:cNvSpPr/>
            <p:nvPr/>
          </p:nvSpPr>
          <p:spPr>
            <a:xfrm>
              <a:off x="7092411" y="4495800"/>
              <a:ext cx="381000" cy="369332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Ellipse 136"/>
            <p:cNvSpPr/>
            <p:nvPr/>
          </p:nvSpPr>
          <p:spPr>
            <a:xfrm>
              <a:off x="7092411" y="4964668"/>
              <a:ext cx="381000" cy="369332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Ellipse 137"/>
            <p:cNvSpPr/>
            <p:nvPr/>
          </p:nvSpPr>
          <p:spPr>
            <a:xfrm>
              <a:off x="7092411" y="5498068"/>
              <a:ext cx="381000" cy="369332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" name="Grouper 139"/>
          <p:cNvGrpSpPr/>
          <p:nvPr/>
        </p:nvGrpSpPr>
        <p:grpSpPr>
          <a:xfrm>
            <a:off x="1219200" y="4397752"/>
            <a:ext cx="2626896" cy="1393448"/>
            <a:chOff x="4846515" y="4495800"/>
            <a:chExt cx="2626896" cy="1393448"/>
          </a:xfrm>
        </p:grpSpPr>
        <p:sp>
          <p:nvSpPr>
            <p:cNvPr id="141" name="Ellipse 140"/>
            <p:cNvSpPr/>
            <p:nvPr/>
          </p:nvSpPr>
          <p:spPr>
            <a:xfrm>
              <a:off x="4846515" y="4498777"/>
              <a:ext cx="381000" cy="369332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Ellipse 141"/>
            <p:cNvSpPr/>
            <p:nvPr/>
          </p:nvSpPr>
          <p:spPr>
            <a:xfrm>
              <a:off x="5379915" y="4517648"/>
              <a:ext cx="381000" cy="369332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Ellipse 142"/>
            <p:cNvSpPr/>
            <p:nvPr/>
          </p:nvSpPr>
          <p:spPr>
            <a:xfrm>
              <a:off x="4846515" y="4967645"/>
              <a:ext cx="381000" cy="369332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Ellipse 143"/>
            <p:cNvSpPr/>
            <p:nvPr/>
          </p:nvSpPr>
          <p:spPr>
            <a:xfrm>
              <a:off x="5379915" y="4986516"/>
              <a:ext cx="381000" cy="369332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Ellipse 144"/>
            <p:cNvSpPr/>
            <p:nvPr/>
          </p:nvSpPr>
          <p:spPr>
            <a:xfrm>
              <a:off x="4846515" y="5501045"/>
              <a:ext cx="381000" cy="369332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Ellipse 145"/>
            <p:cNvSpPr/>
            <p:nvPr/>
          </p:nvSpPr>
          <p:spPr>
            <a:xfrm>
              <a:off x="5379915" y="5519916"/>
              <a:ext cx="381000" cy="369332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Ellipse 146"/>
            <p:cNvSpPr/>
            <p:nvPr/>
          </p:nvSpPr>
          <p:spPr>
            <a:xfrm>
              <a:off x="5982394" y="4498777"/>
              <a:ext cx="381000" cy="369332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Ellipse 147"/>
            <p:cNvSpPr/>
            <p:nvPr/>
          </p:nvSpPr>
          <p:spPr>
            <a:xfrm>
              <a:off x="5982394" y="4967645"/>
              <a:ext cx="381000" cy="369332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Ellipse 148"/>
            <p:cNvSpPr/>
            <p:nvPr/>
          </p:nvSpPr>
          <p:spPr>
            <a:xfrm>
              <a:off x="5982394" y="5501045"/>
              <a:ext cx="381000" cy="369332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Ellipse 149"/>
            <p:cNvSpPr/>
            <p:nvPr/>
          </p:nvSpPr>
          <p:spPr>
            <a:xfrm>
              <a:off x="6554256" y="4498777"/>
              <a:ext cx="381000" cy="369332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Ellipse 150"/>
            <p:cNvSpPr/>
            <p:nvPr/>
          </p:nvSpPr>
          <p:spPr>
            <a:xfrm>
              <a:off x="6554256" y="4967645"/>
              <a:ext cx="381000" cy="369332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Ellipse 151"/>
            <p:cNvSpPr/>
            <p:nvPr/>
          </p:nvSpPr>
          <p:spPr>
            <a:xfrm>
              <a:off x="6554256" y="5501045"/>
              <a:ext cx="381000" cy="369332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Ellipse 152"/>
            <p:cNvSpPr/>
            <p:nvPr/>
          </p:nvSpPr>
          <p:spPr>
            <a:xfrm>
              <a:off x="7092411" y="4495800"/>
              <a:ext cx="381000" cy="369332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Ellipse 153"/>
            <p:cNvSpPr/>
            <p:nvPr/>
          </p:nvSpPr>
          <p:spPr>
            <a:xfrm>
              <a:off x="7092411" y="4964668"/>
              <a:ext cx="381000" cy="369332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Ellipse 154"/>
            <p:cNvSpPr/>
            <p:nvPr/>
          </p:nvSpPr>
          <p:spPr>
            <a:xfrm>
              <a:off x="7092411" y="5498068"/>
              <a:ext cx="381000" cy="369332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ZoneTexte 3"/>
          <p:cNvSpPr txBox="1"/>
          <p:nvPr/>
        </p:nvSpPr>
        <p:spPr>
          <a:xfrm>
            <a:off x="762000" y="2596277"/>
            <a:ext cx="1313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Paul thinks</a:t>
            </a:r>
          </a:p>
        </p:txBody>
      </p:sp>
      <p:sp>
        <p:nvSpPr>
          <p:cNvPr id="42" name="ZoneTexte 41"/>
          <p:cNvSpPr txBox="1"/>
          <p:nvPr/>
        </p:nvSpPr>
        <p:spPr>
          <a:xfrm>
            <a:off x="1566371" y="1758077"/>
            <a:ext cx="338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</a:t>
            </a:r>
            <a:endParaRPr lang="en-US" dirty="0"/>
          </a:p>
        </p:txBody>
      </p:sp>
      <p:cxnSp>
        <p:nvCxnSpPr>
          <p:cNvPr id="44" name="Connecteur droit 43"/>
          <p:cNvCxnSpPr/>
          <p:nvPr/>
        </p:nvCxnSpPr>
        <p:spPr>
          <a:xfrm rot="5400000">
            <a:off x="1120252" y="2150158"/>
            <a:ext cx="468868" cy="42337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Connecteur droit 45"/>
          <p:cNvCxnSpPr>
            <a:stCxn id="42" idx="2"/>
          </p:cNvCxnSpPr>
          <p:nvPr/>
        </p:nvCxnSpPr>
        <p:spPr>
          <a:xfrm rot="5400000">
            <a:off x="1492002" y="2353387"/>
            <a:ext cx="469663" cy="1770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droit 48"/>
          <p:cNvCxnSpPr/>
          <p:nvPr/>
        </p:nvCxnSpPr>
        <p:spPr>
          <a:xfrm rot="16200000" flipH="1">
            <a:off x="1843358" y="2154430"/>
            <a:ext cx="469664" cy="41562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ZoneTexte 51"/>
          <p:cNvSpPr txBox="1"/>
          <p:nvPr/>
        </p:nvSpPr>
        <p:spPr>
          <a:xfrm>
            <a:off x="990600" y="2074545"/>
            <a:ext cx="5875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err="1" smtClean="0"/>
              <a:t>Subj</a:t>
            </a:r>
            <a:endParaRPr lang="en-US" sz="1400" i="1" dirty="0"/>
          </a:p>
        </p:txBody>
      </p:sp>
      <p:sp>
        <p:nvSpPr>
          <p:cNvPr id="53" name="ZoneTexte 52"/>
          <p:cNvSpPr txBox="1"/>
          <p:nvPr/>
        </p:nvSpPr>
        <p:spPr>
          <a:xfrm>
            <a:off x="1653769" y="2226945"/>
            <a:ext cx="4477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err="1" smtClean="0"/>
              <a:t>Vb</a:t>
            </a:r>
            <a:endParaRPr lang="en-US" sz="1400" i="1" dirty="0"/>
          </a:p>
        </p:txBody>
      </p:sp>
      <p:sp>
        <p:nvSpPr>
          <p:cNvPr id="54" name="ZoneTexte 53"/>
          <p:cNvSpPr txBox="1"/>
          <p:nvPr/>
        </p:nvSpPr>
        <p:spPr>
          <a:xfrm>
            <a:off x="1981200" y="2074545"/>
            <a:ext cx="5075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err="1" smtClean="0"/>
              <a:t>Obj</a:t>
            </a:r>
            <a:endParaRPr lang="en-US" sz="1400" i="1" dirty="0"/>
          </a:p>
        </p:txBody>
      </p:sp>
      <p:sp>
        <p:nvSpPr>
          <p:cNvPr id="63" name="Rectangle 62"/>
          <p:cNvSpPr/>
          <p:nvPr/>
        </p:nvSpPr>
        <p:spPr>
          <a:xfrm>
            <a:off x="2902720" y="6427113"/>
            <a:ext cx="624127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100" dirty="0" err="1" smtClean="0"/>
              <a:t>Smolensky</a:t>
            </a:r>
            <a:r>
              <a:rPr lang="fr-FR" sz="1100" dirty="0" smtClean="0"/>
              <a:t>, P. (1990). </a:t>
            </a:r>
            <a:r>
              <a:rPr lang="fr-FR" sz="1100" dirty="0" err="1" smtClean="0"/>
              <a:t>Tensor</a:t>
            </a:r>
            <a:r>
              <a:rPr lang="fr-FR" sz="1100" dirty="0" smtClean="0"/>
              <a:t> </a:t>
            </a:r>
            <a:r>
              <a:rPr lang="fr-FR" sz="1100" dirty="0" err="1" smtClean="0"/>
              <a:t>product</a:t>
            </a:r>
            <a:r>
              <a:rPr lang="fr-FR" sz="1100" dirty="0" smtClean="0"/>
              <a:t> variable </a:t>
            </a:r>
            <a:r>
              <a:rPr lang="fr-FR" sz="1100" dirty="0" err="1" smtClean="0"/>
              <a:t>binding</a:t>
            </a:r>
            <a:r>
              <a:rPr lang="fr-FR" sz="1100" dirty="0" smtClean="0"/>
              <a:t> and the </a:t>
            </a:r>
            <a:r>
              <a:rPr lang="fr-FR" sz="1100" dirty="0" err="1" smtClean="0"/>
              <a:t>representation</a:t>
            </a:r>
            <a:r>
              <a:rPr lang="fr-FR" sz="1100" dirty="0" smtClean="0"/>
              <a:t> of </a:t>
            </a:r>
            <a:r>
              <a:rPr lang="fr-FR" sz="1100" dirty="0" err="1" smtClean="0"/>
              <a:t>symbolic</a:t>
            </a:r>
            <a:r>
              <a:rPr lang="fr-FR" sz="1100" dirty="0" smtClean="0"/>
              <a:t> structure in </a:t>
            </a:r>
            <a:r>
              <a:rPr lang="fr-FR" sz="1100" dirty="0" err="1" smtClean="0"/>
              <a:t>connectionnist</a:t>
            </a:r>
            <a:r>
              <a:rPr lang="fr-FR" sz="1100" dirty="0" smtClean="0"/>
              <a:t> </a:t>
            </a:r>
            <a:r>
              <a:rPr lang="fr-FR" sz="1100" dirty="0" err="1" smtClean="0"/>
              <a:t>systems</a:t>
            </a:r>
            <a:r>
              <a:rPr lang="fr-FR" sz="1100" dirty="0" smtClean="0"/>
              <a:t>. </a:t>
            </a:r>
            <a:r>
              <a:rPr lang="fr-FR" sz="1100" dirty="0" err="1" smtClean="0"/>
              <a:t>Artificial</a:t>
            </a:r>
            <a:r>
              <a:rPr lang="fr-FR" sz="1100" dirty="0" smtClean="0"/>
              <a:t> Intelligence, 46, 159-216.</a:t>
            </a:r>
            <a:endParaRPr lang="en-US" sz="1100" dirty="0"/>
          </a:p>
        </p:txBody>
      </p:sp>
      <p:sp>
        <p:nvSpPr>
          <p:cNvPr id="73" name="ZoneTexte 72"/>
          <p:cNvSpPr txBox="1"/>
          <p:nvPr/>
        </p:nvSpPr>
        <p:spPr>
          <a:xfrm>
            <a:off x="609600" y="1078468"/>
            <a:ext cx="6868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/>
              <a:t>The problem</a:t>
            </a:r>
            <a:r>
              <a:rPr lang="en-US" dirty="0" smtClean="0"/>
              <a:t>: representing </a:t>
            </a:r>
            <a:r>
              <a:rPr lang="en-US" u="sng" dirty="0" smtClean="0"/>
              <a:t>recursive</a:t>
            </a:r>
            <a:r>
              <a:rPr lang="en-US" dirty="0" smtClean="0"/>
              <a:t> tree structures with numbers</a:t>
            </a:r>
            <a:endParaRPr lang="en-US" dirty="0"/>
          </a:p>
        </p:txBody>
      </p:sp>
      <p:sp>
        <p:nvSpPr>
          <p:cNvPr id="24" name="Espace réservé du contenu 2"/>
          <p:cNvSpPr txBox="1">
            <a:spLocks/>
          </p:cNvSpPr>
          <p:nvPr/>
        </p:nvSpPr>
        <p:spPr>
          <a:xfrm>
            <a:off x="0" y="152401"/>
            <a:ext cx="9144000" cy="10667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742950" marR="0" lvl="1" indent="-47466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The Smolensky response: filler/roles &amp; tensor products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5" name="ZoneTexte 24"/>
          <p:cNvSpPr txBox="1"/>
          <p:nvPr/>
        </p:nvSpPr>
        <p:spPr>
          <a:xfrm>
            <a:off x="4114800" y="2003048"/>
            <a:ext cx="480950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 smtClean="0"/>
          </a:p>
          <a:p>
            <a:r>
              <a:rPr lang="en-US" dirty="0" smtClean="0"/>
              <a:t> </a:t>
            </a:r>
            <a:r>
              <a:rPr lang="en-US" i="1" dirty="0" smtClean="0"/>
              <a:t>{0_Subj=Paul, 0_Vb=loves, </a:t>
            </a:r>
            <a:r>
              <a:rPr lang="en-US" i="1" dirty="0" err="1" smtClean="0"/>
              <a:t>Obj_Subj</a:t>
            </a:r>
            <a:r>
              <a:rPr lang="en-US" i="1" dirty="0" smtClean="0"/>
              <a:t>=Mary,</a:t>
            </a:r>
          </a:p>
          <a:p>
            <a:r>
              <a:rPr lang="en-US" i="1" dirty="0" err="1" smtClean="0"/>
              <a:t>Obj_Vb</a:t>
            </a:r>
            <a:r>
              <a:rPr lang="en-US" i="1" dirty="0" smtClean="0"/>
              <a:t>=loves, </a:t>
            </a:r>
            <a:r>
              <a:rPr lang="en-US" i="1" dirty="0" err="1" smtClean="0"/>
              <a:t>Obj_Obj</a:t>
            </a:r>
            <a:r>
              <a:rPr lang="en-US" i="1" dirty="0" smtClean="0"/>
              <a:t>=Jane}</a:t>
            </a:r>
          </a:p>
          <a:p>
            <a:endParaRPr lang="en-US" dirty="0" smtClean="0"/>
          </a:p>
        </p:txBody>
      </p:sp>
      <p:sp>
        <p:nvSpPr>
          <p:cNvPr id="26" name="ZoneTexte 25"/>
          <p:cNvSpPr txBox="1"/>
          <p:nvPr/>
        </p:nvSpPr>
        <p:spPr>
          <a:xfrm>
            <a:off x="2175971" y="2513805"/>
            <a:ext cx="338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</a:t>
            </a:r>
            <a:endParaRPr lang="en-US" dirty="0"/>
          </a:p>
        </p:txBody>
      </p:sp>
      <p:cxnSp>
        <p:nvCxnSpPr>
          <p:cNvPr id="27" name="Connecteur droit 26"/>
          <p:cNvCxnSpPr/>
          <p:nvPr/>
        </p:nvCxnSpPr>
        <p:spPr>
          <a:xfrm rot="5400000">
            <a:off x="1729852" y="2905886"/>
            <a:ext cx="468868" cy="42337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/>
          <p:cNvCxnSpPr>
            <a:stCxn id="26" idx="2"/>
          </p:cNvCxnSpPr>
          <p:nvPr/>
        </p:nvCxnSpPr>
        <p:spPr>
          <a:xfrm rot="5400000">
            <a:off x="2101602" y="3109115"/>
            <a:ext cx="469663" cy="1770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28"/>
          <p:cNvCxnSpPr/>
          <p:nvPr/>
        </p:nvCxnSpPr>
        <p:spPr>
          <a:xfrm rot="16200000" flipH="1">
            <a:off x="2452958" y="2910158"/>
            <a:ext cx="469664" cy="41562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ZoneTexte 29"/>
          <p:cNvSpPr txBox="1"/>
          <p:nvPr/>
        </p:nvSpPr>
        <p:spPr>
          <a:xfrm>
            <a:off x="1546075" y="2895600"/>
            <a:ext cx="5875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err="1" smtClean="0"/>
              <a:t>Subj</a:t>
            </a:r>
            <a:endParaRPr lang="en-US" sz="1400" i="1" dirty="0"/>
          </a:p>
        </p:txBody>
      </p:sp>
      <p:sp>
        <p:nvSpPr>
          <p:cNvPr id="31" name="ZoneTexte 30"/>
          <p:cNvSpPr txBox="1"/>
          <p:nvPr/>
        </p:nvSpPr>
        <p:spPr>
          <a:xfrm>
            <a:off x="2066811" y="2982673"/>
            <a:ext cx="4477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err="1" smtClean="0"/>
              <a:t>Vb</a:t>
            </a:r>
            <a:endParaRPr lang="en-US" sz="1400" i="1" dirty="0"/>
          </a:p>
        </p:txBody>
      </p:sp>
      <p:sp>
        <p:nvSpPr>
          <p:cNvPr id="32" name="ZoneTexte 31"/>
          <p:cNvSpPr txBox="1"/>
          <p:nvPr/>
        </p:nvSpPr>
        <p:spPr>
          <a:xfrm>
            <a:off x="2514600" y="2892623"/>
            <a:ext cx="5075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err="1" smtClean="0"/>
              <a:t>Obj</a:t>
            </a:r>
            <a:endParaRPr lang="en-US" sz="1400" i="1" dirty="0"/>
          </a:p>
        </p:txBody>
      </p:sp>
      <p:sp>
        <p:nvSpPr>
          <p:cNvPr id="33" name="ZoneTexte 32"/>
          <p:cNvSpPr txBox="1"/>
          <p:nvPr/>
        </p:nvSpPr>
        <p:spPr>
          <a:xfrm>
            <a:off x="1600200" y="3364468"/>
            <a:ext cx="1929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Mary loves  Jane</a:t>
            </a:r>
          </a:p>
        </p:txBody>
      </p:sp>
      <p:sp>
        <p:nvSpPr>
          <p:cNvPr id="34" name="ZoneTexte 33"/>
          <p:cNvSpPr txBox="1"/>
          <p:nvPr/>
        </p:nvSpPr>
        <p:spPr>
          <a:xfrm>
            <a:off x="421104" y="4484132"/>
            <a:ext cx="5440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/>
              <a:t>Subj</a:t>
            </a:r>
            <a:endParaRPr lang="en-US" sz="1400" dirty="0"/>
          </a:p>
        </p:txBody>
      </p:sp>
      <p:sp>
        <p:nvSpPr>
          <p:cNvPr id="35" name="ZoneTexte 34"/>
          <p:cNvSpPr txBox="1"/>
          <p:nvPr/>
        </p:nvSpPr>
        <p:spPr>
          <a:xfrm>
            <a:off x="954504" y="5867400"/>
            <a:ext cx="5440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Paul</a:t>
            </a:r>
            <a:endParaRPr lang="en-US" sz="1400" dirty="0"/>
          </a:p>
        </p:txBody>
      </p:sp>
      <p:sp>
        <p:nvSpPr>
          <p:cNvPr id="36" name="ZoneTexte 35"/>
          <p:cNvSpPr txBox="1"/>
          <p:nvPr/>
        </p:nvSpPr>
        <p:spPr>
          <a:xfrm>
            <a:off x="1487904" y="5867400"/>
            <a:ext cx="5950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Mary</a:t>
            </a:r>
            <a:endParaRPr lang="en-US" sz="1400" dirty="0"/>
          </a:p>
        </p:txBody>
      </p:sp>
      <p:sp>
        <p:nvSpPr>
          <p:cNvPr id="37" name="Ellipse 36"/>
          <p:cNvSpPr/>
          <p:nvPr/>
        </p:nvSpPr>
        <p:spPr>
          <a:xfrm>
            <a:off x="1106904" y="4484132"/>
            <a:ext cx="381000" cy="36933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Ellipse 37"/>
          <p:cNvSpPr/>
          <p:nvPr/>
        </p:nvSpPr>
        <p:spPr>
          <a:xfrm>
            <a:off x="1640304" y="4503003"/>
            <a:ext cx="381000" cy="369332"/>
          </a:xfrm>
          <a:prstGeom prst="ellipse">
            <a:avLst/>
          </a:prstGeom>
          <a:solidFill>
            <a:schemeClr val="bg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ZoneTexte 38"/>
          <p:cNvSpPr txBox="1"/>
          <p:nvPr/>
        </p:nvSpPr>
        <p:spPr>
          <a:xfrm>
            <a:off x="421104" y="4953000"/>
            <a:ext cx="4170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/>
              <a:t>Vb</a:t>
            </a:r>
            <a:endParaRPr lang="en-US" sz="1400" dirty="0"/>
          </a:p>
        </p:txBody>
      </p:sp>
      <p:sp>
        <p:nvSpPr>
          <p:cNvPr id="40" name="Ellipse 39"/>
          <p:cNvSpPr/>
          <p:nvPr/>
        </p:nvSpPr>
        <p:spPr>
          <a:xfrm>
            <a:off x="1106904" y="4953000"/>
            <a:ext cx="381000" cy="369332"/>
          </a:xfrm>
          <a:prstGeom prst="ellipse">
            <a:avLst/>
          </a:prstGeom>
          <a:solidFill>
            <a:schemeClr val="bg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Ellipse 40"/>
          <p:cNvSpPr/>
          <p:nvPr/>
        </p:nvSpPr>
        <p:spPr>
          <a:xfrm>
            <a:off x="1640304" y="4971871"/>
            <a:ext cx="381000" cy="369332"/>
          </a:xfrm>
          <a:prstGeom prst="ellipse">
            <a:avLst/>
          </a:prstGeom>
          <a:solidFill>
            <a:schemeClr val="bg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ZoneTexte 42"/>
          <p:cNvSpPr txBox="1"/>
          <p:nvPr/>
        </p:nvSpPr>
        <p:spPr>
          <a:xfrm>
            <a:off x="421104" y="5486400"/>
            <a:ext cx="46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/>
              <a:t>Obj</a:t>
            </a:r>
            <a:endParaRPr lang="en-US" sz="1400" dirty="0"/>
          </a:p>
        </p:txBody>
      </p:sp>
      <p:sp>
        <p:nvSpPr>
          <p:cNvPr id="45" name="Ellipse 44"/>
          <p:cNvSpPr/>
          <p:nvPr/>
        </p:nvSpPr>
        <p:spPr>
          <a:xfrm>
            <a:off x="1106904" y="5486400"/>
            <a:ext cx="381000" cy="369332"/>
          </a:xfrm>
          <a:prstGeom prst="ellipse">
            <a:avLst/>
          </a:prstGeom>
          <a:solidFill>
            <a:schemeClr val="bg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Ellipse 46"/>
          <p:cNvSpPr/>
          <p:nvPr/>
        </p:nvSpPr>
        <p:spPr>
          <a:xfrm>
            <a:off x="1640304" y="5505271"/>
            <a:ext cx="381000" cy="369332"/>
          </a:xfrm>
          <a:prstGeom prst="ellipse">
            <a:avLst/>
          </a:prstGeom>
          <a:solidFill>
            <a:schemeClr val="bg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ZoneTexte 49"/>
          <p:cNvSpPr txBox="1"/>
          <p:nvPr/>
        </p:nvSpPr>
        <p:spPr>
          <a:xfrm>
            <a:off x="2167167" y="5867400"/>
            <a:ext cx="5739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Jane</a:t>
            </a:r>
            <a:endParaRPr lang="en-US" sz="1400" dirty="0"/>
          </a:p>
        </p:txBody>
      </p:sp>
      <p:sp>
        <p:nvSpPr>
          <p:cNvPr id="51" name="Ellipse 50"/>
          <p:cNvSpPr/>
          <p:nvPr/>
        </p:nvSpPr>
        <p:spPr>
          <a:xfrm>
            <a:off x="2242783" y="4484132"/>
            <a:ext cx="381000" cy="369332"/>
          </a:xfrm>
          <a:prstGeom prst="ellipse">
            <a:avLst/>
          </a:prstGeom>
          <a:solidFill>
            <a:schemeClr val="bg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Ellipse 54"/>
          <p:cNvSpPr/>
          <p:nvPr/>
        </p:nvSpPr>
        <p:spPr>
          <a:xfrm>
            <a:off x="2242783" y="4953000"/>
            <a:ext cx="381000" cy="369332"/>
          </a:xfrm>
          <a:prstGeom prst="ellipse">
            <a:avLst/>
          </a:prstGeom>
          <a:solidFill>
            <a:schemeClr val="bg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Ellipse 55"/>
          <p:cNvSpPr/>
          <p:nvPr/>
        </p:nvSpPr>
        <p:spPr>
          <a:xfrm>
            <a:off x="2242783" y="5486400"/>
            <a:ext cx="381000" cy="369332"/>
          </a:xfrm>
          <a:prstGeom prst="ellipse">
            <a:avLst/>
          </a:prstGeom>
          <a:solidFill>
            <a:schemeClr val="bg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ZoneTexte 56"/>
          <p:cNvSpPr txBox="1"/>
          <p:nvPr/>
        </p:nvSpPr>
        <p:spPr>
          <a:xfrm>
            <a:off x="2738445" y="5867400"/>
            <a:ext cx="6536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thinks</a:t>
            </a:r>
            <a:endParaRPr lang="en-US" sz="1400" dirty="0"/>
          </a:p>
        </p:txBody>
      </p:sp>
      <p:sp>
        <p:nvSpPr>
          <p:cNvPr id="58" name="Ellipse 57"/>
          <p:cNvSpPr/>
          <p:nvPr/>
        </p:nvSpPr>
        <p:spPr>
          <a:xfrm>
            <a:off x="2814645" y="4484132"/>
            <a:ext cx="381000" cy="369332"/>
          </a:xfrm>
          <a:prstGeom prst="ellipse">
            <a:avLst/>
          </a:prstGeom>
          <a:solidFill>
            <a:schemeClr val="bg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Ellipse 58"/>
          <p:cNvSpPr/>
          <p:nvPr/>
        </p:nvSpPr>
        <p:spPr>
          <a:xfrm>
            <a:off x="2814645" y="4953000"/>
            <a:ext cx="381000" cy="36933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Ellipse 59"/>
          <p:cNvSpPr/>
          <p:nvPr/>
        </p:nvSpPr>
        <p:spPr>
          <a:xfrm>
            <a:off x="2814645" y="5486400"/>
            <a:ext cx="381000" cy="369332"/>
          </a:xfrm>
          <a:prstGeom prst="ellipse">
            <a:avLst/>
          </a:prstGeom>
          <a:solidFill>
            <a:schemeClr val="bg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ZoneTexte 111"/>
          <p:cNvSpPr txBox="1"/>
          <p:nvPr/>
        </p:nvSpPr>
        <p:spPr>
          <a:xfrm>
            <a:off x="3276600" y="5864423"/>
            <a:ext cx="6037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loves</a:t>
            </a:r>
            <a:endParaRPr lang="en-US" sz="1400" dirty="0"/>
          </a:p>
        </p:txBody>
      </p:sp>
      <p:sp>
        <p:nvSpPr>
          <p:cNvPr id="113" name="Ellipse 112"/>
          <p:cNvSpPr/>
          <p:nvPr/>
        </p:nvSpPr>
        <p:spPr>
          <a:xfrm>
            <a:off x="3352800" y="4481155"/>
            <a:ext cx="381000" cy="369332"/>
          </a:xfrm>
          <a:prstGeom prst="ellipse">
            <a:avLst/>
          </a:prstGeom>
          <a:solidFill>
            <a:schemeClr val="bg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Ellipse 113"/>
          <p:cNvSpPr/>
          <p:nvPr/>
        </p:nvSpPr>
        <p:spPr>
          <a:xfrm>
            <a:off x="3352800" y="4950023"/>
            <a:ext cx="381000" cy="369332"/>
          </a:xfrm>
          <a:prstGeom prst="ellipse">
            <a:avLst/>
          </a:prstGeom>
          <a:solidFill>
            <a:schemeClr val="bg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Ellipse 114"/>
          <p:cNvSpPr/>
          <p:nvPr/>
        </p:nvSpPr>
        <p:spPr>
          <a:xfrm>
            <a:off x="3352800" y="5483423"/>
            <a:ext cx="381000" cy="369332"/>
          </a:xfrm>
          <a:prstGeom prst="ellipse">
            <a:avLst/>
          </a:prstGeom>
          <a:solidFill>
            <a:schemeClr val="bg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ZoneTexte 155"/>
          <p:cNvSpPr txBox="1"/>
          <p:nvPr/>
        </p:nvSpPr>
        <p:spPr>
          <a:xfrm>
            <a:off x="639817" y="4267200"/>
            <a:ext cx="2845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0</a:t>
            </a:r>
            <a:endParaRPr lang="en-US" sz="1400" dirty="0"/>
          </a:p>
        </p:txBody>
      </p:sp>
      <p:sp>
        <p:nvSpPr>
          <p:cNvPr id="157" name="ZoneTexte 156"/>
          <p:cNvSpPr txBox="1"/>
          <p:nvPr/>
        </p:nvSpPr>
        <p:spPr>
          <a:xfrm>
            <a:off x="716017" y="4114800"/>
            <a:ext cx="5440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/>
              <a:t>Subj</a:t>
            </a:r>
            <a:endParaRPr lang="en-US" sz="1400" dirty="0"/>
          </a:p>
        </p:txBody>
      </p:sp>
      <p:sp>
        <p:nvSpPr>
          <p:cNvPr id="158" name="ZoneTexte 157"/>
          <p:cNvSpPr txBox="1"/>
          <p:nvPr/>
        </p:nvSpPr>
        <p:spPr>
          <a:xfrm>
            <a:off x="983748" y="3962400"/>
            <a:ext cx="46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/>
              <a:t>Obj</a:t>
            </a:r>
            <a:endParaRPr lang="en-US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r 138"/>
          <p:cNvGrpSpPr/>
          <p:nvPr/>
        </p:nvGrpSpPr>
        <p:grpSpPr>
          <a:xfrm>
            <a:off x="1295400" y="4321552"/>
            <a:ext cx="2626896" cy="1393448"/>
            <a:chOff x="4846515" y="4495800"/>
            <a:chExt cx="2626896" cy="1393448"/>
          </a:xfrm>
        </p:grpSpPr>
        <p:sp>
          <p:nvSpPr>
            <p:cNvPr id="119" name="Ellipse 118"/>
            <p:cNvSpPr/>
            <p:nvPr/>
          </p:nvSpPr>
          <p:spPr>
            <a:xfrm>
              <a:off x="4846515" y="4498777"/>
              <a:ext cx="381000" cy="369332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Ellipse 119"/>
            <p:cNvSpPr/>
            <p:nvPr/>
          </p:nvSpPr>
          <p:spPr>
            <a:xfrm>
              <a:off x="5379915" y="4517648"/>
              <a:ext cx="381000" cy="369332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Ellipse 121"/>
            <p:cNvSpPr/>
            <p:nvPr/>
          </p:nvSpPr>
          <p:spPr>
            <a:xfrm>
              <a:off x="4846515" y="4967645"/>
              <a:ext cx="381000" cy="369332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Ellipse 122"/>
            <p:cNvSpPr/>
            <p:nvPr/>
          </p:nvSpPr>
          <p:spPr>
            <a:xfrm>
              <a:off x="5379915" y="4986516"/>
              <a:ext cx="381000" cy="369332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Ellipse 124"/>
            <p:cNvSpPr/>
            <p:nvPr/>
          </p:nvSpPr>
          <p:spPr>
            <a:xfrm>
              <a:off x="4846515" y="5501045"/>
              <a:ext cx="381000" cy="369332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Ellipse 125"/>
            <p:cNvSpPr/>
            <p:nvPr/>
          </p:nvSpPr>
          <p:spPr>
            <a:xfrm>
              <a:off x="5379915" y="5519916"/>
              <a:ext cx="381000" cy="369332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Ellipse 127"/>
            <p:cNvSpPr/>
            <p:nvPr/>
          </p:nvSpPr>
          <p:spPr>
            <a:xfrm>
              <a:off x="5982394" y="4498777"/>
              <a:ext cx="381000" cy="369332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Ellipse 128"/>
            <p:cNvSpPr/>
            <p:nvPr/>
          </p:nvSpPr>
          <p:spPr>
            <a:xfrm>
              <a:off x="5982394" y="4967645"/>
              <a:ext cx="381000" cy="369332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Ellipse 129"/>
            <p:cNvSpPr/>
            <p:nvPr/>
          </p:nvSpPr>
          <p:spPr>
            <a:xfrm>
              <a:off x="5982394" y="5501045"/>
              <a:ext cx="381000" cy="369332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Ellipse 131"/>
            <p:cNvSpPr/>
            <p:nvPr/>
          </p:nvSpPr>
          <p:spPr>
            <a:xfrm>
              <a:off x="6554256" y="4498777"/>
              <a:ext cx="381000" cy="369332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Ellipse 132"/>
            <p:cNvSpPr/>
            <p:nvPr/>
          </p:nvSpPr>
          <p:spPr>
            <a:xfrm>
              <a:off x="6554256" y="4967645"/>
              <a:ext cx="381000" cy="369332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Ellipse 133"/>
            <p:cNvSpPr/>
            <p:nvPr/>
          </p:nvSpPr>
          <p:spPr>
            <a:xfrm>
              <a:off x="6554256" y="5501045"/>
              <a:ext cx="381000" cy="369332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Ellipse 135"/>
            <p:cNvSpPr/>
            <p:nvPr/>
          </p:nvSpPr>
          <p:spPr>
            <a:xfrm>
              <a:off x="7092411" y="4495800"/>
              <a:ext cx="381000" cy="369332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Ellipse 136"/>
            <p:cNvSpPr/>
            <p:nvPr/>
          </p:nvSpPr>
          <p:spPr>
            <a:xfrm>
              <a:off x="7092411" y="4964668"/>
              <a:ext cx="381000" cy="369332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Ellipse 137"/>
            <p:cNvSpPr/>
            <p:nvPr/>
          </p:nvSpPr>
          <p:spPr>
            <a:xfrm>
              <a:off x="7092411" y="5498068"/>
              <a:ext cx="381000" cy="369332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" name="Grouper 139"/>
          <p:cNvGrpSpPr/>
          <p:nvPr/>
        </p:nvGrpSpPr>
        <p:grpSpPr>
          <a:xfrm>
            <a:off x="1219200" y="4397752"/>
            <a:ext cx="2626896" cy="1393448"/>
            <a:chOff x="4846515" y="4495800"/>
            <a:chExt cx="2626896" cy="1393448"/>
          </a:xfrm>
        </p:grpSpPr>
        <p:sp>
          <p:nvSpPr>
            <p:cNvPr id="141" name="Ellipse 140"/>
            <p:cNvSpPr/>
            <p:nvPr/>
          </p:nvSpPr>
          <p:spPr>
            <a:xfrm>
              <a:off x="4846515" y="4498777"/>
              <a:ext cx="381000" cy="369332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Ellipse 141"/>
            <p:cNvSpPr/>
            <p:nvPr/>
          </p:nvSpPr>
          <p:spPr>
            <a:xfrm>
              <a:off x="5379915" y="4517648"/>
              <a:ext cx="381000" cy="369332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Ellipse 142"/>
            <p:cNvSpPr/>
            <p:nvPr/>
          </p:nvSpPr>
          <p:spPr>
            <a:xfrm>
              <a:off x="4846515" y="4967645"/>
              <a:ext cx="381000" cy="369332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Ellipse 143"/>
            <p:cNvSpPr/>
            <p:nvPr/>
          </p:nvSpPr>
          <p:spPr>
            <a:xfrm>
              <a:off x="5379915" y="4986516"/>
              <a:ext cx="381000" cy="369332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Ellipse 144"/>
            <p:cNvSpPr/>
            <p:nvPr/>
          </p:nvSpPr>
          <p:spPr>
            <a:xfrm>
              <a:off x="4846515" y="5501045"/>
              <a:ext cx="381000" cy="369332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Ellipse 145"/>
            <p:cNvSpPr/>
            <p:nvPr/>
          </p:nvSpPr>
          <p:spPr>
            <a:xfrm>
              <a:off x="5379915" y="5519916"/>
              <a:ext cx="381000" cy="369332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Ellipse 146"/>
            <p:cNvSpPr/>
            <p:nvPr/>
          </p:nvSpPr>
          <p:spPr>
            <a:xfrm>
              <a:off x="5982394" y="4498777"/>
              <a:ext cx="381000" cy="369332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Ellipse 147"/>
            <p:cNvSpPr/>
            <p:nvPr/>
          </p:nvSpPr>
          <p:spPr>
            <a:xfrm>
              <a:off x="5982394" y="4967645"/>
              <a:ext cx="381000" cy="369332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Ellipse 148"/>
            <p:cNvSpPr/>
            <p:nvPr/>
          </p:nvSpPr>
          <p:spPr>
            <a:xfrm>
              <a:off x="5982394" y="5501045"/>
              <a:ext cx="381000" cy="369332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Ellipse 149"/>
            <p:cNvSpPr/>
            <p:nvPr/>
          </p:nvSpPr>
          <p:spPr>
            <a:xfrm>
              <a:off x="6554256" y="4498777"/>
              <a:ext cx="381000" cy="369332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Ellipse 150"/>
            <p:cNvSpPr/>
            <p:nvPr/>
          </p:nvSpPr>
          <p:spPr>
            <a:xfrm>
              <a:off x="6554256" y="4967645"/>
              <a:ext cx="381000" cy="369332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Ellipse 151"/>
            <p:cNvSpPr/>
            <p:nvPr/>
          </p:nvSpPr>
          <p:spPr>
            <a:xfrm>
              <a:off x="6554256" y="5501045"/>
              <a:ext cx="381000" cy="369332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Ellipse 152"/>
            <p:cNvSpPr/>
            <p:nvPr/>
          </p:nvSpPr>
          <p:spPr>
            <a:xfrm>
              <a:off x="7092411" y="4495800"/>
              <a:ext cx="381000" cy="369332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Ellipse 153"/>
            <p:cNvSpPr/>
            <p:nvPr/>
          </p:nvSpPr>
          <p:spPr>
            <a:xfrm>
              <a:off x="7092411" y="4964668"/>
              <a:ext cx="381000" cy="369332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Ellipse 154"/>
            <p:cNvSpPr/>
            <p:nvPr/>
          </p:nvSpPr>
          <p:spPr>
            <a:xfrm>
              <a:off x="7092411" y="5498068"/>
              <a:ext cx="381000" cy="369332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ZoneTexte 3"/>
          <p:cNvSpPr txBox="1"/>
          <p:nvPr/>
        </p:nvSpPr>
        <p:spPr>
          <a:xfrm>
            <a:off x="762000" y="2596277"/>
            <a:ext cx="1313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Paul thinks</a:t>
            </a:r>
          </a:p>
        </p:txBody>
      </p:sp>
      <p:sp>
        <p:nvSpPr>
          <p:cNvPr id="42" name="ZoneTexte 41"/>
          <p:cNvSpPr txBox="1"/>
          <p:nvPr/>
        </p:nvSpPr>
        <p:spPr>
          <a:xfrm>
            <a:off x="1566371" y="1758077"/>
            <a:ext cx="338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</a:t>
            </a:r>
            <a:endParaRPr lang="en-US" dirty="0"/>
          </a:p>
        </p:txBody>
      </p:sp>
      <p:cxnSp>
        <p:nvCxnSpPr>
          <p:cNvPr id="44" name="Connecteur droit 43"/>
          <p:cNvCxnSpPr/>
          <p:nvPr/>
        </p:nvCxnSpPr>
        <p:spPr>
          <a:xfrm rot="5400000">
            <a:off x="1120252" y="2150158"/>
            <a:ext cx="468868" cy="42337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Connecteur droit 45"/>
          <p:cNvCxnSpPr>
            <a:stCxn id="42" idx="2"/>
          </p:cNvCxnSpPr>
          <p:nvPr/>
        </p:nvCxnSpPr>
        <p:spPr>
          <a:xfrm rot="5400000">
            <a:off x="1492002" y="2353387"/>
            <a:ext cx="469663" cy="1770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droit 48"/>
          <p:cNvCxnSpPr/>
          <p:nvPr/>
        </p:nvCxnSpPr>
        <p:spPr>
          <a:xfrm rot="16200000" flipH="1">
            <a:off x="1843358" y="2154430"/>
            <a:ext cx="469664" cy="41562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ZoneTexte 51"/>
          <p:cNvSpPr txBox="1"/>
          <p:nvPr/>
        </p:nvSpPr>
        <p:spPr>
          <a:xfrm>
            <a:off x="990600" y="2074545"/>
            <a:ext cx="5875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err="1" smtClean="0"/>
              <a:t>Subj</a:t>
            </a:r>
            <a:endParaRPr lang="en-US" sz="1400" i="1" dirty="0"/>
          </a:p>
        </p:txBody>
      </p:sp>
      <p:sp>
        <p:nvSpPr>
          <p:cNvPr id="53" name="ZoneTexte 52"/>
          <p:cNvSpPr txBox="1"/>
          <p:nvPr/>
        </p:nvSpPr>
        <p:spPr>
          <a:xfrm>
            <a:off x="1653769" y="2226945"/>
            <a:ext cx="4477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err="1" smtClean="0"/>
              <a:t>Vb</a:t>
            </a:r>
            <a:endParaRPr lang="en-US" sz="1400" i="1" dirty="0"/>
          </a:p>
        </p:txBody>
      </p:sp>
      <p:sp>
        <p:nvSpPr>
          <p:cNvPr id="54" name="ZoneTexte 53"/>
          <p:cNvSpPr txBox="1"/>
          <p:nvPr/>
        </p:nvSpPr>
        <p:spPr>
          <a:xfrm>
            <a:off x="1981200" y="2074545"/>
            <a:ext cx="5075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err="1" smtClean="0"/>
              <a:t>Obj</a:t>
            </a:r>
            <a:endParaRPr lang="en-US" sz="1400" i="1" dirty="0"/>
          </a:p>
        </p:txBody>
      </p:sp>
      <p:sp>
        <p:nvSpPr>
          <p:cNvPr id="63" name="Rectangle 62"/>
          <p:cNvSpPr/>
          <p:nvPr/>
        </p:nvSpPr>
        <p:spPr>
          <a:xfrm>
            <a:off x="2902720" y="6427113"/>
            <a:ext cx="624127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100" dirty="0" err="1" smtClean="0"/>
              <a:t>Smolensky</a:t>
            </a:r>
            <a:r>
              <a:rPr lang="fr-FR" sz="1100" dirty="0" smtClean="0"/>
              <a:t>, P. (1990). </a:t>
            </a:r>
            <a:r>
              <a:rPr lang="fr-FR" sz="1100" dirty="0" err="1" smtClean="0"/>
              <a:t>Tensor</a:t>
            </a:r>
            <a:r>
              <a:rPr lang="fr-FR" sz="1100" dirty="0" smtClean="0"/>
              <a:t> </a:t>
            </a:r>
            <a:r>
              <a:rPr lang="fr-FR" sz="1100" dirty="0" err="1" smtClean="0"/>
              <a:t>product</a:t>
            </a:r>
            <a:r>
              <a:rPr lang="fr-FR" sz="1100" dirty="0" smtClean="0"/>
              <a:t> variable </a:t>
            </a:r>
            <a:r>
              <a:rPr lang="fr-FR" sz="1100" dirty="0" err="1" smtClean="0"/>
              <a:t>binding</a:t>
            </a:r>
            <a:r>
              <a:rPr lang="fr-FR" sz="1100" dirty="0" smtClean="0"/>
              <a:t> and the </a:t>
            </a:r>
            <a:r>
              <a:rPr lang="fr-FR" sz="1100" dirty="0" err="1" smtClean="0"/>
              <a:t>representation</a:t>
            </a:r>
            <a:r>
              <a:rPr lang="fr-FR" sz="1100" dirty="0" smtClean="0"/>
              <a:t> of </a:t>
            </a:r>
            <a:r>
              <a:rPr lang="fr-FR" sz="1100" dirty="0" err="1" smtClean="0"/>
              <a:t>symbolic</a:t>
            </a:r>
            <a:r>
              <a:rPr lang="fr-FR" sz="1100" dirty="0" smtClean="0"/>
              <a:t> structure in </a:t>
            </a:r>
            <a:r>
              <a:rPr lang="fr-FR" sz="1100" dirty="0" err="1" smtClean="0"/>
              <a:t>connectionnist</a:t>
            </a:r>
            <a:r>
              <a:rPr lang="fr-FR" sz="1100" dirty="0" smtClean="0"/>
              <a:t> </a:t>
            </a:r>
            <a:r>
              <a:rPr lang="fr-FR" sz="1100" dirty="0" err="1" smtClean="0"/>
              <a:t>systems</a:t>
            </a:r>
            <a:r>
              <a:rPr lang="fr-FR" sz="1100" dirty="0" smtClean="0"/>
              <a:t>. </a:t>
            </a:r>
            <a:r>
              <a:rPr lang="fr-FR" sz="1100" dirty="0" err="1" smtClean="0"/>
              <a:t>Artificial</a:t>
            </a:r>
            <a:r>
              <a:rPr lang="fr-FR" sz="1100" dirty="0" smtClean="0"/>
              <a:t> Intelligence, 46, 159-216.</a:t>
            </a:r>
            <a:endParaRPr lang="en-US" sz="1100" dirty="0"/>
          </a:p>
        </p:txBody>
      </p:sp>
      <p:sp>
        <p:nvSpPr>
          <p:cNvPr id="73" name="ZoneTexte 72"/>
          <p:cNvSpPr txBox="1"/>
          <p:nvPr/>
        </p:nvSpPr>
        <p:spPr>
          <a:xfrm>
            <a:off x="609600" y="1078468"/>
            <a:ext cx="6830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/>
              <a:t>The problem</a:t>
            </a:r>
            <a:r>
              <a:rPr lang="en-US" dirty="0" smtClean="0"/>
              <a:t>: </a:t>
            </a:r>
            <a:r>
              <a:rPr lang="en-US" u="sng" dirty="0" smtClean="0"/>
              <a:t>manipulating</a:t>
            </a:r>
            <a:r>
              <a:rPr lang="en-US" dirty="0" smtClean="0"/>
              <a:t> recursive tree structures with numbers</a:t>
            </a:r>
            <a:endParaRPr lang="en-US" dirty="0"/>
          </a:p>
        </p:txBody>
      </p:sp>
      <p:sp>
        <p:nvSpPr>
          <p:cNvPr id="24" name="Espace réservé du contenu 2"/>
          <p:cNvSpPr txBox="1">
            <a:spLocks/>
          </p:cNvSpPr>
          <p:nvPr/>
        </p:nvSpPr>
        <p:spPr>
          <a:xfrm>
            <a:off x="0" y="152401"/>
            <a:ext cx="9144000" cy="10667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742950" marR="0" lvl="1" indent="-47466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The Smolensky response: filler/roles &amp; tensor products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6" name="ZoneTexte 25"/>
          <p:cNvSpPr txBox="1"/>
          <p:nvPr/>
        </p:nvSpPr>
        <p:spPr>
          <a:xfrm>
            <a:off x="2175971" y="2513805"/>
            <a:ext cx="338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</a:t>
            </a:r>
            <a:endParaRPr lang="en-US" dirty="0"/>
          </a:p>
        </p:txBody>
      </p:sp>
      <p:cxnSp>
        <p:nvCxnSpPr>
          <p:cNvPr id="27" name="Connecteur droit 26"/>
          <p:cNvCxnSpPr/>
          <p:nvPr/>
        </p:nvCxnSpPr>
        <p:spPr>
          <a:xfrm rot="5400000">
            <a:off x="1729852" y="2905886"/>
            <a:ext cx="468868" cy="42337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/>
          <p:cNvCxnSpPr>
            <a:stCxn id="26" idx="2"/>
          </p:cNvCxnSpPr>
          <p:nvPr/>
        </p:nvCxnSpPr>
        <p:spPr>
          <a:xfrm rot="5400000">
            <a:off x="2101602" y="3109115"/>
            <a:ext cx="469663" cy="1770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28"/>
          <p:cNvCxnSpPr/>
          <p:nvPr/>
        </p:nvCxnSpPr>
        <p:spPr>
          <a:xfrm rot="16200000" flipH="1">
            <a:off x="2452958" y="2910158"/>
            <a:ext cx="469664" cy="41562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ZoneTexte 29"/>
          <p:cNvSpPr txBox="1"/>
          <p:nvPr/>
        </p:nvSpPr>
        <p:spPr>
          <a:xfrm>
            <a:off x="1546075" y="2895600"/>
            <a:ext cx="5875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err="1" smtClean="0"/>
              <a:t>Subj</a:t>
            </a:r>
            <a:endParaRPr lang="en-US" sz="1400" i="1" dirty="0"/>
          </a:p>
        </p:txBody>
      </p:sp>
      <p:sp>
        <p:nvSpPr>
          <p:cNvPr id="31" name="ZoneTexte 30"/>
          <p:cNvSpPr txBox="1"/>
          <p:nvPr/>
        </p:nvSpPr>
        <p:spPr>
          <a:xfrm>
            <a:off x="2066811" y="2982673"/>
            <a:ext cx="4477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err="1" smtClean="0"/>
              <a:t>Vb</a:t>
            </a:r>
            <a:endParaRPr lang="en-US" sz="1400" i="1" dirty="0"/>
          </a:p>
        </p:txBody>
      </p:sp>
      <p:sp>
        <p:nvSpPr>
          <p:cNvPr id="32" name="ZoneTexte 31"/>
          <p:cNvSpPr txBox="1"/>
          <p:nvPr/>
        </p:nvSpPr>
        <p:spPr>
          <a:xfrm>
            <a:off x="2514600" y="2892623"/>
            <a:ext cx="5075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err="1" smtClean="0"/>
              <a:t>Obj</a:t>
            </a:r>
            <a:endParaRPr lang="en-US" sz="1400" i="1" dirty="0"/>
          </a:p>
        </p:txBody>
      </p:sp>
      <p:sp>
        <p:nvSpPr>
          <p:cNvPr id="33" name="ZoneTexte 32"/>
          <p:cNvSpPr txBox="1"/>
          <p:nvPr/>
        </p:nvSpPr>
        <p:spPr>
          <a:xfrm>
            <a:off x="1600200" y="3364468"/>
            <a:ext cx="1929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Mary loves  Jane</a:t>
            </a:r>
          </a:p>
        </p:txBody>
      </p:sp>
      <p:sp>
        <p:nvSpPr>
          <p:cNvPr id="34" name="ZoneTexte 33"/>
          <p:cNvSpPr txBox="1"/>
          <p:nvPr/>
        </p:nvSpPr>
        <p:spPr>
          <a:xfrm>
            <a:off x="421104" y="4484132"/>
            <a:ext cx="5440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/>
              <a:t>Subj</a:t>
            </a:r>
            <a:endParaRPr lang="en-US" sz="1400" dirty="0"/>
          </a:p>
        </p:txBody>
      </p:sp>
      <p:sp>
        <p:nvSpPr>
          <p:cNvPr id="35" name="ZoneTexte 34"/>
          <p:cNvSpPr txBox="1"/>
          <p:nvPr/>
        </p:nvSpPr>
        <p:spPr>
          <a:xfrm>
            <a:off x="954504" y="5867400"/>
            <a:ext cx="5440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Paul</a:t>
            </a:r>
            <a:endParaRPr lang="en-US" sz="1400" dirty="0"/>
          </a:p>
        </p:txBody>
      </p:sp>
      <p:sp>
        <p:nvSpPr>
          <p:cNvPr id="36" name="ZoneTexte 35"/>
          <p:cNvSpPr txBox="1"/>
          <p:nvPr/>
        </p:nvSpPr>
        <p:spPr>
          <a:xfrm>
            <a:off x="1487904" y="5867400"/>
            <a:ext cx="5950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Mary</a:t>
            </a:r>
            <a:endParaRPr lang="en-US" sz="1400" dirty="0"/>
          </a:p>
        </p:txBody>
      </p:sp>
      <p:sp>
        <p:nvSpPr>
          <p:cNvPr id="37" name="Ellipse 36"/>
          <p:cNvSpPr/>
          <p:nvPr/>
        </p:nvSpPr>
        <p:spPr>
          <a:xfrm>
            <a:off x="1106904" y="4484132"/>
            <a:ext cx="381000" cy="36933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Ellipse 37"/>
          <p:cNvSpPr/>
          <p:nvPr/>
        </p:nvSpPr>
        <p:spPr>
          <a:xfrm>
            <a:off x="1640304" y="4503003"/>
            <a:ext cx="381000" cy="369332"/>
          </a:xfrm>
          <a:prstGeom prst="ellipse">
            <a:avLst/>
          </a:prstGeom>
          <a:solidFill>
            <a:schemeClr val="bg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ZoneTexte 38"/>
          <p:cNvSpPr txBox="1"/>
          <p:nvPr/>
        </p:nvSpPr>
        <p:spPr>
          <a:xfrm>
            <a:off x="421104" y="4953000"/>
            <a:ext cx="4170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/>
              <a:t>Vb</a:t>
            </a:r>
            <a:endParaRPr lang="en-US" sz="1400" dirty="0"/>
          </a:p>
        </p:txBody>
      </p:sp>
      <p:sp>
        <p:nvSpPr>
          <p:cNvPr id="40" name="Ellipse 39"/>
          <p:cNvSpPr/>
          <p:nvPr/>
        </p:nvSpPr>
        <p:spPr>
          <a:xfrm>
            <a:off x="1106904" y="4953000"/>
            <a:ext cx="381000" cy="369332"/>
          </a:xfrm>
          <a:prstGeom prst="ellipse">
            <a:avLst/>
          </a:prstGeom>
          <a:solidFill>
            <a:schemeClr val="bg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Ellipse 40"/>
          <p:cNvSpPr/>
          <p:nvPr/>
        </p:nvSpPr>
        <p:spPr>
          <a:xfrm>
            <a:off x="1640304" y="4971871"/>
            <a:ext cx="381000" cy="369332"/>
          </a:xfrm>
          <a:prstGeom prst="ellipse">
            <a:avLst/>
          </a:prstGeom>
          <a:solidFill>
            <a:schemeClr val="bg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ZoneTexte 42"/>
          <p:cNvSpPr txBox="1"/>
          <p:nvPr/>
        </p:nvSpPr>
        <p:spPr>
          <a:xfrm>
            <a:off x="421104" y="5486400"/>
            <a:ext cx="46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/>
              <a:t>Obj</a:t>
            </a:r>
            <a:endParaRPr lang="en-US" sz="1400" dirty="0"/>
          </a:p>
        </p:txBody>
      </p:sp>
      <p:sp>
        <p:nvSpPr>
          <p:cNvPr id="45" name="Ellipse 44"/>
          <p:cNvSpPr/>
          <p:nvPr/>
        </p:nvSpPr>
        <p:spPr>
          <a:xfrm>
            <a:off x="1106904" y="5486400"/>
            <a:ext cx="381000" cy="369332"/>
          </a:xfrm>
          <a:prstGeom prst="ellipse">
            <a:avLst/>
          </a:prstGeom>
          <a:solidFill>
            <a:schemeClr val="bg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Ellipse 46"/>
          <p:cNvSpPr/>
          <p:nvPr/>
        </p:nvSpPr>
        <p:spPr>
          <a:xfrm>
            <a:off x="1640304" y="5505271"/>
            <a:ext cx="381000" cy="369332"/>
          </a:xfrm>
          <a:prstGeom prst="ellipse">
            <a:avLst/>
          </a:prstGeom>
          <a:solidFill>
            <a:schemeClr val="bg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ZoneTexte 49"/>
          <p:cNvSpPr txBox="1"/>
          <p:nvPr/>
        </p:nvSpPr>
        <p:spPr>
          <a:xfrm>
            <a:off x="2167167" y="5867400"/>
            <a:ext cx="5739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Jane</a:t>
            </a:r>
            <a:endParaRPr lang="en-US" sz="1400" dirty="0"/>
          </a:p>
        </p:txBody>
      </p:sp>
      <p:sp>
        <p:nvSpPr>
          <p:cNvPr id="51" name="Ellipse 50"/>
          <p:cNvSpPr/>
          <p:nvPr/>
        </p:nvSpPr>
        <p:spPr>
          <a:xfrm>
            <a:off x="2242783" y="4484132"/>
            <a:ext cx="381000" cy="369332"/>
          </a:xfrm>
          <a:prstGeom prst="ellipse">
            <a:avLst/>
          </a:prstGeom>
          <a:solidFill>
            <a:schemeClr val="bg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Ellipse 54"/>
          <p:cNvSpPr/>
          <p:nvPr/>
        </p:nvSpPr>
        <p:spPr>
          <a:xfrm>
            <a:off x="2242783" y="4953000"/>
            <a:ext cx="381000" cy="369332"/>
          </a:xfrm>
          <a:prstGeom prst="ellipse">
            <a:avLst/>
          </a:prstGeom>
          <a:solidFill>
            <a:schemeClr val="bg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Ellipse 55"/>
          <p:cNvSpPr/>
          <p:nvPr/>
        </p:nvSpPr>
        <p:spPr>
          <a:xfrm>
            <a:off x="2242783" y="5486400"/>
            <a:ext cx="381000" cy="369332"/>
          </a:xfrm>
          <a:prstGeom prst="ellipse">
            <a:avLst/>
          </a:prstGeom>
          <a:solidFill>
            <a:schemeClr val="bg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ZoneTexte 56"/>
          <p:cNvSpPr txBox="1"/>
          <p:nvPr/>
        </p:nvSpPr>
        <p:spPr>
          <a:xfrm>
            <a:off x="2738445" y="5867400"/>
            <a:ext cx="6536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thinks</a:t>
            </a:r>
            <a:endParaRPr lang="en-US" sz="1400" dirty="0"/>
          </a:p>
        </p:txBody>
      </p:sp>
      <p:sp>
        <p:nvSpPr>
          <p:cNvPr id="58" name="Ellipse 57"/>
          <p:cNvSpPr/>
          <p:nvPr/>
        </p:nvSpPr>
        <p:spPr>
          <a:xfrm>
            <a:off x="2814645" y="4484132"/>
            <a:ext cx="381000" cy="369332"/>
          </a:xfrm>
          <a:prstGeom prst="ellipse">
            <a:avLst/>
          </a:prstGeom>
          <a:solidFill>
            <a:schemeClr val="bg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Ellipse 58"/>
          <p:cNvSpPr/>
          <p:nvPr/>
        </p:nvSpPr>
        <p:spPr>
          <a:xfrm>
            <a:off x="2814645" y="4953000"/>
            <a:ext cx="381000" cy="36933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Ellipse 59"/>
          <p:cNvSpPr/>
          <p:nvPr/>
        </p:nvSpPr>
        <p:spPr>
          <a:xfrm>
            <a:off x="2814645" y="5486400"/>
            <a:ext cx="381000" cy="369332"/>
          </a:xfrm>
          <a:prstGeom prst="ellipse">
            <a:avLst/>
          </a:prstGeom>
          <a:solidFill>
            <a:schemeClr val="bg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ZoneTexte 111"/>
          <p:cNvSpPr txBox="1"/>
          <p:nvPr/>
        </p:nvSpPr>
        <p:spPr>
          <a:xfrm>
            <a:off x="3276600" y="5864423"/>
            <a:ext cx="6037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loves</a:t>
            </a:r>
            <a:endParaRPr lang="en-US" sz="1400" dirty="0"/>
          </a:p>
        </p:txBody>
      </p:sp>
      <p:sp>
        <p:nvSpPr>
          <p:cNvPr id="113" name="Ellipse 112"/>
          <p:cNvSpPr/>
          <p:nvPr/>
        </p:nvSpPr>
        <p:spPr>
          <a:xfrm>
            <a:off x="3352800" y="4481155"/>
            <a:ext cx="381000" cy="369332"/>
          </a:xfrm>
          <a:prstGeom prst="ellipse">
            <a:avLst/>
          </a:prstGeom>
          <a:solidFill>
            <a:schemeClr val="bg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Ellipse 113"/>
          <p:cNvSpPr/>
          <p:nvPr/>
        </p:nvSpPr>
        <p:spPr>
          <a:xfrm>
            <a:off x="3352800" y="4950023"/>
            <a:ext cx="381000" cy="369332"/>
          </a:xfrm>
          <a:prstGeom prst="ellipse">
            <a:avLst/>
          </a:prstGeom>
          <a:solidFill>
            <a:schemeClr val="bg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Ellipse 114"/>
          <p:cNvSpPr/>
          <p:nvPr/>
        </p:nvSpPr>
        <p:spPr>
          <a:xfrm>
            <a:off x="3352800" y="5483423"/>
            <a:ext cx="381000" cy="369332"/>
          </a:xfrm>
          <a:prstGeom prst="ellipse">
            <a:avLst/>
          </a:prstGeom>
          <a:solidFill>
            <a:schemeClr val="bg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ZoneTexte 155"/>
          <p:cNvSpPr txBox="1"/>
          <p:nvPr/>
        </p:nvSpPr>
        <p:spPr>
          <a:xfrm>
            <a:off x="639817" y="4267200"/>
            <a:ext cx="2845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0</a:t>
            </a:r>
            <a:endParaRPr lang="en-US" sz="1400" dirty="0"/>
          </a:p>
        </p:txBody>
      </p:sp>
      <p:sp>
        <p:nvSpPr>
          <p:cNvPr id="157" name="ZoneTexte 156"/>
          <p:cNvSpPr txBox="1"/>
          <p:nvPr/>
        </p:nvSpPr>
        <p:spPr>
          <a:xfrm>
            <a:off x="716017" y="4114800"/>
            <a:ext cx="5440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/>
              <a:t>Subj</a:t>
            </a:r>
            <a:endParaRPr lang="en-US" sz="1400" dirty="0"/>
          </a:p>
        </p:txBody>
      </p:sp>
      <p:sp>
        <p:nvSpPr>
          <p:cNvPr id="158" name="ZoneTexte 157"/>
          <p:cNvSpPr txBox="1"/>
          <p:nvPr/>
        </p:nvSpPr>
        <p:spPr>
          <a:xfrm>
            <a:off x="983748" y="3962400"/>
            <a:ext cx="46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/>
              <a:t>Obj</a:t>
            </a:r>
            <a:endParaRPr lang="en-US" sz="1400" dirty="0"/>
          </a:p>
        </p:txBody>
      </p:sp>
      <p:sp>
        <p:nvSpPr>
          <p:cNvPr id="80" name="Flèche vers la droite 79"/>
          <p:cNvSpPr/>
          <p:nvPr/>
        </p:nvSpPr>
        <p:spPr>
          <a:xfrm>
            <a:off x="3922296" y="2534722"/>
            <a:ext cx="725904" cy="36087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ZoneTexte 80"/>
          <p:cNvSpPr txBox="1"/>
          <p:nvPr/>
        </p:nvSpPr>
        <p:spPr>
          <a:xfrm>
            <a:off x="5257800" y="3352800"/>
            <a:ext cx="3374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Thinks(Paul,Loves(Mary,Jane</a:t>
            </a:r>
            <a:r>
              <a:rPr lang="en-US" dirty="0" smtClean="0"/>
              <a:t>))</a:t>
            </a:r>
            <a:endParaRPr lang="en-US" dirty="0"/>
          </a:p>
        </p:txBody>
      </p:sp>
      <p:sp>
        <p:nvSpPr>
          <p:cNvPr id="82" name="Flèche vers la droite 81"/>
          <p:cNvSpPr/>
          <p:nvPr/>
        </p:nvSpPr>
        <p:spPr>
          <a:xfrm>
            <a:off x="4419600" y="4800600"/>
            <a:ext cx="725904" cy="36087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ZoneTexte 82"/>
          <p:cNvSpPr txBox="1"/>
          <p:nvPr/>
        </p:nvSpPr>
        <p:spPr>
          <a:xfrm>
            <a:off x="4114800" y="5181600"/>
            <a:ext cx="12994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Linear transformation</a:t>
            </a:r>
            <a:endParaRPr lang="en-US" sz="1200" dirty="0"/>
          </a:p>
        </p:txBody>
      </p:sp>
      <p:cxnSp>
        <p:nvCxnSpPr>
          <p:cNvPr id="84" name="Connecteur droit 83"/>
          <p:cNvCxnSpPr/>
          <p:nvPr/>
        </p:nvCxnSpPr>
        <p:spPr>
          <a:xfrm rot="5400000">
            <a:off x="6447177" y="2412442"/>
            <a:ext cx="469663" cy="1770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5" name="ZoneTexte 84"/>
          <p:cNvSpPr txBox="1"/>
          <p:nvPr/>
        </p:nvSpPr>
        <p:spPr>
          <a:xfrm>
            <a:off x="5945775" y="2133600"/>
            <a:ext cx="6074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err="1" smtClean="0"/>
              <a:t>Pred</a:t>
            </a:r>
            <a:endParaRPr lang="en-US" sz="1400" i="1" dirty="0"/>
          </a:p>
        </p:txBody>
      </p:sp>
      <p:sp>
        <p:nvSpPr>
          <p:cNvPr id="86" name="ZoneTexte 85"/>
          <p:cNvSpPr txBox="1"/>
          <p:nvPr/>
        </p:nvSpPr>
        <p:spPr>
          <a:xfrm>
            <a:off x="6936375" y="2133600"/>
            <a:ext cx="6074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/>
              <a:t>Arg2</a:t>
            </a:r>
            <a:endParaRPr lang="en-US" sz="1400" i="1" dirty="0"/>
          </a:p>
        </p:txBody>
      </p:sp>
      <p:cxnSp>
        <p:nvCxnSpPr>
          <p:cNvPr id="87" name="Connecteur droit 86"/>
          <p:cNvCxnSpPr/>
          <p:nvPr/>
        </p:nvCxnSpPr>
        <p:spPr>
          <a:xfrm rot="5400000">
            <a:off x="6125803" y="2226358"/>
            <a:ext cx="468868" cy="42337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Connecteur droit 87"/>
          <p:cNvCxnSpPr/>
          <p:nvPr/>
        </p:nvCxnSpPr>
        <p:spPr>
          <a:xfrm rot="16200000" flipH="1">
            <a:off x="6848909" y="2230630"/>
            <a:ext cx="469664" cy="41562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9" name="ZoneTexte 88"/>
          <p:cNvSpPr txBox="1"/>
          <p:nvPr/>
        </p:nvSpPr>
        <p:spPr>
          <a:xfrm>
            <a:off x="6453351" y="2206823"/>
            <a:ext cx="6074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/>
              <a:t>Arg1</a:t>
            </a:r>
            <a:endParaRPr lang="en-US" sz="1400" i="1" dirty="0"/>
          </a:p>
        </p:txBody>
      </p:sp>
      <p:cxnSp>
        <p:nvCxnSpPr>
          <p:cNvPr id="90" name="Connecteur droit 89"/>
          <p:cNvCxnSpPr/>
          <p:nvPr/>
        </p:nvCxnSpPr>
        <p:spPr>
          <a:xfrm rot="5400000">
            <a:off x="7207002" y="3091970"/>
            <a:ext cx="469663" cy="1770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1" name="ZoneTexte 90"/>
          <p:cNvSpPr txBox="1"/>
          <p:nvPr/>
        </p:nvSpPr>
        <p:spPr>
          <a:xfrm>
            <a:off x="6705600" y="2813128"/>
            <a:ext cx="6074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err="1" smtClean="0"/>
              <a:t>Pred</a:t>
            </a:r>
            <a:endParaRPr lang="en-US" sz="1400" i="1" dirty="0"/>
          </a:p>
        </p:txBody>
      </p:sp>
      <p:cxnSp>
        <p:nvCxnSpPr>
          <p:cNvPr id="92" name="Connecteur droit 91"/>
          <p:cNvCxnSpPr/>
          <p:nvPr/>
        </p:nvCxnSpPr>
        <p:spPr>
          <a:xfrm rot="5400000">
            <a:off x="6885628" y="2905886"/>
            <a:ext cx="468868" cy="42337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Connecteur droit 92"/>
          <p:cNvCxnSpPr/>
          <p:nvPr/>
        </p:nvCxnSpPr>
        <p:spPr>
          <a:xfrm rot="16200000" flipH="1">
            <a:off x="7608734" y="2910158"/>
            <a:ext cx="469664" cy="41562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4" name="ZoneTexte 93"/>
          <p:cNvSpPr txBox="1"/>
          <p:nvPr/>
        </p:nvSpPr>
        <p:spPr>
          <a:xfrm>
            <a:off x="7213176" y="2886351"/>
            <a:ext cx="6074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/>
              <a:t>Arg1</a:t>
            </a:r>
            <a:endParaRPr lang="en-US" sz="1400" i="1" dirty="0"/>
          </a:p>
        </p:txBody>
      </p:sp>
      <p:grpSp>
        <p:nvGrpSpPr>
          <p:cNvPr id="5" name="Grouper 138"/>
          <p:cNvGrpSpPr/>
          <p:nvPr/>
        </p:nvGrpSpPr>
        <p:grpSpPr>
          <a:xfrm>
            <a:off x="6288504" y="4321552"/>
            <a:ext cx="2626896" cy="1393448"/>
            <a:chOff x="4846515" y="4495800"/>
            <a:chExt cx="2626896" cy="1393448"/>
          </a:xfrm>
        </p:grpSpPr>
        <p:sp>
          <p:nvSpPr>
            <p:cNvPr id="96" name="Ellipse 95"/>
            <p:cNvSpPr/>
            <p:nvPr/>
          </p:nvSpPr>
          <p:spPr>
            <a:xfrm>
              <a:off x="4846515" y="4498777"/>
              <a:ext cx="381000" cy="369332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Ellipse 96"/>
            <p:cNvSpPr/>
            <p:nvPr/>
          </p:nvSpPr>
          <p:spPr>
            <a:xfrm>
              <a:off x="5379915" y="4517648"/>
              <a:ext cx="381000" cy="369332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Ellipse 97"/>
            <p:cNvSpPr/>
            <p:nvPr/>
          </p:nvSpPr>
          <p:spPr>
            <a:xfrm>
              <a:off x="4846515" y="4967645"/>
              <a:ext cx="381000" cy="369332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Ellipse 98"/>
            <p:cNvSpPr/>
            <p:nvPr/>
          </p:nvSpPr>
          <p:spPr>
            <a:xfrm>
              <a:off x="5379915" y="4986516"/>
              <a:ext cx="381000" cy="369332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Ellipse 99"/>
            <p:cNvSpPr/>
            <p:nvPr/>
          </p:nvSpPr>
          <p:spPr>
            <a:xfrm>
              <a:off x="4846515" y="5501045"/>
              <a:ext cx="381000" cy="369332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Ellipse 100"/>
            <p:cNvSpPr/>
            <p:nvPr/>
          </p:nvSpPr>
          <p:spPr>
            <a:xfrm>
              <a:off x="5379915" y="5519916"/>
              <a:ext cx="381000" cy="369332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Ellipse 101"/>
            <p:cNvSpPr/>
            <p:nvPr/>
          </p:nvSpPr>
          <p:spPr>
            <a:xfrm>
              <a:off x="5982394" y="4498777"/>
              <a:ext cx="381000" cy="369332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Ellipse 102"/>
            <p:cNvSpPr/>
            <p:nvPr/>
          </p:nvSpPr>
          <p:spPr>
            <a:xfrm>
              <a:off x="5982394" y="4967645"/>
              <a:ext cx="381000" cy="369332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Ellipse 103"/>
            <p:cNvSpPr/>
            <p:nvPr/>
          </p:nvSpPr>
          <p:spPr>
            <a:xfrm>
              <a:off x="5982394" y="5501045"/>
              <a:ext cx="381000" cy="369332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Ellipse 104"/>
            <p:cNvSpPr/>
            <p:nvPr/>
          </p:nvSpPr>
          <p:spPr>
            <a:xfrm>
              <a:off x="6554256" y="4498777"/>
              <a:ext cx="381000" cy="369332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Ellipse 105"/>
            <p:cNvSpPr/>
            <p:nvPr/>
          </p:nvSpPr>
          <p:spPr>
            <a:xfrm>
              <a:off x="6554256" y="4967645"/>
              <a:ext cx="381000" cy="369332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Ellipse 106"/>
            <p:cNvSpPr/>
            <p:nvPr/>
          </p:nvSpPr>
          <p:spPr>
            <a:xfrm>
              <a:off x="6554256" y="5501045"/>
              <a:ext cx="381000" cy="369332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Ellipse 107"/>
            <p:cNvSpPr/>
            <p:nvPr/>
          </p:nvSpPr>
          <p:spPr>
            <a:xfrm>
              <a:off x="7092411" y="4495800"/>
              <a:ext cx="381000" cy="369332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Ellipse 108"/>
            <p:cNvSpPr/>
            <p:nvPr/>
          </p:nvSpPr>
          <p:spPr>
            <a:xfrm>
              <a:off x="7092411" y="4964668"/>
              <a:ext cx="381000" cy="369332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Ellipse 109"/>
            <p:cNvSpPr/>
            <p:nvPr/>
          </p:nvSpPr>
          <p:spPr>
            <a:xfrm>
              <a:off x="7092411" y="5498068"/>
              <a:ext cx="381000" cy="369332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er 139"/>
          <p:cNvGrpSpPr/>
          <p:nvPr/>
        </p:nvGrpSpPr>
        <p:grpSpPr>
          <a:xfrm>
            <a:off x="6212304" y="4397752"/>
            <a:ext cx="2626896" cy="1393448"/>
            <a:chOff x="4846515" y="4495800"/>
            <a:chExt cx="2626896" cy="1393448"/>
          </a:xfrm>
        </p:grpSpPr>
        <p:sp>
          <p:nvSpPr>
            <p:cNvPr id="116" name="Ellipse 115"/>
            <p:cNvSpPr/>
            <p:nvPr/>
          </p:nvSpPr>
          <p:spPr>
            <a:xfrm>
              <a:off x="4846515" y="4498777"/>
              <a:ext cx="381000" cy="369332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Ellipse 116"/>
            <p:cNvSpPr/>
            <p:nvPr/>
          </p:nvSpPr>
          <p:spPr>
            <a:xfrm>
              <a:off x="5379915" y="4517648"/>
              <a:ext cx="381000" cy="369332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Ellipse 117"/>
            <p:cNvSpPr/>
            <p:nvPr/>
          </p:nvSpPr>
          <p:spPr>
            <a:xfrm>
              <a:off x="4846515" y="4967645"/>
              <a:ext cx="381000" cy="369332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Ellipse 120"/>
            <p:cNvSpPr/>
            <p:nvPr/>
          </p:nvSpPr>
          <p:spPr>
            <a:xfrm>
              <a:off x="5379915" y="4986516"/>
              <a:ext cx="381000" cy="369332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Ellipse 123"/>
            <p:cNvSpPr/>
            <p:nvPr/>
          </p:nvSpPr>
          <p:spPr>
            <a:xfrm>
              <a:off x="4846515" y="5501045"/>
              <a:ext cx="381000" cy="369332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Ellipse 126"/>
            <p:cNvSpPr/>
            <p:nvPr/>
          </p:nvSpPr>
          <p:spPr>
            <a:xfrm>
              <a:off x="5379915" y="5519916"/>
              <a:ext cx="381000" cy="369332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Ellipse 130"/>
            <p:cNvSpPr/>
            <p:nvPr/>
          </p:nvSpPr>
          <p:spPr>
            <a:xfrm>
              <a:off x="5982394" y="4498777"/>
              <a:ext cx="381000" cy="369332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Ellipse 134"/>
            <p:cNvSpPr/>
            <p:nvPr/>
          </p:nvSpPr>
          <p:spPr>
            <a:xfrm>
              <a:off x="5982394" y="4967645"/>
              <a:ext cx="381000" cy="369332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Ellipse 138"/>
            <p:cNvSpPr/>
            <p:nvPr/>
          </p:nvSpPr>
          <p:spPr>
            <a:xfrm>
              <a:off x="5982394" y="5501045"/>
              <a:ext cx="381000" cy="369332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Ellipse 139"/>
            <p:cNvSpPr/>
            <p:nvPr/>
          </p:nvSpPr>
          <p:spPr>
            <a:xfrm>
              <a:off x="6554256" y="4498777"/>
              <a:ext cx="381000" cy="369332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Ellipse 158"/>
            <p:cNvSpPr/>
            <p:nvPr/>
          </p:nvSpPr>
          <p:spPr>
            <a:xfrm>
              <a:off x="6554256" y="4967645"/>
              <a:ext cx="381000" cy="369332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Ellipse 159"/>
            <p:cNvSpPr/>
            <p:nvPr/>
          </p:nvSpPr>
          <p:spPr>
            <a:xfrm>
              <a:off x="6554256" y="5501045"/>
              <a:ext cx="381000" cy="369332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Ellipse 160"/>
            <p:cNvSpPr/>
            <p:nvPr/>
          </p:nvSpPr>
          <p:spPr>
            <a:xfrm>
              <a:off x="7092411" y="4495800"/>
              <a:ext cx="381000" cy="369332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Ellipse 161"/>
            <p:cNvSpPr/>
            <p:nvPr/>
          </p:nvSpPr>
          <p:spPr>
            <a:xfrm>
              <a:off x="7092411" y="4964668"/>
              <a:ext cx="381000" cy="369332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Ellipse 162"/>
            <p:cNvSpPr/>
            <p:nvPr/>
          </p:nvSpPr>
          <p:spPr>
            <a:xfrm>
              <a:off x="7092411" y="5498068"/>
              <a:ext cx="381000" cy="369332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4" name="ZoneTexte 163"/>
          <p:cNvSpPr txBox="1"/>
          <p:nvPr/>
        </p:nvSpPr>
        <p:spPr>
          <a:xfrm>
            <a:off x="5414208" y="4484132"/>
            <a:ext cx="5639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/>
              <a:t>Pred</a:t>
            </a:r>
            <a:endParaRPr lang="en-US" sz="1400" dirty="0"/>
          </a:p>
        </p:txBody>
      </p:sp>
      <p:sp>
        <p:nvSpPr>
          <p:cNvPr id="165" name="ZoneTexte 164"/>
          <p:cNvSpPr txBox="1"/>
          <p:nvPr/>
        </p:nvSpPr>
        <p:spPr>
          <a:xfrm>
            <a:off x="5947608" y="5867400"/>
            <a:ext cx="5440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Paul</a:t>
            </a:r>
            <a:endParaRPr lang="en-US" sz="1400" dirty="0"/>
          </a:p>
        </p:txBody>
      </p:sp>
      <p:sp>
        <p:nvSpPr>
          <p:cNvPr id="166" name="ZoneTexte 165"/>
          <p:cNvSpPr txBox="1"/>
          <p:nvPr/>
        </p:nvSpPr>
        <p:spPr>
          <a:xfrm>
            <a:off x="6481008" y="5867400"/>
            <a:ext cx="5950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Mary</a:t>
            </a:r>
            <a:endParaRPr lang="en-US" sz="1400" dirty="0"/>
          </a:p>
        </p:txBody>
      </p:sp>
      <p:sp>
        <p:nvSpPr>
          <p:cNvPr id="167" name="Ellipse 166"/>
          <p:cNvSpPr/>
          <p:nvPr/>
        </p:nvSpPr>
        <p:spPr>
          <a:xfrm>
            <a:off x="6100008" y="4484132"/>
            <a:ext cx="381000" cy="369332"/>
          </a:xfrm>
          <a:prstGeom prst="ellipse">
            <a:avLst/>
          </a:prstGeom>
          <a:solidFill>
            <a:schemeClr val="bg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Ellipse 167"/>
          <p:cNvSpPr/>
          <p:nvPr/>
        </p:nvSpPr>
        <p:spPr>
          <a:xfrm>
            <a:off x="6633408" y="4503003"/>
            <a:ext cx="381000" cy="369332"/>
          </a:xfrm>
          <a:prstGeom prst="ellipse">
            <a:avLst/>
          </a:prstGeom>
          <a:solidFill>
            <a:schemeClr val="bg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ZoneTexte 168"/>
          <p:cNvSpPr txBox="1"/>
          <p:nvPr/>
        </p:nvSpPr>
        <p:spPr>
          <a:xfrm>
            <a:off x="5414208" y="4953000"/>
            <a:ext cx="5639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Arg1</a:t>
            </a:r>
            <a:endParaRPr lang="en-US" sz="1400" dirty="0"/>
          </a:p>
        </p:txBody>
      </p:sp>
      <p:sp>
        <p:nvSpPr>
          <p:cNvPr id="170" name="Ellipse 169"/>
          <p:cNvSpPr/>
          <p:nvPr/>
        </p:nvSpPr>
        <p:spPr>
          <a:xfrm>
            <a:off x="6100008" y="4953000"/>
            <a:ext cx="381000" cy="369332"/>
          </a:xfrm>
          <a:prstGeom prst="ellipse">
            <a:avLst/>
          </a:prstGeom>
          <a:solidFill>
            <a:schemeClr val="bg1">
              <a:lumMod val="5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Ellipse 170"/>
          <p:cNvSpPr/>
          <p:nvPr/>
        </p:nvSpPr>
        <p:spPr>
          <a:xfrm>
            <a:off x="6633408" y="4971871"/>
            <a:ext cx="381000" cy="369332"/>
          </a:xfrm>
          <a:prstGeom prst="ellipse">
            <a:avLst/>
          </a:prstGeom>
          <a:solidFill>
            <a:schemeClr val="bg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ZoneTexte 171"/>
          <p:cNvSpPr txBox="1"/>
          <p:nvPr/>
        </p:nvSpPr>
        <p:spPr>
          <a:xfrm>
            <a:off x="5414208" y="5486400"/>
            <a:ext cx="5639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Arg2</a:t>
            </a:r>
            <a:endParaRPr lang="en-US" sz="1400" dirty="0"/>
          </a:p>
        </p:txBody>
      </p:sp>
      <p:sp>
        <p:nvSpPr>
          <p:cNvPr id="173" name="Ellipse 172"/>
          <p:cNvSpPr/>
          <p:nvPr/>
        </p:nvSpPr>
        <p:spPr>
          <a:xfrm>
            <a:off x="6100008" y="5486400"/>
            <a:ext cx="381000" cy="369332"/>
          </a:xfrm>
          <a:prstGeom prst="ellipse">
            <a:avLst/>
          </a:prstGeom>
          <a:solidFill>
            <a:schemeClr val="bg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Ellipse 173"/>
          <p:cNvSpPr/>
          <p:nvPr/>
        </p:nvSpPr>
        <p:spPr>
          <a:xfrm>
            <a:off x="6633408" y="5505271"/>
            <a:ext cx="381000" cy="369332"/>
          </a:xfrm>
          <a:prstGeom prst="ellipse">
            <a:avLst/>
          </a:prstGeom>
          <a:solidFill>
            <a:schemeClr val="bg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ZoneTexte 174"/>
          <p:cNvSpPr txBox="1"/>
          <p:nvPr/>
        </p:nvSpPr>
        <p:spPr>
          <a:xfrm>
            <a:off x="7160271" y="5867400"/>
            <a:ext cx="5739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Jane</a:t>
            </a:r>
            <a:endParaRPr lang="en-US" sz="1400" dirty="0"/>
          </a:p>
        </p:txBody>
      </p:sp>
      <p:sp>
        <p:nvSpPr>
          <p:cNvPr id="176" name="Ellipse 175"/>
          <p:cNvSpPr/>
          <p:nvPr/>
        </p:nvSpPr>
        <p:spPr>
          <a:xfrm>
            <a:off x="7235887" y="4484132"/>
            <a:ext cx="381000" cy="369332"/>
          </a:xfrm>
          <a:prstGeom prst="ellipse">
            <a:avLst/>
          </a:prstGeom>
          <a:solidFill>
            <a:schemeClr val="bg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Ellipse 176"/>
          <p:cNvSpPr/>
          <p:nvPr/>
        </p:nvSpPr>
        <p:spPr>
          <a:xfrm>
            <a:off x="7235887" y="4953000"/>
            <a:ext cx="381000" cy="369332"/>
          </a:xfrm>
          <a:prstGeom prst="ellipse">
            <a:avLst/>
          </a:prstGeom>
          <a:solidFill>
            <a:schemeClr val="bg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Ellipse 177"/>
          <p:cNvSpPr/>
          <p:nvPr/>
        </p:nvSpPr>
        <p:spPr>
          <a:xfrm>
            <a:off x="7235887" y="5486400"/>
            <a:ext cx="381000" cy="369332"/>
          </a:xfrm>
          <a:prstGeom prst="ellipse">
            <a:avLst/>
          </a:prstGeom>
          <a:solidFill>
            <a:schemeClr val="bg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ZoneTexte 178"/>
          <p:cNvSpPr txBox="1"/>
          <p:nvPr/>
        </p:nvSpPr>
        <p:spPr>
          <a:xfrm>
            <a:off x="7731549" y="5867400"/>
            <a:ext cx="6536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thinks</a:t>
            </a:r>
            <a:endParaRPr lang="en-US" sz="1400" dirty="0"/>
          </a:p>
        </p:txBody>
      </p:sp>
      <p:sp>
        <p:nvSpPr>
          <p:cNvPr id="180" name="Ellipse 179"/>
          <p:cNvSpPr/>
          <p:nvPr/>
        </p:nvSpPr>
        <p:spPr>
          <a:xfrm>
            <a:off x="7807749" y="4484132"/>
            <a:ext cx="381000" cy="369332"/>
          </a:xfrm>
          <a:prstGeom prst="ellipse">
            <a:avLst/>
          </a:prstGeom>
          <a:solidFill>
            <a:schemeClr val="bg1">
              <a:lumMod val="5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Ellipse 180"/>
          <p:cNvSpPr/>
          <p:nvPr/>
        </p:nvSpPr>
        <p:spPr>
          <a:xfrm>
            <a:off x="7807749" y="4953000"/>
            <a:ext cx="381000" cy="369332"/>
          </a:xfrm>
          <a:prstGeom prst="ellipse">
            <a:avLst/>
          </a:prstGeom>
          <a:solidFill>
            <a:schemeClr val="bg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Ellipse 181"/>
          <p:cNvSpPr/>
          <p:nvPr/>
        </p:nvSpPr>
        <p:spPr>
          <a:xfrm>
            <a:off x="7807749" y="5486400"/>
            <a:ext cx="381000" cy="369332"/>
          </a:xfrm>
          <a:prstGeom prst="ellipse">
            <a:avLst/>
          </a:prstGeom>
          <a:solidFill>
            <a:schemeClr val="bg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" name="ZoneTexte 182"/>
          <p:cNvSpPr txBox="1"/>
          <p:nvPr/>
        </p:nvSpPr>
        <p:spPr>
          <a:xfrm>
            <a:off x="8269704" y="5864423"/>
            <a:ext cx="6037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loves</a:t>
            </a:r>
            <a:endParaRPr lang="en-US" sz="1400" dirty="0"/>
          </a:p>
        </p:txBody>
      </p:sp>
      <p:sp>
        <p:nvSpPr>
          <p:cNvPr id="184" name="Ellipse 183"/>
          <p:cNvSpPr/>
          <p:nvPr/>
        </p:nvSpPr>
        <p:spPr>
          <a:xfrm>
            <a:off x="8345904" y="4481155"/>
            <a:ext cx="381000" cy="369332"/>
          </a:xfrm>
          <a:prstGeom prst="ellipse">
            <a:avLst/>
          </a:prstGeom>
          <a:solidFill>
            <a:schemeClr val="bg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Ellipse 184"/>
          <p:cNvSpPr/>
          <p:nvPr/>
        </p:nvSpPr>
        <p:spPr>
          <a:xfrm>
            <a:off x="8345904" y="4950023"/>
            <a:ext cx="381000" cy="369332"/>
          </a:xfrm>
          <a:prstGeom prst="ellipse">
            <a:avLst/>
          </a:prstGeom>
          <a:solidFill>
            <a:schemeClr val="bg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Ellipse 185"/>
          <p:cNvSpPr/>
          <p:nvPr/>
        </p:nvSpPr>
        <p:spPr>
          <a:xfrm>
            <a:off x="8345904" y="5483423"/>
            <a:ext cx="381000" cy="369332"/>
          </a:xfrm>
          <a:prstGeom prst="ellipse">
            <a:avLst/>
          </a:prstGeom>
          <a:solidFill>
            <a:schemeClr val="bg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ZoneTexte 186"/>
          <p:cNvSpPr txBox="1"/>
          <p:nvPr/>
        </p:nvSpPr>
        <p:spPr>
          <a:xfrm>
            <a:off x="5632921" y="4267200"/>
            <a:ext cx="2845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0</a:t>
            </a:r>
            <a:endParaRPr lang="en-US" sz="1400" dirty="0"/>
          </a:p>
        </p:txBody>
      </p:sp>
      <p:sp>
        <p:nvSpPr>
          <p:cNvPr id="188" name="ZoneTexte 187"/>
          <p:cNvSpPr txBox="1"/>
          <p:nvPr/>
        </p:nvSpPr>
        <p:spPr>
          <a:xfrm>
            <a:off x="5709121" y="4114800"/>
            <a:ext cx="5639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Arg1</a:t>
            </a:r>
            <a:endParaRPr lang="en-US" sz="1400" dirty="0"/>
          </a:p>
        </p:txBody>
      </p:sp>
      <p:sp>
        <p:nvSpPr>
          <p:cNvPr id="189" name="ZoneTexte 188"/>
          <p:cNvSpPr txBox="1"/>
          <p:nvPr/>
        </p:nvSpPr>
        <p:spPr>
          <a:xfrm>
            <a:off x="5976852" y="3962400"/>
            <a:ext cx="5639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Arg2</a:t>
            </a:r>
            <a:endParaRPr lang="en-US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ZoneTexte 3"/>
          <p:cNvSpPr txBox="1"/>
          <p:nvPr/>
        </p:nvSpPr>
        <p:spPr>
          <a:xfrm>
            <a:off x="6038538" y="6553200"/>
            <a:ext cx="31054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/>
              <a:t>Palangi</a:t>
            </a:r>
            <a:r>
              <a:rPr lang="en-US" sz="1400" dirty="0" smtClean="0"/>
              <a:t>, </a:t>
            </a:r>
            <a:r>
              <a:rPr lang="en-US" sz="1400" dirty="0" err="1" smtClean="0"/>
              <a:t>Smolensky</a:t>
            </a:r>
            <a:r>
              <a:rPr lang="en-US" sz="1400" dirty="0" smtClean="0"/>
              <a:t>, He, Deng, 2017</a:t>
            </a:r>
            <a:endParaRPr lang="en-US" sz="1400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3821" y="1697038"/>
            <a:ext cx="5453379" cy="3408362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1981200" y="5867400"/>
            <a:ext cx="372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Tensor Product Recurrent Network</a:t>
            </a:r>
            <a:endParaRPr lang="en-US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possible solutions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symbols and rule systems</a:t>
            </a:r>
          </a:p>
          <a:p>
            <a:pPr lvl="1"/>
            <a:r>
              <a:rPr lang="en-US" dirty="0" smtClean="0"/>
              <a:t>hand-written rules</a:t>
            </a:r>
          </a:p>
          <a:p>
            <a:pPr lvl="1"/>
            <a:r>
              <a:rPr lang="en-US" dirty="0" smtClean="0"/>
              <a:t>non parametric Bayesian</a:t>
            </a:r>
          </a:p>
          <a:p>
            <a:r>
              <a:rPr lang="en-US" dirty="0" smtClean="0"/>
              <a:t>tensor products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memory networks?</a:t>
            </a:r>
            <a:endParaRPr lang="en-US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9800" y="2209800"/>
            <a:ext cx="3020635" cy="2174429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8800" y="5029200"/>
            <a:ext cx="3441355" cy="149550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414174" y="4394409"/>
            <a:ext cx="272982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400" dirty="0" smtClean="0"/>
              <a:t>Graves, A., Wayne, G., &amp; </a:t>
            </a:r>
            <a:r>
              <a:rPr lang="fr-FR" sz="1400" dirty="0" err="1" smtClean="0"/>
              <a:t>Danihelka</a:t>
            </a:r>
            <a:r>
              <a:rPr lang="fr-FR" sz="1400" dirty="0" smtClean="0"/>
              <a:t> (2014)</a:t>
            </a:r>
            <a:endParaRPr lang="en-US" sz="1400" dirty="0"/>
          </a:p>
        </p:txBody>
      </p:sp>
      <p:sp>
        <p:nvSpPr>
          <p:cNvPr id="7" name="Rectangle 6"/>
          <p:cNvSpPr/>
          <p:nvPr/>
        </p:nvSpPr>
        <p:spPr>
          <a:xfrm>
            <a:off x="5826987" y="6519446"/>
            <a:ext cx="301221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sz="1600" dirty="0" smtClean="0"/>
              <a:t>Weston Chopra &amp; </a:t>
            </a:r>
            <a:r>
              <a:rPr lang="en-US" sz="1600" dirty="0" err="1" smtClean="0"/>
              <a:t>B</a:t>
            </a:r>
            <a:r>
              <a:rPr lang="en-US" sz="1400" dirty="0" err="1"/>
              <a:t>ordes</a:t>
            </a:r>
            <a:r>
              <a:rPr lang="en-US" sz="1400" dirty="0"/>
              <a:t> (2015)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Sounds: dialects, registers, etc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0" y="1600200"/>
            <a:ext cx="5715000" cy="5105400"/>
          </a:xfrm>
        </p:spPr>
        <p:txBody>
          <a:bodyPr>
            <a:normAutofit fontScale="70000" lnSpcReduction="20000"/>
          </a:bodyPr>
          <a:lstStyle/>
          <a:p>
            <a:pPr marL="514350" indent="-514350"/>
            <a:r>
              <a:rPr lang="fr-FR" sz="3840" dirty="0" smtClean="0"/>
              <a:t>Google Speech API</a:t>
            </a:r>
          </a:p>
          <a:p>
            <a:pPr marL="914400" lvl="1" indent="-514350"/>
            <a:r>
              <a:rPr lang="fr-FR" dirty="0" smtClean="0"/>
              <a:t>13 versions of English</a:t>
            </a:r>
          </a:p>
          <a:p>
            <a:pPr marL="1314450" lvl="2" indent="-514350"/>
            <a:r>
              <a:rPr lang="fr-FR" dirty="0" smtClean="0"/>
              <a:t>English (</a:t>
            </a:r>
            <a:r>
              <a:rPr lang="fr-FR" dirty="0" err="1" smtClean="0"/>
              <a:t>Australia</a:t>
            </a:r>
            <a:r>
              <a:rPr lang="fr-FR" dirty="0" smtClean="0"/>
              <a:t>) </a:t>
            </a:r>
            <a:r>
              <a:rPr lang="fr-FR" dirty="0" err="1" smtClean="0"/>
              <a:t>en-AU</a:t>
            </a:r>
            <a:endParaRPr lang="fr-FR" dirty="0" smtClean="0"/>
          </a:p>
          <a:p>
            <a:pPr marL="1314450" lvl="2" indent="-514350"/>
            <a:r>
              <a:rPr lang="fr-FR" dirty="0" smtClean="0"/>
              <a:t>English (Canada) </a:t>
            </a:r>
            <a:r>
              <a:rPr lang="fr-FR" dirty="0" err="1" smtClean="0"/>
              <a:t>en-CA</a:t>
            </a:r>
            <a:endParaRPr lang="fr-FR" dirty="0" smtClean="0"/>
          </a:p>
          <a:p>
            <a:pPr marL="1314450" lvl="2" indent="-514350"/>
            <a:r>
              <a:rPr lang="fr-FR" dirty="0" smtClean="0"/>
              <a:t>English (Ghana) </a:t>
            </a:r>
            <a:r>
              <a:rPr lang="fr-FR" dirty="0" err="1" smtClean="0"/>
              <a:t>en-GH</a:t>
            </a:r>
            <a:endParaRPr lang="fr-FR" dirty="0" smtClean="0"/>
          </a:p>
          <a:p>
            <a:pPr marL="1314450" lvl="2" indent="-514350"/>
            <a:r>
              <a:rPr lang="fr-FR" dirty="0" smtClean="0"/>
              <a:t>English (Great </a:t>
            </a:r>
            <a:r>
              <a:rPr lang="fr-FR" dirty="0" err="1" smtClean="0"/>
              <a:t>Britain</a:t>
            </a:r>
            <a:r>
              <a:rPr lang="fr-FR" dirty="0" smtClean="0"/>
              <a:t>) </a:t>
            </a:r>
            <a:r>
              <a:rPr lang="fr-FR" dirty="0" err="1" smtClean="0"/>
              <a:t>en-GB</a:t>
            </a:r>
            <a:endParaRPr lang="fr-FR" dirty="0" smtClean="0"/>
          </a:p>
          <a:p>
            <a:pPr marL="1314450" lvl="2" indent="-514350"/>
            <a:r>
              <a:rPr lang="fr-FR" dirty="0" smtClean="0"/>
              <a:t>English (</a:t>
            </a:r>
            <a:r>
              <a:rPr lang="fr-FR" dirty="0" err="1" smtClean="0"/>
              <a:t>India</a:t>
            </a:r>
            <a:r>
              <a:rPr lang="fr-FR" dirty="0" smtClean="0"/>
              <a:t>) </a:t>
            </a:r>
            <a:r>
              <a:rPr lang="fr-FR" dirty="0" err="1" smtClean="0"/>
              <a:t>en-IN</a:t>
            </a:r>
            <a:endParaRPr lang="fr-FR" dirty="0" smtClean="0"/>
          </a:p>
          <a:p>
            <a:pPr marL="1314450" lvl="2" indent="-514350"/>
            <a:r>
              <a:rPr lang="fr-FR" dirty="0" smtClean="0"/>
              <a:t>English (Ireland) </a:t>
            </a:r>
            <a:r>
              <a:rPr lang="fr-FR" dirty="0" err="1" smtClean="0"/>
              <a:t>en-IE</a:t>
            </a:r>
            <a:endParaRPr lang="fr-FR" dirty="0" smtClean="0"/>
          </a:p>
          <a:p>
            <a:pPr marL="1314450" lvl="2" indent="-514350"/>
            <a:r>
              <a:rPr lang="fr-FR" dirty="0" smtClean="0"/>
              <a:t>English (Kenya) </a:t>
            </a:r>
            <a:r>
              <a:rPr lang="fr-FR" dirty="0" err="1" smtClean="0"/>
              <a:t>en-KE</a:t>
            </a:r>
            <a:endParaRPr lang="fr-FR" dirty="0" smtClean="0"/>
          </a:p>
          <a:p>
            <a:pPr marL="1314450" lvl="2" indent="-514350"/>
            <a:r>
              <a:rPr lang="fr-FR" dirty="0" smtClean="0"/>
              <a:t>English (New </a:t>
            </a:r>
            <a:r>
              <a:rPr lang="fr-FR" dirty="0" err="1" smtClean="0"/>
              <a:t>Zealand</a:t>
            </a:r>
            <a:r>
              <a:rPr lang="fr-FR" dirty="0" smtClean="0"/>
              <a:t>) </a:t>
            </a:r>
            <a:r>
              <a:rPr lang="fr-FR" dirty="0" err="1" smtClean="0"/>
              <a:t>en-NZ</a:t>
            </a:r>
            <a:endParaRPr lang="fr-FR" dirty="0" smtClean="0"/>
          </a:p>
          <a:p>
            <a:pPr marL="1314450" lvl="2" indent="-514350"/>
            <a:r>
              <a:rPr lang="fr-FR" dirty="0" smtClean="0"/>
              <a:t>English (Nigeria) </a:t>
            </a:r>
            <a:r>
              <a:rPr lang="fr-FR" dirty="0" err="1" smtClean="0"/>
              <a:t>en-NG</a:t>
            </a:r>
            <a:endParaRPr lang="fr-FR" dirty="0"/>
          </a:p>
          <a:p>
            <a:pPr marL="1314450" lvl="2" indent="-514350"/>
            <a:r>
              <a:rPr lang="fr-FR" dirty="0" smtClean="0"/>
              <a:t>English (Philippines) </a:t>
            </a:r>
            <a:r>
              <a:rPr lang="fr-FR" dirty="0" err="1" smtClean="0"/>
              <a:t>en-PH</a:t>
            </a:r>
            <a:endParaRPr lang="fr-FR" dirty="0" smtClean="0"/>
          </a:p>
          <a:p>
            <a:pPr marL="1314450" lvl="2" indent="-514350"/>
            <a:r>
              <a:rPr lang="fr-FR" dirty="0" smtClean="0"/>
              <a:t>English (South </a:t>
            </a:r>
            <a:r>
              <a:rPr lang="fr-FR" dirty="0" err="1" smtClean="0"/>
              <a:t>Africa</a:t>
            </a:r>
            <a:r>
              <a:rPr lang="fr-FR" dirty="0" smtClean="0"/>
              <a:t>) </a:t>
            </a:r>
            <a:r>
              <a:rPr lang="fr-FR" dirty="0" err="1" smtClean="0"/>
              <a:t>en-ZA</a:t>
            </a:r>
            <a:endParaRPr lang="fr-FR" dirty="0" smtClean="0"/>
          </a:p>
          <a:p>
            <a:pPr marL="1314450" lvl="2" indent="-514350"/>
            <a:r>
              <a:rPr lang="fr-FR" dirty="0" smtClean="0"/>
              <a:t>English (</a:t>
            </a:r>
            <a:r>
              <a:rPr lang="fr-FR" dirty="0" err="1" smtClean="0"/>
              <a:t>Tanzania</a:t>
            </a:r>
            <a:r>
              <a:rPr lang="fr-FR" dirty="0" smtClean="0"/>
              <a:t>) </a:t>
            </a:r>
            <a:r>
              <a:rPr lang="fr-FR" dirty="0" err="1" smtClean="0"/>
              <a:t>en-TZ</a:t>
            </a:r>
            <a:endParaRPr lang="fr-FR" dirty="0"/>
          </a:p>
          <a:p>
            <a:pPr marL="1314450" lvl="2" indent="-514350"/>
            <a:r>
              <a:rPr lang="fr-FR" dirty="0" smtClean="0"/>
              <a:t>English (United States) </a:t>
            </a:r>
            <a:r>
              <a:rPr lang="fr-FR" dirty="0" err="1" smtClean="0"/>
              <a:t>en-US</a:t>
            </a:r>
            <a:endParaRPr lang="fr-FR" dirty="0" smtClean="0"/>
          </a:p>
          <a:p>
            <a:pPr marL="914400" lvl="1" indent="-514350"/>
            <a:r>
              <a:rPr lang="fr-FR" dirty="0" smtClean="0"/>
              <a:t>20 versions of </a:t>
            </a:r>
            <a:r>
              <a:rPr lang="fr-FR" dirty="0" err="1" smtClean="0"/>
              <a:t>Spanish</a:t>
            </a:r>
            <a:endParaRPr lang="fr-FR" dirty="0" smtClean="0"/>
          </a:p>
          <a:p>
            <a:pPr marL="914400" lvl="1" indent="-514350"/>
            <a:r>
              <a:rPr lang="fr-FR" dirty="0" err="1" smtClean="0"/>
              <a:t>etc</a:t>
            </a:r>
            <a:endParaRPr lang="en-US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2798" y="1066800"/>
            <a:ext cx="1918802" cy="236802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2971089"/>
            <a:ext cx="3143344" cy="3616739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6553200" y="6412468"/>
            <a:ext cx="1865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Nagy et al, 2006</a:t>
            </a:r>
            <a:endParaRPr lang="en-US" dirty="0"/>
          </a:p>
        </p:txBody>
      </p:sp>
      <p:sp>
        <p:nvSpPr>
          <p:cNvPr id="7" name="ZoneTexte 6"/>
          <p:cNvSpPr txBox="1"/>
          <p:nvPr/>
        </p:nvSpPr>
        <p:spPr>
          <a:xfrm>
            <a:off x="7620000" y="3581400"/>
            <a:ext cx="1510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Trudgill</a:t>
            </a:r>
            <a:r>
              <a:rPr lang="en-US" dirty="0" smtClean="0"/>
              <a:t> 1999</a:t>
            </a:r>
            <a:endParaRPr lang="en-US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9189973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Languages: Paying the price of big data</a:t>
            </a:r>
            <a:endParaRPr lang="en-US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77420" y="3774221"/>
            <a:ext cx="7737359" cy="2419826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the long tail</a:t>
            </a:r>
          </a:p>
          <a:p>
            <a:pPr lvl="1"/>
            <a:r>
              <a:rPr lang="en-US" dirty="0" smtClean="0"/>
              <a:t>50% of languages have no usable orthography</a:t>
            </a:r>
          </a:p>
          <a:p>
            <a:pPr lvl="1"/>
            <a:r>
              <a:rPr lang="fr-FR" dirty="0" err="1" smtClean="0"/>
              <a:t>Moroccan</a:t>
            </a:r>
            <a:r>
              <a:rPr lang="fr-FR" dirty="0" smtClean="0"/>
              <a:t> </a:t>
            </a:r>
            <a:r>
              <a:rPr lang="fr-FR" dirty="0" err="1" smtClean="0"/>
              <a:t>Arabic</a:t>
            </a:r>
            <a:r>
              <a:rPr lang="fr-FR" dirty="0" smtClean="0"/>
              <a:t> (21M), </a:t>
            </a:r>
            <a:r>
              <a:rPr lang="fr-FR" dirty="0" err="1" smtClean="0"/>
              <a:t>Nigerian</a:t>
            </a:r>
            <a:r>
              <a:rPr lang="fr-FR" dirty="0" smtClean="0"/>
              <a:t> </a:t>
            </a:r>
            <a:r>
              <a:rPr lang="fr-FR" dirty="0" err="1" smtClean="0"/>
              <a:t>languages</a:t>
            </a:r>
            <a:r>
              <a:rPr lang="fr-FR" dirty="0" smtClean="0"/>
              <a:t>: </a:t>
            </a:r>
            <a:r>
              <a:rPr lang="fr-FR" dirty="0" err="1" smtClean="0"/>
              <a:t>Igbo</a:t>
            </a:r>
            <a:r>
              <a:rPr lang="fr-FR" dirty="0" smtClean="0"/>
              <a:t> (25M)</a:t>
            </a:r>
            <a:endParaRPr lang="en-US" dirty="0" smtClean="0"/>
          </a:p>
          <a:p>
            <a:pPr lvl="1"/>
            <a:r>
              <a:rPr lang="en-US" dirty="0" smtClean="0"/>
              <a:t>Even in English: </a:t>
            </a:r>
          </a:p>
          <a:p>
            <a:pPr lvl="2"/>
            <a:r>
              <a:rPr lang="en-US" dirty="0" smtClean="0"/>
              <a:t>non standard channels (novel background noise)</a:t>
            </a:r>
          </a:p>
          <a:p>
            <a:pPr lvl="2"/>
            <a:r>
              <a:rPr lang="en-US" dirty="0" smtClean="0"/>
              <a:t>non standard articulation (children, seniors, etc)</a:t>
            </a:r>
          </a:p>
          <a:p>
            <a:pPr lvl="2"/>
            <a:r>
              <a:rPr lang="en-US" dirty="0" smtClean="0"/>
              <a:t>non standard </a:t>
            </a:r>
            <a:r>
              <a:rPr lang="en-US" dirty="0" err="1" smtClean="0"/>
              <a:t>pronounciation</a:t>
            </a:r>
            <a:r>
              <a:rPr lang="en-US" dirty="0" smtClean="0"/>
              <a:t> (</a:t>
            </a:r>
            <a:r>
              <a:rPr lang="en-US" dirty="0" err="1" smtClean="0"/>
              <a:t>sociolects</a:t>
            </a:r>
            <a:r>
              <a:rPr lang="en-US" dirty="0" smtClean="0"/>
              <a:t>, idiolects, </a:t>
            </a:r>
            <a:r>
              <a:rPr lang="en-US" dirty="0" err="1" smtClean="0"/>
              <a:t>foreing</a:t>
            </a:r>
            <a:r>
              <a:rPr lang="en-US" dirty="0" smtClean="0"/>
              <a:t> accent)</a:t>
            </a:r>
          </a:p>
          <a:p>
            <a:pPr lvl="2"/>
            <a:r>
              <a:rPr lang="en-US" dirty="0" smtClean="0"/>
              <a:t>non standard language models (casual versus formal speech)</a:t>
            </a:r>
            <a:endParaRPr lang="en-US" dirty="0"/>
          </a:p>
        </p:txBody>
      </p:sp>
      <p:pic>
        <p:nvPicPr>
          <p:cNvPr id="4" name="Shape 138"/>
          <p:cNvPicPr preferRelativeResize="0"/>
          <p:nvPr/>
        </p:nvPicPr>
        <p:blipFill rotWithShape="1">
          <a:blip r:embed="rId2">
            <a:alphaModFix/>
          </a:blip>
          <a:srcRect r="11987"/>
          <a:stretch/>
        </p:blipFill>
        <p:spPr>
          <a:xfrm>
            <a:off x="877420" y="1411108"/>
            <a:ext cx="6460411" cy="194298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" name="Shape 139"/>
          <p:cNvCxnSpPr/>
          <p:nvPr/>
        </p:nvCxnSpPr>
        <p:spPr>
          <a:xfrm rot="10800000" flipV="1">
            <a:off x="1765616" y="2650708"/>
            <a:ext cx="955143" cy="284401"/>
          </a:xfrm>
          <a:prstGeom prst="straightConnector1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"/>
            <a:headEnd type="none" w="med" len="med"/>
            <a:tailEnd type="stealth" w="lg" len="lg"/>
          </a:ln>
        </p:spPr>
      </p:cxnSp>
      <p:sp>
        <p:nvSpPr>
          <p:cNvPr id="6" name="Shape 140"/>
          <p:cNvSpPr txBox="1"/>
          <p:nvPr/>
        </p:nvSpPr>
        <p:spPr>
          <a:xfrm>
            <a:off x="2290453" y="2322718"/>
            <a:ext cx="4811878" cy="380325"/>
          </a:xfrm>
          <a:prstGeom prst="rect">
            <a:avLst/>
          </a:prstGeom>
          <a:noFill/>
          <a:ln>
            <a:noFill/>
          </a:ln>
        </p:spPr>
        <p:txBody>
          <a:bodyPr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</a:pPr>
            <a:r>
              <a:rPr lang="nl" sz="16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Google stops here (1%)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904926" y="6210024"/>
            <a:ext cx="80563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i="1" dirty="0" err="1" smtClean="0">
                <a:sym typeface="Wingdings"/>
              </a:rPr>
              <a:t></a:t>
            </a:r>
            <a:r>
              <a:rPr lang="fr-FR" sz="2000" i="1" dirty="0" smtClean="0">
                <a:sym typeface="Wingdings"/>
              </a:rPr>
              <a:t> but infants </a:t>
            </a:r>
            <a:r>
              <a:rPr lang="fr-FR" sz="2000" i="1" dirty="0" err="1" smtClean="0">
                <a:sym typeface="Wingdings"/>
              </a:rPr>
              <a:t>can</a:t>
            </a:r>
            <a:r>
              <a:rPr lang="fr-FR" sz="2000" i="1" dirty="0" smtClean="0">
                <a:sym typeface="Wingdings"/>
              </a:rPr>
              <a:t> </a:t>
            </a:r>
            <a:r>
              <a:rPr lang="fr-FR" sz="2000" i="1" dirty="0" err="1" smtClean="0">
                <a:sym typeface="Wingdings"/>
              </a:rPr>
              <a:t>learn</a:t>
            </a:r>
            <a:r>
              <a:rPr lang="fr-FR" sz="2000" i="1" dirty="0" smtClean="0">
                <a:sym typeface="Wingdings"/>
              </a:rPr>
              <a:t> </a:t>
            </a:r>
            <a:r>
              <a:rPr lang="fr-FR" sz="2000" i="1" dirty="0" err="1" smtClean="0">
                <a:sym typeface="Wingdings"/>
              </a:rPr>
              <a:t>languages</a:t>
            </a:r>
            <a:r>
              <a:rPr lang="fr-FR" sz="2000" i="1" dirty="0" smtClean="0">
                <a:sym typeface="Wingdings"/>
              </a:rPr>
              <a:t> </a:t>
            </a:r>
            <a:r>
              <a:rPr lang="fr-FR" sz="2000" i="1" dirty="0" err="1" smtClean="0">
                <a:sym typeface="Wingdings"/>
              </a:rPr>
              <a:t>without</a:t>
            </a:r>
            <a:r>
              <a:rPr lang="fr-FR" sz="2000" i="1" dirty="0" smtClean="0">
                <a:sym typeface="Wingdings"/>
              </a:rPr>
              <a:t> </a:t>
            </a:r>
            <a:r>
              <a:rPr lang="fr-FR" sz="2000" i="1" dirty="0" err="1" smtClean="0">
                <a:sym typeface="Wingdings"/>
              </a:rPr>
              <a:t>any</a:t>
            </a:r>
            <a:r>
              <a:rPr lang="fr-FR" sz="2000" i="1" dirty="0" smtClean="0">
                <a:sym typeface="Wingdings"/>
              </a:rPr>
              <a:t> </a:t>
            </a:r>
            <a:r>
              <a:rPr lang="fr-FR" sz="2000" i="1" dirty="0" err="1" smtClean="0">
                <a:sym typeface="Wingdings"/>
              </a:rPr>
              <a:t>orthographic</a:t>
            </a:r>
            <a:r>
              <a:rPr lang="fr-FR" sz="2000" i="1" dirty="0" smtClean="0">
                <a:sym typeface="Wingdings"/>
              </a:rPr>
              <a:t> input! </a:t>
            </a:r>
            <a:endParaRPr lang="en-US" sz="2000" i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3768274" y="5042183"/>
            <a:ext cx="457200" cy="43656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Image 18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2"/>
              <a:srcRect t="43697"/>
              <a:stretch>
                <a:fillRect/>
              </a:stretch>
            </p:blipFill>
          </mc:Choice>
          <mc:Fallback>
            <p:blipFill>
              <a:blip r:embed="rId3"/>
              <a:srcRect t="43697"/>
              <a:stretch>
                <a:fillRect/>
              </a:stretch>
            </p:blipFill>
          </mc:Fallback>
        </mc:AlternateContent>
        <p:spPr>
          <a:xfrm>
            <a:off x="3507288" y="-29838"/>
            <a:ext cx="5682174" cy="6919894"/>
          </a:xfrm>
          <a:prstGeom prst="rect">
            <a:avLst/>
          </a:prstGeom>
        </p:spPr>
      </p:pic>
      <p:grpSp>
        <p:nvGrpSpPr>
          <p:cNvPr id="3" name="Grouper 19"/>
          <p:cNvGrpSpPr/>
          <p:nvPr/>
        </p:nvGrpSpPr>
        <p:grpSpPr>
          <a:xfrm>
            <a:off x="7597988" y="-29838"/>
            <a:ext cx="774160" cy="885524"/>
            <a:chOff x="7472959" y="194594"/>
            <a:chExt cx="774160" cy="885524"/>
          </a:xfrm>
        </p:grpSpPr>
        <p:sp>
          <p:nvSpPr>
            <p:cNvPr id="32" name="ZoneTexte 31"/>
            <p:cNvSpPr txBox="1"/>
            <p:nvPr/>
          </p:nvSpPr>
          <p:spPr>
            <a:xfrm>
              <a:off x="7472959" y="772343"/>
              <a:ext cx="691428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Calibri"/>
                </a:rPr>
                <a:t>125000</a:t>
              </a:r>
              <a:endParaRPr kumimoji="0" 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endParaRPr>
            </a:p>
          </p:txBody>
        </p:sp>
        <p:sp>
          <p:nvSpPr>
            <p:cNvPr id="33" name="Flèche vers la droite 32"/>
            <p:cNvSpPr/>
            <p:nvPr/>
          </p:nvSpPr>
          <p:spPr>
            <a:xfrm rot="17228388">
              <a:off x="7839503" y="326653"/>
              <a:ext cx="539676" cy="275557"/>
            </a:xfrm>
            <a:prstGeom prst="rightArrow">
              <a:avLst/>
            </a:prstGeom>
            <a:solidFill>
              <a:srgbClr val="FFFFFF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endParaRPr>
            </a:p>
          </p:txBody>
        </p:sp>
      </p:grpSp>
      <p:sp>
        <p:nvSpPr>
          <p:cNvPr id="22" name="Rectangle 21"/>
          <p:cNvSpPr/>
          <p:nvPr/>
        </p:nvSpPr>
        <p:spPr>
          <a:xfrm>
            <a:off x="3507288" y="-58459"/>
            <a:ext cx="3761419" cy="5082178"/>
          </a:xfrm>
          <a:prstGeom prst="rect">
            <a:avLst/>
          </a:prstGeom>
          <a:solidFill>
            <a:srgbClr val="FFFFFF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24" name="ZoneTexte 15"/>
          <p:cNvSpPr txBox="1">
            <a:spLocks noChangeArrowheads="1"/>
          </p:cNvSpPr>
          <p:nvPr/>
        </p:nvSpPr>
        <p:spPr bwMode="auto">
          <a:xfrm>
            <a:off x="139824" y="2515501"/>
            <a:ext cx="35958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fr-FR" sz="1400" dirty="0" smtClean="0">
                <a:latin typeface="American Typewriter"/>
                <a:cs typeface="American Typewriter"/>
              </a:rPr>
              <a:t>« </a:t>
            </a:r>
            <a:r>
              <a:rPr lang="fr-FR" sz="1400" dirty="0" err="1" smtClean="0">
                <a:latin typeface="American Typewriter"/>
                <a:cs typeface="American Typewriter"/>
              </a:rPr>
              <a:t>She</a:t>
            </a:r>
            <a:r>
              <a:rPr lang="fr-FR" sz="1400" dirty="0" smtClean="0">
                <a:latin typeface="American Typewriter"/>
                <a:cs typeface="American Typewriter"/>
              </a:rPr>
              <a:t> </a:t>
            </a:r>
            <a:r>
              <a:rPr lang="fr-FR" sz="1400" dirty="0" err="1" smtClean="0">
                <a:latin typeface="American Typewriter"/>
                <a:cs typeface="American Typewriter"/>
              </a:rPr>
              <a:t>had</a:t>
            </a:r>
            <a:r>
              <a:rPr lang="fr-FR" sz="1400" dirty="0" smtClean="0">
                <a:latin typeface="American Typewriter"/>
                <a:cs typeface="American Typewriter"/>
              </a:rPr>
              <a:t> </a:t>
            </a:r>
            <a:r>
              <a:rPr lang="fr-FR" sz="1400" dirty="0" err="1" smtClean="0">
                <a:latin typeface="American Typewriter"/>
                <a:cs typeface="American Typewriter"/>
              </a:rPr>
              <a:t>your</a:t>
            </a:r>
            <a:r>
              <a:rPr lang="fr-FR" sz="1400" dirty="0" smtClean="0">
                <a:latin typeface="American Typewriter"/>
                <a:cs typeface="American Typewriter"/>
              </a:rPr>
              <a:t> </a:t>
            </a:r>
            <a:r>
              <a:rPr lang="fr-FR" sz="1400" dirty="0" err="1" smtClean="0">
                <a:latin typeface="American Typewriter"/>
                <a:cs typeface="American Typewriter"/>
              </a:rPr>
              <a:t>dark</a:t>
            </a:r>
            <a:r>
              <a:rPr lang="fr-FR" sz="1400" dirty="0" smtClean="0">
                <a:latin typeface="American Typewriter"/>
                <a:cs typeface="American Typewriter"/>
              </a:rPr>
              <a:t> suit in </a:t>
            </a:r>
            <a:r>
              <a:rPr lang="fr-FR" sz="1400" dirty="0" err="1" smtClean="0">
                <a:latin typeface="American Typewriter"/>
                <a:cs typeface="American Typewriter"/>
              </a:rPr>
              <a:t>greasy</a:t>
            </a:r>
            <a:r>
              <a:rPr lang="fr-FR" sz="1400" dirty="0" smtClean="0">
                <a:latin typeface="American Typewriter"/>
                <a:cs typeface="American Typewriter"/>
              </a:rPr>
              <a:t> </a:t>
            </a:r>
            <a:r>
              <a:rPr lang="fr-FR" sz="1400" dirty="0" err="1" smtClean="0">
                <a:latin typeface="American Typewriter"/>
                <a:cs typeface="American Typewriter"/>
              </a:rPr>
              <a:t>wash</a:t>
            </a:r>
            <a:endParaRPr lang="fr-FR" sz="1400" dirty="0" smtClean="0">
              <a:latin typeface="American Typewriter"/>
              <a:cs typeface="American Typewriter"/>
            </a:endParaRPr>
          </a:p>
          <a:p>
            <a:r>
              <a:rPr lang="fr-FR" sz="1400" dirty="0" smtClean="0">
                <a:latin typeface="American Typewriter"/>
                <a:cs typeface="American Typewriter"/>
              </a:rPr>
              <a:t> water all </a:t>
            </a:r>
            <a:r>
              <a:rPr lang="fr-FR" sz="1400" dirty="0" err="1" smtClean="0">
                <a:latin typeface="American Typewriter"/>
                <a:cs typeface="American Typewriter"/>
              </a:rPr>
              <a:t>year</a:t>
            </a:r>
            <a:r>
              <a:rPr lang="fr-FR" sz="1400" dirty="0" smtClean="0">
                <a:latin typeface="American Typewriter"/>
                <a:cs typeface="American Typewriter"/>
              </a:rPr>
              <a:t> »</a:t>
            </a:r>
            <a:endParaRPr lang="en-US" sz="1400" i="1" dirty="0">
              <a:latin typeface="American Typewriter"/>
              <a:cs typeface="American Typewriter"/>
            </a:endParaRPr>
          </a:p>
        </p:txBody>
      </p:sp>
      <p:cxnSp>
        <p:nvCxnSpPr>
          <p:cNvPr id="25" name="Connecteur droit avec flèche 24"/>
          <p:cNvCxnSpPr>
            <a:endCxn id="26" idx="2"/>
          </p:cNvCxnSpPr>
          <p:nvPr/>
        </p:nvCxnSpPr>
        <p:spPr>
          <a:xfrm rot="16200000" flipV="1">
            <a:off x="671512" y="5026043"/>
            <a:ext cx="638175" cy="0"/>
          </a:xfrm>
          <a:prstGeom prst="straightConnector1">
            <a:avLst/>
          </a:prstGeom>
          <a:ln w="63500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457200" y="3868755"/>
            <a:ext cx="1066800" cy="838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>
              <a:defRPr/>
            </a:pPr>
            <a:r>
              <a:rPr lang="en-US">
                <a:solidFill>
                  <a:srgbClr val="0000FF"/>
                </a:solidFill>
                <a:ea typeface="ヒラギノ角ゴ Pro W3" pitchFamily="-96" charset="-128"/>
                <a:cs typeface="ヒラギノ角ゴ Pro W3" pitchFamily="-96" charset="-128"/>
              </a:rPr>
              <a:t>human</a:t>
            </a:r>
          </a:p>
          <a:p>
            <a:pPr algn="ctr">
              <a:defRPr/>
            </a:pPr>
            <a:r>
              <a:rPr lang="en-US">
                <a:solidFill>
                  <a:srgbClr val="0000FF"/>
                </a:solidFill>
                <a:ea typeface="ヒラギノ角ゴ Pro W3" pitchFamily="-96" charset="-128"/>
                <a:cs typeface="ヒラギノ角ゴ Pro W3" pitchFamily="-96" charset="-128"/>
              </a:rPr>
              <a:t>expert</a:t>
            </a:r>
          </a:p>
        </p:txBody>
      </p:sp>
      <p:cxnSp>
        <p:nvCxnSpPr>
          <p:cNvPr id="28" name="Connecteur droit avec flèche 27"/>
          <p:cNvCxnSpPr/>
          <p:nvPr/>
        </p:nvCxnSpPr>
        <p:spPr>
          <a:xfrm rot="16200000" flipV="1">
            <a:off x="1966912" y="5037156"/>
            <a:ext cx="638175" cy="0"/>
          </a:xfrm>
          <a:prstGeom prst="straightConnector1">
            <a:avLst/>
          </a:prstGeom>
          <a:ln w="63500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1693863" y="3879868"/>
            <a:ext cx="1152525" cy="838200"/>
          </a:xfrm>
          <a:prstGeom prst="rect">
            <a:avLst/>
          </a:prstGeom>
          <a:solidFill>
            <a:srgbClr val="FDEADA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anchor="ctr">
            <a:prstTxWarp prst="textNoShape">
              <a:avLst/>
            </a:prstTxWarp>
          </a:bodyPr>
          <a:lstStyle/>
          <a:p>
            <a:pPr algn="ctr">
              <a:defRPr/>
            </a:pPr>
            <a:r>
              <a:rPr lang="en-US" sz="1600" dirty="0" smtClean="0">
                <a:solidFill>
                  <a:srgbClr val="0000FF"/>
                </a:solidFill>
                <a:ea typeface="ヒラギノ角ゴ Pro W3" pitchFamily="-96" charset="-128"/>
                <a:cs typeface="ヒラギノ角ゴ Pro W3" pitchFamily="-96" charset="-128"/>
              </a:rPr>
              <a:t>optimization algorithm</a:t>
            </a:r>
            <a:endParaRPr lang="en-US" sz="1600" dirty="0">
              <a:solidFill>
                <a:srgbClr val="0000FF"/>
              </a:solidFill>
              <a:ea typeface="ヒラギノ角ゴ Pro W3" pitchFamily="-96" charset="-128"/>
              <a:cs typeface="ヒラギノ角ゴ Pro W3" pitchFamily="-96" charset="-128"/>
            </a:endParaRPr>
          </a:p>
        </p:txBody>
      </p:sp>
      <p:sp>
        <p:nvSpPr>
          <p:cNvPr id="30" name="ZoneTexte 5"/>
          <p:cNvSpPr txBox="1">
            <a:spLocks noChangeArrowheads="1"/>
          </p:cNvSpPr>
          <p:nvPr/>
        </p:nvSpPr>
        <p:spPr bwMode="auto">
          <a:xfrm>
            <a:off x="2346325" y="3319996"/>
            <a:ext cx="153502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i="1" dirty="0" smtClean="0">
                <a:latin typeface="Calibri" charset="0"/>
              </a:rPr>
              <a:t>cost function</a:t>
            </a:r>
            <a:endParaRPr lang="en-US" i="1" dirty="0">
              <a:latin typeface="Calibri" charset="0"/>
            </a:endParaRPr>
          </a:p>
        </p:txBody>
      </p:sp>
      <p:cxnSp>
        <p:nvCxnSpPr>
          <p:cNvPr id="31" name="Connecteur en arc 30"/>
          <p:cNvCxnSpPr>
            <a:stCxn id="26" idx="0"/>
            <a:endCxn id="29" idx="0"/>
          </p:cNvCxnSpPr>
          <p:nvPr/>
        </p:nvCxnSpPr>
        <p:spPr>
          <a:xfrm rot="16200000" flipH="1">
            <a:off x="1624806" y="3234549"/>
            <a:ext cx="11113" cy="1279525"/>
          </a:xfrm>
          <a:prstGeom prst="curvedConnector3">
            <a:avLst>
              <a:gd name="adj1" fmla="val -5832700"/>
            </a:avLst>
          </a:prstGeom>
          <a:ln w="63500"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ZoneTexte 33"/>
          <p:cNvSpPr txBox="1"/>
          <p:nvPr/>
        </p:nvSpPr>
        <p:spPr>
          <a:xfrm>
            <a:off x="2895989" y="3668730"/>
            <a:ext cx="15236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 smtClean="0"/>
              <a:t>(evaluation &amp; training)</a:t>
            </a:r>
            <a:endParaRPr lang="en-US" sz="1400" i="1" dirty="0"/>
          </a:p>
        </p:txBody>
      </p:sp>
      <p:sp>
        <p:nvSpPr>
          <p:cNvPr id="35" name="Forme libre 34"/>
          <p:cNvSpPr/>
          <p:nvPr/>
        </p:nvSpPr>
        <p:spPr>
          <a:xfrm>
            <a:off x="2745499" y="4491123"/>
            <a:ext cx="4376821" cy="2472214"/>
          </a:xfrm>
          <a:custGeom>
            <a:avLst/>
            <a:gdLst>
              <a:gd name="connsiteX0" fmla="*/ 1339803 w 4376821"/>
              <a:gd name="connsiteY0" fmla="*/ 169740 h 2472214"/>
              <a:gd name="connsiteX1" fmla="*/ 3675971 w 4376821"/>
              <a:gd name="connsiteY1" fmla="*/ 145776 h 2472214"/>
              <a:gd name="connsiteX2" fmla="*/ 4298949 w 4376821"/>
              <a:gd name="connsiteY2" fmla="*/ 445318 h 2472214"/>
              <a:gd name="connsiteX3" fmla="*/ 4143204 w 4376821"/>
              <a:gd name="connsiteY3" fmla="*/ 876657 h 2472214"/>
              <a:gd name="connsiteX4" fmla="*/ 2909228 w 4376821"/>
              <a:gd name="connsiteY4" fmla="*/ 2182658 h 2472214"/>
              <a:gd name="connsiteX5" fmla="*/ 429296 w 4376821"/>
              <a:gd name="connsiteY5" fmla="*/ 2302474 h 2472214"/>
              <a:gd name="connsiteX6" fmla="*/ 333454 w 4376821"/>
              <a:gd name="connsiteY6" fmla="*/ 1164217 h 2472214"/>
              <a:gd name="connsiteX7" fmla="*/ 1339803 w 4376821"/>
              <a:gd name="connsiteY7" fmla="*/ 169740 h 2472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376821" h="2472214">
                <a:moveTo>
                  <a:pt x="1339803" y="169740"/>
                </a:moveTo>
                <a:cubicBezTo>
                  <a:pt x="1896889" y="0"/>
                  <a:pt x="3182780" y="99846"/>
                  <a:pt x="3675971" y="145776"/>
                </a:cubicBezTo>
                <a:cubicBezTo>
                  <a:pt x="4169162" y="191706"/>
                  <a:pt x="4221077" y="323505"/>
                  <a:pt x="4298949" y="445318"/>
                </a:cubicBezTo>
                <a:cubicBezTo>
                  <a:pt x="4376821" y="567131"/>
                  <a:pt x="4374824" y="587100"/>
                  <a:pt x="4143204" y="876657"/>
                </a:cubicBezTo>
                <a:cubicBezTo>
                  <a:pt x="3911584" y="1166214"/>
                  <a:pt x="3528213" y="1945022"/>
                  <a:pt x="2909228" y="2182658"/>
                </a:cubicBezTo>
                <a:cubicBezTo>
                  <a:pt x="2290243" y="2420294"/>
                  <a:pt x="858592" y="2472214"/>
                  <a:pt x="429296" y="2302474"/>
                </a:cubicBezTo>
                <a:cubicBezTo>
                  <a:pt x="0" y="2132734"/>
                  <a:pt x="181703" y="1517676"/>
                  <a:pt x="333454" y="1164217"/>
                </a:cubicBezTo>
                <a:cubicBezTo>
                  <a:pt x="485205" y="810758"/>
                  <a:pt x="782717" y="339480"/>
                  <a:pt x="1339803" y="16974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ZoneTexte 52"/>
          <p:cNvSpPr txBox="1">
            <a:spLocks noChangeArrowheads="1"/>
          </p:cNvSpPr>
          <p:nvPr/>
        </p:nvSpPr>
        <p:spPr bwMode="auto">
          <a:xfrm>
            <a:off x="757073" y="1433245"/>
            <a:ext cx="240883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400" u="sng" dirty="0" smtClean="0"/>
              <a:t>End-to-end ASR</a:t>
            </a:r>
            <a:endParaRPr lang="en-US" sz="2400" u="sng" dirty="0"/>
          </a:p>
        </p:txBody>
      </p:sp>
      <p:sp>
        <p:nvSpPr>
          <p:cNvPr id="37" name="ZoneTexte 15"/>
          <p:cNvSpPr txBox="1">
            <a:spLocks noChangeArrowheads="1"/>
          </p:cNvSpPr>
          <p:nvPr/>
        </p:nvSpPr>
        <p:spPr bwMode="auto">
          <a:xfrm>
            <a:off x="139824" y="3484064"/>
            <a:ext cx="84218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i="1" dirty="0">
                <a:latin typeface="Calibri" charset="0"/>
              </a:rPr>
              <a:t>labels</a:t>
            </a: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-211440" y="109180"/>
            <a:ext cx="5386950" cy="762000"/>
          </a:xfrm>
        </p:spPr>
        <p:txBody>
          <a:bodyPr>
            <a:noAutofit/>
          </a:bodyPr>
          <a:lstStyle/>
          <a:p>
            <a:r>
              <a:rPr lang="fr-FR" sz="3200" i="1" dirty="0" smtClean="0"/>
              <a:t>The data </a:t>
            </a:r>
            <a:r>
              <a:rPr lang="fr-FR" sz="3200" i="1" dirty="0" err="1" smtClean="0"/>
              <a:t>efficiency</a:t>
            </a:r>
            <a:r>
              <a:rPr lang="fr-FR" sz="3200" i="1" dirty="0" smtClean="0"/>
              <a:t> </a:t>
            </a:r>
            <a:r>
              <a:rPr lang="fr-FR" sz="3200" i="1" dirty="0" err="1" smtClean="0"/>
              <a:t>problem</a:t>
            </a:r>
            <a:endParaRPr lang="en-US" sz="2400" i="1" dirty="0"/>
          </a:p>
        </p:txBody>
      </p:sp>
      <p:pic>
        <p:nvPicPr>
          <p:cNvPr id="38" name="Image 3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501" y="5356244"/>
            <a:ext cx="2959099" cy="7620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3768274" y="5042183"/>
            <a:ext cx="457200" cy="43656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Image 18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2"/>
              <a:srcRect t="43697"/>
              <a:stretch>
                <a:fillRect/>
              </a:stretch>
            </p:blipFill>
          </mc:Choice>
          <mc:Fallback>
            <p:blipFill>
              <a:blip r:embed="rId3"/>
              <a:srcRect t="43697"/>
              <a:stretch>
                <a:fillRect/>
              </a:stretch>
            </p:blipFill>
          </mc:Fallback>
        </mc:AlternateContent>
        <p:spPr>
          <a:xfrm>
            <a:off x="3507288" y="-29838"/>
            <a:ext cx="5682174" cy="6919894"/>
          </a:xfrm>
          <a:prstGeom prst="rect">
            <a:avLst/>
          </a:prstGeom>
        </p:spPr>
      </p:pic>
      <p:grpSp>
        <p:nvGrpSpPr>
          <p:cNvPr id="3" name="Grouper 19"/>
          <p:cNvGrpSpPr/>
          <p:nvPr/>
        </p:nvGrpSpPr>
        <p:grpSpPr>
          <a:xfrm>
            <a:off x="7597988" y="-29838"/>
            <a:ext cx="774160" cy="885524"/>
            <a:chOff x="7472959" y="194594"/>
            <a:chExt cx="774160" cy="885524"/>
          </a:xfrm>
        </p:grpSpPr>
        <p:sp>
          <p:nvSpPr>
            <p:cNvPr id="32" name="ZoneTexte 31"/>
            <p:cNvSpPr txBox="1"/>
            <p:nvPr/>
          </p:nvSpPr>
          <p:spPr>
            <a:xfrm>
              <a:off x="7472959" y="772343"/>
              <a:ext cx="691428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Calibri"/>
                </a:rPr>
                <a:t>125000</a:t>
              </a:r>
              <a:endParaRPr kumimoji="0" 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endParaRPr>
            </a:p>
          </p:txBody>
        </p:sp>
        <p:sp>
          <p:nvSpPr>
            <p:cNvPr id="33" name="Flèche vers la droite 32"/>
            <p:cNvSpPr/>
            <p:nvPr/>
          </p:nvSpPr>
          <p:spPr>
            <a:xfrm rot="17228388">
              <a:off x="7839503" y="326653"/>
              <a:ext cx="539676" cy="275557"/>
            </a:xfrm>
            <a:prstGeom prst="rightArrow">
              <a:avLst/>
            </a:prstGeom>
            <a:solidFill>
              <a:srgbClr val="FFFFFF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endParaRPr>
            </a:p>
          </p:txBody>
        </p:sp>
      </p:grpSp>
      <p:sp>
        <p:nvSpPr>
          <p:cNvPr id="22" name="Rectangle 21"/>
          <p:cNvSpPr/>
          <p:nvPr/>
        </p:nvSpPr>
        <p:spPr>
          <a:xfrm>
            <a:off x="3507288" y="-58459"/>
            <a:ext cx="3761419" cy="5082178"/>
          </a:xfrm>
          <a:prstGeom prst="rect">
            <a:avLst/>
          </a:prstGeom>
          <a:solidFill>
            <a:srgbClr val="FFFFFF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24" name="ZoneTexte 15"/>
          <p:cNvSpPr txBox="1">
            <a:spLocks noChangeArrowheads="1"/>
          </p:cNvSpPr>
          <p:nvPr/>
        </p:nvSpPr>
        <p:spPr bwMode="auto">
          <a:xfrm>
            <a:off x="139824" y="2515501"/>
            <a:ext cx="35958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fr-FR" sz="1400" dirty="0" smtClean="0">
                <a:latin typeface="American Typewriter"/>
                <a:cs typeface="American Typewriter"/>
              </a:rPr>
              <a:t>« </a:t>
            </a:r>
            <a:r>
              <a:rPr lang="fr-FR" sz="1400" dirty="0" err="1" smtClean="0">
                <a:latin typeface="American Typewriter"/>
                <a:cs typeface="American Typewriter"/>
              </a:rPr>
              <a:t>She</a:t>
            </a:r>
            <a:r>
              <a:rPr lang="fr-FR" sz="1400" dirty="0" smtClean="0">
                <a:latin typeface="American Typewriter"/>
                <a:cs typeface="American Typewriter"/>
              </a:rPr>
              <a:t> </a:t>
            </a:r>
            <a:r>
              <a:rPr lang="fr-FR" sz="1400" dirty="0" err="1" smtClean="0">
                <a:latin typeface="American Typewriter"/>
                <a:cs typeface="American Typewriter"/>
              </a:rPr>
              <a:t>had</a:t>
            </a:r>
            <a:r>
              <a:rPr lang="fr-FR" sz="1400" dirty="0" smtClean="0">
                <a:latin typeface="American Typewriter"/>
                <a:cs typeface="American Typewriter"/>
              </a:rPr>
              <a:t> </a:t>
            </a:r>
            <a:r>
              <a:rPr lang="fr-FR" sz="1400" dirty="0" err="1" smtClean="0">
                <a:latin typeface="American Typewriter"/>
                <a:cs typeface="American Typewriter"/>
              </a:rPr>
              <a:t>your</a:t>
            </a:r>
            <a:r>
              <a:rPr lang="fr-FR" sz="1400" dirty="0" smtClean="0">
                <a:latin typeface="American Typewriter"/>
                <a:cs typeface="American Typewriter"/>
              </a:rPr>
              <a:t> </a:t>
            </a:r>
            <a:r>
              <a:rPr lang="fr-FR" sz="1400" dirty="0" err="1" smtClean="0">
                <a:latin typeface="American Typewriter"/>
                <a:cs typeface="American Typewriter"/>
              </a:rPr>
              <a:t>dark</a:t>
            </a:r>
            <a:r>
              <a:rPr lang="fr-FR" sz="1400" dirty="0" smtClean="0">
                <a:latin typeface="American Typewriter"/>
                <a:cs typeface="American Typewriter"/>
              </a:rPr>
              <a:t> suit in </a:t>
            </a:r>
            <a:r>
              <a:rPr lang="fr-FR" sz="1400" dirty="0" err="1" smtClean="0">
                <a:latin typeface="American Typewriter"/>
                <a:cs typeface="American Typewriter"/>
              </a:rPr>
              <a:t>greasy</a:t>
            </a:r>
            <a:r>
              <a:rPr lang="fr-FR" sz="1400" dirty="0" smtClean="0">
                <a:latin typeface="American Typewriter"/>
                <a:cs typeface="American Typewriter"/>
              </a:rPr>
              <a:t> </a:t>
            </a:r>
            <a:r>
              <a:rPr lang="fr-FR" sz="1400" dirty="0" err="1" smtClean="0">
                <a:latin typeface="American Typewriter"/>
                <a:cs typeface="American Typewriter"/>
              </a:rPr>
              <a:t>wash</a:t>
            </a:r>
            <a:endParaRPr lang="fr-FR" sz="1400" dirty="0" smtClean="0">
              <a:latin typeface="American Typewriter"/>
              <a:cs typeface="American Typewriter"/>
            </a:endParaRPr>
          </a:p>
          <a:p>
            <a:r>
              <a:rPr lang="fr-FR" sz="1400" dirty="0" smtClean="0">
                <a:latin typeface="American Typewriter"/>
                <a:cs typeface="American Typewriter"/>
              </a:rPr>
              <a:t> water all </a:t>
            </a:r>
            <a:r>
              <a:rPr lang="fr-FR" sz="1400" dirty="0" err="1" smtClean="0">
                <a:latin typeface="American Typewriter"/>
                <a:cs typeface="American Typewriter"/>
              </a:rPr>
              <a:t>year</a:t>
            </a:r>
            <a:r>
              <a:rPr lang="fr-FR" sz="1400" dirty="0" smtClean="0">
                <a:latin typeface="American Typewriter"/>
                <a:cs typeface="American Typewriter"/>
              </a:rPr>
              <a:t> »</a:t>
            </a:r>
            <a:endParaRPr lang="en-US" sz="1400" i="1" dirty="0">
              <a:latin typeface="American Typewriter"/>
              <a:cs typeface="American Typewriter"/>
            </a:endParaRPr>
          </a:p>
        </p:txBody>
      </p:sp>
      <p:cxnSp>
        <p:nvCxnSpPr>
          <p:cNvPr id="25" name="Connecteur droit avec flèche 24"/>
          <p:cNvCxnSpPr>
            <a:endCxn id="26" idx="2"/>
          </p:cNvCxnSpPr>
          <p:nvPr/>
        </p:nvCxnSpPr>
        <p:spPr>
          <a:xfrm rot="16200000" flipV="1">
            <a:off x="671512" y="5026043"/>
            <a:ext cx="638175" cy="0"/>
          </a:xfrm>
          <a:prstGeom prst="straightConnector1">
            <a:avLst/>
          </a:prstGeom>
          <a:ln w="63500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457200" y="3868755"/>
            <a:ext cx="1066800" cy="838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>
              <a:defRPr/>
            </a:pPr>
            <a:r>
              <a:rPr lang="en-US">
                <a:solidFill>
                  <a:srgbClr val="0000FF"/>
                </a:solidFill>
                <a:ea typeface="ヒラギノ角ゴ Pro W3" pitchFamily="-96" charset="-128"/>
                <a:cs typeface="ヒラギノ角ゴ Pro W3" pitchFamily="-96" charset="-128"/>
              </a:rPr>
              <a:t>human</a:t>
            </a:r>
          </a:p>
          <a:p>
            <a:pPr algn="ctr">
              <a:defRPr/>
            </a:pPr>
            <a:r>
              <a:rPr lang="en-US">
                <a:solidFill>
                  <a:srgbClr val="0000FF"/>
                </a:solidFill>
                <a:ea typeface="ヒラギノ角ゴ Pro W3" pitchFamily="-96" charset="-128"/>
                <a:cs typeface="ヒラギノ角ゴ Pro W3" pitchFamily="-96" charset="-128"/>
              </a:rPr>
              <a:t>expert</a:t>
            </a:r>
          </a:p>
        </p:txBody>
      </p:sp>
      <p:cxnSp>
        <p:nvCxnSpPr>
          <p:cNvPr id="28" name="Connecteur droit avec flèche 27"/>
          <p:cNvCxnSpPr/>
          <p:nvPr/>
        </p:nvCxnSpPr>
        <p:spPr>
          <a:xfrm rot="16200000" flipV="1">
            <a:off x="1966912" y="5037156"/>
            <a:ext cx="638175" cy="0"/>
          </a:xfrm>
          <a:prstGeom prst="straightConnector1">
            <a:avLst/>
          </a:prstGeom>
          <a:ln w="63500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1693863" y="3879868"/>
            <a:ext cx="1152525" cy="838200"/>
          </a:xfrm>
          <a:prstGeom prst="rect">
            <a:avLst/>
          </a:prstGeom>
          <a:solidFill>
            <a:srgbClr val="FDEADA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anchor="ctr">
            <a:prstTxWarp prst="textNoShape">
              <a:avLst/>
            </a:prstTxWarp>
          </a:bodyPr>
          <a:lstStyle/>
          <a:p>
            <a:pPr algn="ctr">
              <a:defRPr/>
            </a:pPr>
            <a:r>
              <a:rPr lang="en-US" sz="1600" dirty="0" smtClean="0">
                <a:solidFill>
                  <a:srgbClr val="0000FF"/>
                </a:solidFill>
                <a:ea typeface="ヒラギノ角ゴ Pro W3" pitchFamily="-96" charset="-128"/>
                <a:cs typeface="ヒラギノ角ゴ Pro W3" pitchFamily="-96" charset="-128"/>
              </a:rPr>
              <a:t>optimization algorithm</a:t>
            </a:r>
            <a:endParaRPr lang="en-US" sz="1600" dirty="0">
              <a:solidFill>
                <a:srgbClr val="0000FF"/>
              </a:solidFill>
              <a:ea typeface="ヒラギノ角ゴ Pro W3" pitchFamily="-96" charset="-128"/>
              <a:cs typeface="ヒラギノ角ゴ Pro W3" pitchFamily="-96" charset="-128"/>
            </a:endParaRPr>
          </a:p>
        </p:txBody>
      </p:sp>
      <p:sp>
        <p:nvSpPr>
          <p:cNvPr id="30" name="ZoneTexte 5"/>
          <p:cNvSpPr txBox="1">
            <a:spLocks noChangeArrowheads="1"/>
          </p:cNvSpPr>
          <p:nvPr/>
        </p:nvSpPr>
        <p:spPr bwMode="auto">
          <a:xfrm>
            <a:off x="2346325" y="3319996"/>
            <a:ext cx="153502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i="1" dirty="0" smtClean="0">
                <a:latin typeface="Calibri" charset="0"/>
              </a:rPr>
              <a:t>cost function</a:t>
            </a:r>
            <a:endParaRPr lang="en-US" i="1" dirty="0">
              <a:latin typeface="Calibri" charset="0"/>
            </a:endParaRPr>
          </a:p>
        </p:txBody>
      </p:sp>
      <p:cxnSp>
        <p:nvCxnSpPr>
          <p:cNvPr id="31" name="Connecteur en arc 30"/>
          <p:cNvCxnSpPr>
            <a:stCxn id="26" idx="0"/>
            <a:endCxn id="29" idx="0"/>
          </p:cNvCxnSpPr>
          <p:nvPr/>
        </p:nvCxnSpPr>
        <p:spPr>
          <a:xfrm rot="16200000" flipH="1">
            <a:off x="1624806" y="3234549"/>
            <a:ext cx="11113" cy="1279525"/>
          </a:xfrm>
          <a:prstGeom prst="curvedConnector3">
            <a:avLst>
              <a:gd name="adj1" fmla="val -5832700"/>
            </a:avLst>
          </a:prstGeom>
          <a:ln w="63500"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ZoneTexte 33"/>
          <p:cNvSpPr txBox="1"/>
          <p:nvPr/>
        </p:nvSpPr>
        <p:spPr>
          <a:xfrm>
            <a:off x="2895989" y="3668730"/>
            <a:ext cx="15236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 smtClean="0"/>
              <a:t>(evaluation &amp; training)</a:t>
            </a:r>
            <a:endParaRPr lang="en-US" sz="1400" i="1" dirty="0"/>
          </a:p>
        </p:txBody>
      </p:sp>
      <p:sp>
        <p:nvSpPr>
          <p:cNvPr id="35" name="Forme libre 34"/>
          <p:cNvSpPr/>
          <p:nvPr/>
        </p:nvSpPr>
        <p:spPr>
          <a:xfrm>
            <a:off x="2745499" y="4491123"/>
            <a:ext cx="4376821" cy="2472214"/>
          </a:xfrm>
          <a:custGeom>
            <a:avLst/>
            <a:gdLst>
              <a:gd name="connsiteX0" fmla="*/ 1339803 w 4376821"/>
              <a:gd name="connsiteY0" fmla="*/ 169740 h 2472214"/>
              <a:gd name="connsiteX1" fmla="*/ 3675971 w 4376821"/>
              <a:gd name="connsiteY1" fmla="*/ 145776 h 2472214"/>
              <a:gd name="connsiteX2" fmla="*/ 4298949 w 4376821"/>
              <a:gd name="connsiteY2" fmla="*/ 445318 h 2472214"/>
              <a:gd name="connsiteX3" fmla="*/ 4143204 w 4376821"/>
              <a:gd name="connsiteY3" fmla="*/ 876657 h 2472214"/>
              <a:gd name="connsiteX4" fmla="*/ 2909228 w 4376821"/>
              <a:gd name="connsiteY4" fmla="*/ 2182658 h 2472214"/>
              <a:gd name="connsiteX5" fmla="*/ 429296 w 4376821"/>
              <a:gd name="connsiteY5" fmla="*/ 2302474 h 2472214"/>
              <a:gd name="connsiteX6" fmla="*/ 333454 w 4376821"/>
              <a:gd name="connsiteY6" fmla="*/ 1164217 h 2472214"/>
              <a:gd name="connsiteX7" fmla="*/ 1339803 w 4376821"/>
              <a:gd name="connsiteY7" fmla="*/ 169740 h 2472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376821" h="2472214">
                <a:moveTo>
                  <a:pt x="1339803" y="169740"/>
                </a:moveTo>
                <a:cubicBezTo>
                  <a:pt x="1896889" y="0"/>
                  <a:pt x="3182780" y="99846"/>
                  <a:pt x="3675971" y="145776"/>
                </a:cubicBezTo>
                <a:cubicBezTo>
                  <a:pt x="4169162" y="191706"/>
                  <a:pt x="4221077" y="323505"/>
                  <a:pt x="4298949" y="445318"/>
                </a:cubicBezTo>
                <a:cubicBezTo>
                  <a:pt x="4376821" y="567131"/>
                  <a:pt x="4374824" y="587100"/>
                  <a:pt x="4143204" y="876657"/>
                </a:cubicBezTo>
                <a:cubicBezTo>
                  <a:pt x="3911584" y="1166214"/>
                  <a:pt x="3528213" y="1945022"/>
                  <a:pt x="2909228" y="2182658"/>
                </a:cubicBezTo>
                <a:cubicBezTo>
                  <a:pt x="2290243" y="2420294"/>
                  <a:pt x="858592" y="2472214"/>
                  <a:pt x="429296" y="2302474"/>
                </a:cubicBezTo>
                <a:cubicBezTo>
                  <a:pt x="0" y="2132734"/>
                  <a:pt x="181703" y="1517676"/>
                  <a:pt x="333454" y="1164217"/>
                </a:cubicBezTo>
                <a:cubicBezTo>
                  <a:pt x="485205" y="810758"/>
                  <a:pt x="782717" y="339480"/>
                  <a:pt x="1339803" y="16974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ZoneTexte 52"/>
          <p:cNvSpPr txBox="1">
            <a:spLocks noChangeArrowheads="1"/>
          </p:cNvSpPr>
          <p:nvPr/>
        </p:nvSpPr>
        <p:spPr bwMode="auto">
          <a:xfrm>
            <a:off x="757073" y="1433245"/>
            <a:ext cx="240883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400" u="sng" dirty="0" smtClean="0"/>
              <a:t>End-to-end ASR</a:t>
            </a:r>
            <a:endParaRPr lang="en-US" sz="2400" u="sng" dirty="0"/>
          </a:p>
        </p:txBody>
      </p:sp>
      <p:sp>
        <p:nvSpPr>
          <p:cNvPr id="37" name="ZoneTexte 15"/>
          <p:cNvSpPr txBox="1">
            <a:spLocks noChangeArrowheads="1"/>
          </p:cNvSpPr>
          <p:nvPr/>
        </p:nvSpPr>
        <p:spPr bwMode="auto">
          <a:xfrm>
            <a:off x="139824" y="3484064"/>
            <a:ext cx="84218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i="1" dirty="0">
                <a:latin typeface="Calibri" charset="0"/>
              </a:rPr>
              <a:t>labels</a:t>
            </a:r>
          </a:p>
        </p:txBody>
      </p:sp>
      <p:sp>
        <p:nvSpPr>
          <p:cNvPr id="27" name="ZoneTexte 26"/>
          <p:cNvSpPr txBox="1"/>
          <p:nvPr/>
        </p:nvSpPr>
        <p:spPr>
          <a:xfrm>
            <a:off x="4419600" y="2119667"/>
            <a:ext cx="211588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+ 1000000000 words of text for language modeling!</a:t>
            </a:r>
          </a:p>
          <a:p>
            <a:r>
              <a:rPr lang="en-US" dirty="0" smtClean="0">
                <a:solidFill>
                  <a:srgbClr val="0000FF"/>
                </a:solidFill>
              </a:rPr>
              <a:t>(10000 books)</a:t>
            </a:r>
            <a:endParaRPr lang="en-US" dirty="0">
              <a:solidFill>
                <a:srgbClr val="0000FF"/>
              </a:solidFill>
            </a:endParaRPr>
          </a:p>
        </p:txBody>
      </p:sp>
      <p:cxnSp>
        <p:nvCxnSpPr>
          <p:cNvPr id="39" name="Connecteur droit avec flèche 38"/>
          <p:cNvCxnSpPr/>
          <p:nvPr/>
        </p:nvCxnSpPr>
        <p:spPr>
          <a:xfrm>
            <a:off x="6251148" y="3038719"/>
            <a:ext cx="1346840" cy="1153230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-239600" y="109180"/>
            <a:ext cx="5069338" cy="762000"/>
          </a:xfrm>
        </p:spPr>
        <p:txBody>
          <a:bodyPr>
            <a:normAutofit fontScale="90000"/>
          </a:bodyPr>
          <a:lstStyle/>
          <a:p>
            <a:r>
              <a:rPr lang="fr-FR" sz="3200" i="1" dirty="0" smtClean="0"/>
              <a:t>The data </a:t>
            </a:r>
            <a:r>
              <a:rPr lang="fr-FR" sz="3200" i="1" dirty="0" err="1" smtClean="0"/>
              <a:t>efficiency</a:t>
            </a:r>
            <a:r>
              <a:rPr lang="fr-FR" sz="3200" i="1" dirty="0" smtClean="0"/>
              <a:t> </a:t>
            </a:r>
            <a:r>
              <a:rPr lang="fr-FR" sz="3200" i="1" dirty="0" err="1" smtClean="0"/>
              <a:t>problem</a:t>
            </a:r>
            <a:endParaRPr lang="en-US" sz="3200" i="1" dirty="0"/>
          </a:p>
        </p:txBody>
      </p:sp>
      <p:pic>
        <p:nvPicPr>
          <p:cNvPr id="41" name="Image 4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501" y="5356244"/>
            <a:ext cx="2959099" cy="7620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-359400" y="109180"/>
            <a:ext cx="4397512" cy="762000"/>
          </a:xfrm>
        </p:spPr>
        <p:txBody>
          <a:bodyPr>
            <a:normAutofit/>
          </a:bodyPr>
          <a:lstStyle/>
          <a:p>
            <a:r>
              <a:rPr lang="fr-FR" sz="3200" i="1" dirty="0" smtClean="0"/>
              <a:t>How </a:t>
            </a:r>
            <a:r>
              <a:rPr lang="fr-FR" sz="3200" i="1" dirty="0" err="1" smtClean="0"/>
              <a:t>much</a:t>
            </a:r>
            <a:r>
              <a:rPr lang="fr-FR" sz="3200" i="1" dirty="0" smtClean="0"/>
              <a:t> data?</a:t>
            </a:r>
            <a:endParaRPr lang="en-US" sz="3200" i="1" dirty="0"/>
          </a:p>
        </p:txBody>
      </p:sp>
      <p:sp>
        <p:nvSpPr>
          <p:cNvPr id="9" name="Rectangle 8"/>
          <p:cNvSpPr/>
          <p:nvPr/>
        </p:nvSpPr>
        <p:spPr>
          <a:xfrm>
            <a:off x="3768274" y="5412053"/>
            <a:ext cx="457200" cy="43656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Espace réservé du texte 2"/>
          <p:cNvSpPr>
            <a:spLocks noGrp="1"/>
          </p:cNvSpPr>
          <p:nvPr>
            <p:ph type="body" idx="1"/>
          </p:nvPr>
        </p:nvSpPr>
        <p:spPr>
          <a:xfrm>
            <a:off x="139824" y="2005958"/>
            <a:ext cx="4257688" cy="4351338"/>
          </a:xfrm>
        </p:spPr>
        <p:txBody>
          <a:bodyPr/>
          <a:lstStyle/>
          <a:p>
            <a:pPr>
              <a:buNone/>
            </a:pPr>
            <a:endParaRPr lang="en-US" dirty="0" smtClean="0"/>
          </a:p>
        </p:txBody>
      </p:sp>
      <p:pic>
        <p:nvPicPr>
          <p:cNvPr id="17" name="Imag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824" y="2469239"/>
            <a:ext cx="3526064" cy="1981200"/>
          </a:xfrm>
          <a:prstGeom prst="rect">
            <a:avLst/>
          </a:prstGeom>
        </p:spPr>
      </p:pic>
      <p:pic>
        <p:nvPicPr>
          <p:cNvPr id="19" name="Image 18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3"/>
              <a:srcRect t="43697"/>
              <a:stretch>
                <a:fillRect/>
              </a:stretch>
            </p:blipFill>
          </mc:Choice>
          <mc:Fallback>
            <p:blipFill>
              <a:blip r:embed="rId4"/>
              <a:srcRect t="43697"/>
              <a:stretch>
                <a:fillRect/>
              </a:stretch>
            </p:blipFill>
          </mc:Fallback>
        </mc:AlternateContent>
        <p:spPr>
          <a:xfrm>
            <a:off x="3507288" y="-29838"/>
            <a:ext cx="5682174" cy="6919894"/>
          </a:xfrm>
          <a:prstGeom prst="rect">
            <a:avLst/>
          </a:prstGeom>
        </p:spPr>
      </p:pic>
      <p:grpSp>
        <p:nvGrpSpPr>
          <p:cNvPr id="3" name="Grouper 19"/>
          <p:cNvGrpSpPr/>
          <p:nvPr/>
        </p:nvGrpSpPr>
        <p:grpSpPr>
          <a:xfrm>
            <a:off x="7597988" y="-29838"/>
            <a:ext cx="774160" cy="885524"/>
            <a:chOff x="7472959" y="194594"/>
            <a:chExt cx="774160" cy="885524"/>
          </a:xfrm>
        </p:grpSpPr>
        <p:sp>
          <p:nvSpPr>
            <p:cNvPr id="32" name="ZoneTexte 31"/>
            <p:cNvSpPr txBox="1"/>
            <p:nvPr/>
          </p:nvSpPr>
          <p:spPr>
            <a:xfrm>
              <a:off x="7472959" y="772343"/>
              <a:ext cx="691428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Calibri"/>
                </a:rPr>
                <a:t>125000</a:t>
              </a:r>
              <a:endParaRPr kumimoji="0" 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endParaRPr>
            </a:p>
          </p:txBody>
        </p:sp>
        <p:sp>
          <p:nvSpPr>
            <p:cNvPr id="33" name="Flèche vers la droite 32"/>
            <p:cNvSpPr/>
            <p:nvPr/>
          </p:nvSpPr>
          <p:spPr>
            <a:xfrm rot="17228388">
              <a:off x="7839503" y="326653"/>
              <a:ext cx="539676" cy="275557"/>
            </a:xfrm>
            <a:prstGeom prst="rightArrow">
              <a:avLst/>
            </a:prstGeom>
            <a:solidFill>
              <a:srgbClr val="FFFFFF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endParaRPr>
            </a:p>
          </p:txBody>
        </p:sp>
      </p:grpSp>
      <p:sp>
        <p:nvSpPr>
          <p:cNvPr id="22" name="Rectangle 21"/>
          <p:cNvSpPr/>
          <p:nvPr/>
        </p:nvSpPr>
        <p:spPr>
          <a:xfrm>
            <a:off x="3507288" y="-58459"/>
            <a:ext cx="3761419" cy="5082178"/>
          </a:xfrm>
          <a:prstGeom prst="rect">
            <a:avLst/>
          </a:prstGeom>
          <a:solidFill>
            <a:srgbClr val="FFFFFF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2" name="Forme libre 11"/>
          <p:cNvSpPr/>
          <p:nvPr/>
        </p:nvSpPr>
        <p:spPr>
          <a:xfrm>
            <a:off x="2745499" y="4491123"/>
            <a:ext cx="4376821" cy="2472214"/>
          </a:xfrm>
          <a:custGeom>
            <a:avLst/>
            <a:gdLst>
              <a:gd name="connsiteX0" fmla="*/ 1339803 w 4376821"/>
              <a:gd name="connsiteY0" fmla="*/ 169740 h 2472214"/>
              <a:gd name="connsiteX1" fmla="*/ 3675971 w 4376821"/>
              <a:gd name="connsiteY1" fmla="*/ 145776 h 2472214"/>
              <a:gd name="connsiteX2" fmla="*/ 4298949 w 4376821"/>
              <a:gd name="connsiteY2" fmla="*/ 445318 h 2472214"/>
              <a:gd name="connsiteX3" fmla="*/ 4143204 w 4376821"/>
              <a:gd name="connsiteY3" fmla="*/ 876657 h 2472214"/>
              <a:gd name="connsiteX4" fmla="*/ 2909228 w 4376821"/>
              <a:gd name="connsiteY4" fmla="*/ 2182658 h 2472214"/>
              <a:gd name="connsiteX5" fmla="*/ 429296 w 4376821"/>
              <a:gd name="connsiteY5" fmla="*/ 2302474 h 2472214"/>
              <a:gd name="connsiteX6" fmla="*/ 333454 w 4376821"/>
              <a:gd name="connsiteY6" fmla="*/ 1164217 h 2472214"/>
              <a:gd name="connsiteX7" fmla="*/ 1339803 w 4376821"/>
              <a:gd name="connsiteY7" fmla="*/ 169740 h 2472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376821" h="2472214">
                <a:moveTo>
                  <a:pt x="1339803" y="169740"/>
                </a:moveTo>
                <a:cubicBezTo>
                  <a:pt x="1896889" y="0"/>
                  <a:pt x="3182780" y="99846"/>
                  <a:pt x="3675971" y="145776"/>
                </a:cubicBezTo>
                <a:cubicBezTo>
                  <a:pt x="4169162" y="191706"/>
                  <a:pt x="4221077" y="323505"/>
                  <a:pt x="4298949" y="445318"/>
                </a:cubicBezTo>
                <a:cubicBezTo>
                  <a:pt x="4376821" y="567131"/>
                  <a:pt x="4374824" y="587100"/>
                  <a:pt x="4143204" y="876657"/>
                </a:cubicBezTo>
                <a:cubicBezTo>
                  <a:pt x="3911584" y="1166214"/>
                  <a:pt x="3528213" y="1945022"/>
                  <a:pt x="2909228" y="2182658"/>
                </a:cubicBezTo>
                <a:cubicBezTo>
                  <a:pt x="2290243" y="2420294"/>
                  <a:pt x="858592" y="2472214"/>
                  <a:pt x="429296" y="2302474"/>
                </a:cubicBezTo>
                <a:cubicBezTo>
                  <a:pt x="0" y="2132734"/>
                  <a:pt x="181703" y="1517676"/>
                  <a:pt x="333454" y="1164217"/>
                </a:cubicBezTo>
                <a:cubicBezTo>
                  <a:pt x="485205" y="810758"/>
                  <a:pt x="782717" y="339480"/>
                  <a:pt x="1339803" y="16974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r 93"/>
          <p:cNvGrpSpPr/>
          <p:nvPr/>
        </p:nvGrpSpPr>
        <p:grpSpPr>
          <a:xfrm>
            <a:off x="1588548" y="534988"/>
            <a:ext cx="7112699" cy="6627812"/>
            <a:chOff x="1588548" y="803274"/>
            <a:chExt cx="7112699" cy="6053138"/>
          </a:xfrm>
        </p:grpSpPr>
        <p:cxnSp>
          <p:nvCxnSpPr>
            <p:cNvPr id="77" name="Connecteur droit 76"/>
            <p:cNvCxnSpPr/>
            <p:nvPr/>
          </p:nvCxnSpPr>
          <p:spPr>
            <a:xfrm rot="16200000" flipH="1">
              <a:off x="-1438020" y="3829842"/>
              <a:ext cx="6053137" cy="1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necteur droit 77"/>
            <p:cNvCxnSpPr/>
            <p:nvPr/>
          </p:nvCxnSpPr>
          <p:spPr>
            <a:xfrm rot="16200000" flipH="1">
              <a:off x="-993476" y="3829842"/>
              <a:ext cx="6053137" cy="1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cteur droit 78"/>
            <p:cNvCxnSpPr/>
            <p:nvPr/>
          </p:nvCxnSpPr>
          <p:spPr>
            <a:xfrm rot="16200000" flipH="1">
              <a:off x="-548932" y="3829842"/>
              <a:ext cx="6053137" cy="1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cteur droit 79"/>
            <p:cNvCxnSpPr/>
            <p:nvPr/>
          </p:nvCxnSpPr>
          <p:spPr>
            <a:xfrm rot="16200000" flipH="1">
              <a:off x="-104388" y="3829842"/>
              <a:ext cx="6053137" cy="1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necteur droit 80"/>
            <p:cNvCxnSpPr/>
            <p:nvPr/>
          </p:nvCxnSpPr>
          <p:spPr>
            <a:xfrm rot="16200000" flipH="1">
              <a:off x="340156" y="3829842"/>
              <a:ext cx="6053137" cy="1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necteur droit 81"/>
            <p:cNvCxnSpPr/>
            <p:nvPr/>
          </p:nvCxnSpPr>
          <p:spPr>
            <a:xfrm rot="16200000" flipH="1">
              <a:off x="784700" y="3829842"/>
              <a:ext cx="6053137" cy="1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necteur droit 82"/>
            <p:cNvCxnSpPr/>
            <p:nvPr/>
          </p:nvCxnSpPr>
          <p:spPr>
            <a:xfrm rot="16200000" flipH="1">
              <a:off x="1229244" y="3829842"/>
              <a:ext cx="6053137" cy="1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necteur droit 83"/>
            <p:cNvCxnSpPr/>
            <p:nvPr/>
          </p:nvCxnSpPr>
          <p:spPr>
            <a:xfrm rot="16200000" flipH="1">
              <a:off x="1673788" y="3829843"/>
              <a:ext cx="6053137" cy="1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necteur droit 84"/>
            <p:cNvCxnSpPr/>
            <p:nvPr/>
          </p:nvCxnSpPr>
          <p:spPr>
            <a:xfrm rot="16200000" flipH="1">
              <a:off x="2118332" y="3829843"/>
              <a:ext cx="6053137" cy="1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necteur droit 85"/>
            <p:cNvCxnSpPr/>
            <p:nvPr/>
          </p:nvCxnSpPr>
          <p:spPr>
            <a:xfrm rot="16200000" flipH="1">
              <a:off x="2562876" y="3829842"/>
              <a:ext cx="6053137" cy="1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necteur droit 86"/>
            <p:cNvCxnSpPr/>
            <p:nvPr/>
          </p:nvCxnSpPr>
          <p:spPr>
            <a:xfrm rot="16200000" flipH="1">
              <a:off x="3007420" y="3829842"/>
              <a:ext cx="6053137" cy="1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cteur droit 87"/>
            <p:cNvCxnSpPr/>
            <p:nvPr/>
          </p:nvCxnSpPr>
          <p:spPr>
            <a:xfrm rot="16200000" flipH="1">
              <a:off x="3451964" y="3829842"/>
              <a:ext cx="6053137" cy="1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cteur droit 88"/>
            <p:cNvCxnSpPr/>
            <p:nvPr/>
          </p:nvCxnSpPr>
          <p:spPr>
            <a:xfrm rot="16200000" flipH="1">
              <a:off x="3896508" y="3829842"/>
              <a:ext cx="6053137" cy="1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cteur droit 89"/>
            <p:cNvCxnSpPr/>
            <p:nvPr/>
          </p:nvCxnSpPr>
          <p:spPr>
            <a:xfrm rot="16200000" flipH="1">
              <a:off x="4341052" y="3829842"/>
              <a:ext cx="6053137" cy="1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cteur droit 90"/>
            <p:cNvCxnSpPr/>
            <p:nvPr/>
          </p:nvCxnSpPr>
          <p:spPr>
            <a:xfrm rot="16200000" flipH="1">
              <a:off x="4785596" y="3829842"/>
              <a:ext cx="6053137" cy="1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necteur droit 91"/>
            <p:cNvCxnSpPr/>
            <p:nvPr/>
          </p:nvCxnSpPr>
          <p:spPr>
            <a:xfrm rot="16200000" flipH="1">
              <a:off x="5230140" y="3829842"/>
              <a:ext cx="6053137" cy="1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necteur droit 92"/>
            <p:cNvCxnSpPr/>
            <p:nvPr/>
          </p:nvCxnSpPr>
          <p:spPr>
            <a:xfrm rot="16200000" flipH="1">
              <a:off x="5674678" y="3829842"/>
              <a:ext cx="6053137" cy="1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ZoneTexte 4"/>
          <p:cNvSpPr txBox="1"/>
          <p:nvPr/>
        </p:nvSpPr>
        <p:spPr>
          <a:xfrm rot="16200000">
            <a:off x="-383244" y="2518433"/>
            <a:ext cx="1288221" cy="36933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dirty="0" smtClean="0"/>
              <a:t>Perception</a:t>
            </a:r>
            <a:endParaRPr lang="en-US" dirty="0"/>
          </a:p>
        </p:txBody>
      </p:sp>
      <p:sp>
        <p:nvSpPr>
          <p:cNvPr id="6" name="ZoneTexte 5"/>
          <p:cNvSpPr txBox="1"/>
          <p:nvPr/>
        </p:nvSpPr>
        <p:spPr>
          <a:xfrm rot="16200000">
            <a:off x="-307043" y="5878411"/>
            <a:ext cx="1288221" cy="36933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dirty="0" smtClean="0"/>
              <a:t>Production</a:t>
            </a:r>
            <a:endParaRPr lang="en-US" dirty="0"/>
          </a:p>
        </p:txBody>
      </p:sp>
      <p:sp>
        <p:nvSpPr>
          <p:cNvPr id="7" name="ZoneTexte 6"/>
          <p:cNvSpPr txBox="1"/>
          <p:nvPr/>
        </p:nvSpPr>
        <p:spPr>
          <a:xfrm>
            <a:off x="684195" y="1601788"/>
            <a:ext cx="8398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Word forms</a:t>
            </a:r>
            <a:endParaRPr lang="en-US" sz="1400" dirty="0"/>
          </a:p>
        </p:txBody>
      </p:sp>
      <p:sp>
        <p:nvSpPr>
          <p:cNvPr id="8" name="ZoneTexte 7"/>
          <p:cNvSpPr txBox="1"/>
          <p:nvPr/>
        </p:nvSpPr>
        <p:spPr>
          <a:xfrm>
            <a:off x="609600" y="2678768"/>
            <a:ext cx="8398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Prosody</a:t>
            </a:r>
            <a:endParaRPr lang="en-US" sz="1400" dirty="0"/>
          </a:p>
        </p:txBody>
      </p:sp>
      <p:sp>
        <p:nvSpPr>
          <p:cNvPr id="9" name="ZoneTexte 8"/>
          <p:cNvSpPr txBox="1"/>
          <p:nvPr/>
        </p:nvSpPr>
        <p:spPr>
          <a:xfrm>
            <a:off x="535005" y="4063525"/>
            <a:ext cx="9889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Segments</a:t>
            </a:r>
            <a:endParaRPr lang="en-US" sz="1400" dirty="0"/>
          </a:p>
        </p:txBody>
      </p:sp>
      <p:sp>
        <p:nvSpPr>
          <p:cNvPr id="10" name="ZoneTexte 9"/>
          <p:cNvSpPr txBox="1"/>
          <p:nvPr/>
        </p:nvSpPr>
        <p:spPr>
          <a:xfrm>
            <a:off x="609600" y="801886"/>
            <a:ext cx="10333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Semantics</a:t>
            </a:r>
            <a:endParaRPr lang="en-US" sz="1400" dirty="0"/>
          </a:p>
        </p:txBody>
      </p:sp>
      <p:cxnSp>
        <p:nvCxnSpPr>
          <p:cNvPr id="14" name="Connecteur droit avec flèche 13"/>
          <p:cNvCxnSpPr/>
          <p:nvPr/>
        </p:nvCxnSpPr>
        <p:spPr>
          <a:xfrm>
            <a:off x="445533" y="5183188"/>
            <a:ext cx="7860267" cy="158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ZoneTexte 14"/>
          <p:cNvSpPr txBox="1"/>
          <p:nvPr/>
        </p:nvSpPr>
        <p:spPr>
          <a:xfrm>
            <a:off x="1405051" y="5225634"/>
            <a:ext cx="74341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/>
              <a:t>0      1      2      3      4      5      6      7     8      9      10    11    12    13    14 </a:t>
            </a:r>
            <a:endParaRPr lang="en-US" sz="1600" i="1" dirty="0"/>
          </a:p>
        </p:txBody>
      </p:sp>
      <p:sp>
        <p:nvSpPr>
          <p:cNvPr id="16" name="ZoneTexte 15"/>
          <p:cNvSpPr txBox="1"/>
          <p:nvPr/>
        </p:nvSpPr>
        <p:spPr>
          <a:xfrm>
            <a:off x="7467600" y="4954588"/>
            <a:ext cx="1447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 smtClean="0"/>
              <a:t>Time (months)</a:t>
            </a:r>
            <a:endParaRPr lang="en-US" sz="1200" i="1" dirty="0"/>
          </a:p>
        </p:txBody>
      </p:sp>
      <p:grpSp>
        <p:nvGrpSpPr>
          <p:cNvPr id="3" name="Grouper 18"/>
          <p:cNvGrpSpPr/>
          <p:nvPr/>
        </p:nvGrpSpPr>
        <p:grpSpPr>
          <a:xfrm>
            <a:off x="3352007" y="1705789"/>
            <a:ext cx="1075050" cy="277792"/>
            <a:chOff x="3352007" y="1399401"/>
            <a:chExt cx="1075050" cy="277792"/>
          </a:xfrm>
        </p:grpSpPr>
        <p:sp>
          <p:nvSpPr>
            <p:cNvPr id="11" name="ZoneTexte 10"/>
            <p:cNvSpPr txBox="1"/>
            <p:nvPr/>
          </p:nvSpPr>
          <p:spPr>
            <a:xfrm>
              <a:off x="3352800" y="1399401"/>
              <a:ext cx="1074257" cy="27699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Proper name</a:t>
              </a:r>
              <a:endParaRPr lang="en-US" sz="1200" dirty="0"/>
            </a:p>
          </p:txBody>
        </p:sp>
        <p:cxnSp>
          <p:nvCxnSpPr>
            <p:cNvPr id="18" name="Connecteur droit 17"/>
            <p:cNvCxnSpPr/>
            <p:nvPr/>
          </p:nvCxnSpPr>
          <p:spPr>
            <a:xfrm rot="5400000">
              <a:off x="3214301" y="1537900"/>
              <a:ext cx="276999" cy="158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er 19"/>
          <p:cNvGrpSpPr/>
          <p:nvPr/>
        </p:nvGrpSpPr>
        <p:grpSpPr>
          <a:xfrm>
            <a:off x="2514600" y="2543196"/>
            <a:ext cx="1460372" cy="277792"/>
            <a:chOff x="3352007" y="1399401"/>
            <a:chExt cx="1460372" cy="277792"/>
          </a:xfrm>
        </p:grpSpPr>
        <p:sp>
          <p:nvSpPr>
            <p:cNvPr id="21" name="ZoneTexte 20"/>
            <p:cNvSpPr txBox="1"/>
            <p:nvPr/>
          </p:nvSpPr>
          <p:spPr>
            <a:xfrm>
              <a:off x="3352800" y="1399401"/>
              <a:ext cx="1459579" cy="27699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Language prosody</a:t>
              </a:r>
              <a:endParaRPr lang="en-US" sz="1200" dirty="0"/>
            </a:p>
          </p:txBody>
        </p:sp>
        <p:cxnSp>
          <p:nvCxnSpPr>
            <p:cNvPr id="22" name="Connecteur droit 21"/>
            <p:cNvCxnSpPr/>
            <p:nvPr/>
          </p:nvCxnSpPr>
          <p:spPr>
            <a:xfrm rot="5400000">
              <a:off x="3214301" y="1537900"/>
              <a:ext cx="276999" cy="158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er 23"/>
          <p:cNvGrpSpPr/>
          <p:nvPr/>
        </p:nvGrpSpPr>
        <p:grpSpPr>
          <a:xfrm>
            <a:off x="5638643" y="1323995"/>
            <a:ext cx="1134770" cy="647125"/>
            <a:chOff x="3351614" y="1399401"/>
            <a:chExt cx="2833682" cy="272544"/>
          </a:xfrm>
        </p:grpSpPr>
        <p:sp>
          <p:nvSpPr>
            <p:cNvPr id="25" name="ZoneTexte 24"/>
            <p:cNvSpPr txBox="1"/>
            <p:nvPr/>
          </p:nvSpPr>
          <p:spPr>
            <a:xfrm>
              <a:off x="3352801" y="1399401"/>
              <a:ext cx="2832495" cy="27221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Segmentation </a:t>
              </a:r>
            </a:p>
            <a:p>
              <a:r>
                <a:rPr lang="en-US" sz="1200" dirty="0" smtClean="0"/>
                <a:t>of words from</a:t>
              </a:r>
            </a:p>
            <a:p>
              <a:r>
                <a:rPr lang="en-US" sz="1200" dirty="0" smtClean="0"/>
                <a:t> sentences</a:t>
              </a:r>
              <a:endParaRPr lang="en-US" sz="1200" dirty="0"/>
            </a:p>
          </p:txBody>
        </p:sp>
        <p:cxnSp>
          <p:nvCxnSpPr>
            <p:cNvPr id="26" name="Connecteur droit 25"/>
            <p:cNvCxnSpPr/>
            <p:nvPr/>
          </p:nvCxnSpPr>
          <p:spPr>
            <a:xfrm rot="5400000">
              <a:off x="3217888" y="1534254"/>
              <a:ext cx="271417" cy="3965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er 26"/>
          <p:cNvGrpSpPr/>
          <p:nvPr/>
        </p:nvGrpSpPr>
        <p:grpSpPr>
          <a:xfrm>
            <a:off x="5463096" y="2478647"/>
            <a:ext cx="1493885" cy="277792"/>
            <a:chOff x="3352007" y="1399401"/>
            <a:chExt cx="1493885" cy="277792"/>
          </a:xfrm>
        </p:grpSpPr>
        <p:sp>
          <p:nvSpPr>
            <p:cNvPr id="28" name="ZoneTexte 27"/>
            <p:cNvSpPr txBox="1"/>
            <p:nvPr/>
          </p:nvSpPr>
          <p:spPr>
            <a:xfrm>
              <a:off x="3352800" y="1399401"/>
              <a:ext cx="1493092" cy="27699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Typical word stress</a:t>
              </a:r>
              <a:endParaRPr lang="en-US" sz="1200" dirty="0"/>
            </a:p>
          </p:txBody>
        </p:sp>
        <p:cxnSp>
          <p:nvCxnSpPr>
            <p:cNvPr id="29" name="Connecteur droit 28"/>
            <p:cNvCxnSpPr/>
            <p:nvPr/>
          </p:nvCxnSpPr>
          <p:spPr>
            <a:xfrm rot="5400000">
              <a:off x="3214301" y="1537900"/>
              <a:ext cx="276999" cy="158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er 32"/>
          <p:cNvGrpSpPr/>
          <p:nvPr/>
        </p:nvGrpSpPr>
        <p:grpSpPr>
          <a:xfrm>
            <a:off x="3429000" y="3963988"/>
            <a:ext cx="1177542" cy="277792"/>
            <a:chOff x="3352007" y="1399401"/>
            <a:chExt cx="1177542" cy="277792"/>
          </a:xfrm>
        </p:grpSpPr>
        <p:sp>
          <p:nvSpPr>
            <p:cNvPr id="34" name="ZoneTexte 33"/>
            <p:cNvSpPr txBox="1"/>
            <p:nvPr/>
          </p:nvSpPr>
          <p:spPr>
            <a:xfrm>
              <a:off x="3352800" y="1399401"/>
              <a:ext cx="1176749" cy="27699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Typical vowels</a:t>
              </a:r>
              <a:endParaRPr lang="en-US" sz="1200" dirty="0"/>
            </a:p>
          </p:txBody>
        </p:sp>
        <p:cxnSp>
          <p:nvCxnSpPr>
            <p:cNvPr id="35" name="Connecteur droit 34"/>
            <p:cNvCxnSpPr/>
            <p:nvPr/>
          </p:nvCxnSpPr>
          <p:spPr>
            <a:xfrm rot="5400000">
              <a:off x="3214301" y="1537900"/>
              <a:ext cx="276999" cy="158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er 35"/>
          <p:cNvGrpSpPr/>
          <p:nvPr/>
        </p:nvGrpSpPr>
        <p:grpSpPr>
          <a:xfrm>
            <a:off x="3927858" y="4421188"/>
            <a:ext cx="1494261" cy="277792"/>
            <a:chOff x="3352007" y="1399401"/>
            <a:chExt cx="1494261" cy="277792"/>
          </a:xfrm>
        </p:grpSpPr>
        <p:sp>
          <p:nvSpPr>
            <p:cNvPr id="37" name="ZoneTexte 36"/>
            <p:cNvSpPr txBox="1"/>
            <p:nvPr/>
          </p:nvSpPr>
          <p:spPr>
            <a:xfrm>
              <a:off x="3352800" y="1399401"/>
              <a:ext cx="1493468" cy="27699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Typical consonants</a:t>
              </a:r>
              <a:endParaRPr lang="en-US" sz="1200" dirty="0"/>
            </a:p>
          </p:txBody>
        </p:sp>
        <p:cxnSp>
          <p:nvCxnSpPr>
            <p:cNvPr id="38" name="Connecteur droit 37"/>
            <p:cNvCxnSpPr/>
            <p:nvPr/>
          </p:nvCxnSpPr>
          <p:spPr>
            <a:xfrm rot="5400000">
              <a:off x="3214301" y="1537900"/>
              <a:ext cx="276999" cy="158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er 38"/>
          <p:cNvGrpSpPr/>
          <p:nvPr/>
        </p:nvGrpSpPr>
        <p:grpSpPr>
          <a:xfrm>
            <a:off x="5668539" y="3949749"/>
            <a:ext cx="1070317" cy="277792"/>
            <a:chOff x="3352007" y="1399401"/>
            <a:chExt cx="1070317" cy="277792"/>
          </a:xfrm>
        </p:grpSpPr>
        <p:sp>
          <p:nvSpPr>
            <p:cNvPr id="40" name="ZoneTexte 39"/>
            <p:cNvSpPr txBox="1"/>
            <p:nvPr/>
          </p:nvSpPr>
          <p:spPr>
            <a:xfrm>
              <a:off x="3352800" y="1399401"/>
              <a:ext cx="1069524" cy="27699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err="1" smtClean="0"/>
                <a:t>Phonotactics</a:t>
              </a:r>
              <a:endParaRPr lang="en-US" sz="1200" dirty="0"/>
            </a:p>
          </p:txBody>
        </p:sp>
        <p:cxnSp>
          <p:nvCxnSpPr>
            <p:cNvPr id="41" name="Connecteur droit 40"/>
            <p:cNvCxnSpPr/>
            <p:nvPr/>
          </p:nvCxnSpPr>
          <p:spPr>
            <a:xfrm rot="5400000">
              <a:off x="3214301" y="1537900"/>
              <a:ext cx="276999" cy="158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er 41"/>
          <p:cNvGrpSpPr/>
          <p:nvPr/>
        </p:nvGrpSpPr>
        <p:grpSpPr>
          <a:xfrm>
            <a:off x="7845876" y="3513115"/>
            <a:ext cx="988822" cy="457801"/>
            <a:chOff x="3352800" y="1399401"/>
            <a:chExt cx="988822" cy="233406"/>
          </a:xfrm>
        </p:grpSpPr>
        <p:sp>
          <p:nvSpPr>
            <p:cNvPr id="43" name="ZoneTexte 42"/>
            <p:cNvSpPr txBox="1"/>
            <p:nvPr/>
          </p:nvSpPr>
          <p:spPr>
            <a:xfrm>
              <a:off x="3352800" y="1399401"/>
              <a:ext cx="988822" cy="23300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err="1" smtClean="0"/>
                <a:t>Phonotactic</a:t>
              </a:r>
              <a:endParaRPr lang="en-US" sz="1200" dirty="0" smtClean="0"/>
            </a:p>
            <a:p>
              <a:r>
                <a:rPr lang="en-US" sz="1200" dirty="0" smtClean="0"/>
                <a:t>illusions</a:t>
              </a:r>
              <a:endParaRPr lang="en-US" sz="1200" dirty="0"/>
            </a:p>
          </p:txBody>
        </p:sp>
        <p:cxnSp>
          <p:nvCxnSpPr>
            <p:cNvPr id="44" name="Connecteur droit 43"/>
            <p:cNvCxnSpPr/>
            <p:nvPr/>
          </p:nvCxnSpPr>
          <p:spPr>
            <a:xfrm rot="5400000">
              <a:off x="3237491" y="1515909"/>
              <a:ext cx="232209" cy="158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er 44"/>
          <p:cNvGrpSpPr/>
          <p:nvPr/>
        </p:nvGrpSpPr>
        <p:grpSpPr>
          <a:xfrm>
            <a:off x="6956825" y="4188125"/>
            <a:ext cx="1442696" cy="462460"/>
            <a:chOff x="3351618" y="1440139"/>
            <a:chExt cx="3602613" cy="194770"/>
          </a:xfrm>
        </p:grpSpPr>
        <p:sp>
          <p:nvSpPr>
            <p:cNvPr id="46" name="ZoneTexte 45"/>
            <p:cNvSpPr txBox="1"/>
            <p:nvPr/>
          </p:nvSpPr>
          <p:spPr>
            <a:xfrm>
              <a:off x="3352801" y="1440139"/>
              <a:ext cx="3601430" cy="19443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Loss of non-native</a:t>
              </a:r>
            </a:p>
            <a:p>
              <a:r>
                <a:rPr lang="en-US" sz="1200" dirty="0" smtClean="0"/>
                <a:t>contrasts</a:t>
              </a:r>
              <a:endParaRPr lang="en-US" sz="1200" dirty="0"/>
            </a:p>
          </p:txBody>
        </p:sp>
        <p:cxnSp>
          <p:nvCxnSpPr>
            <p:cNvPr id="47" name="Connecteur droit 46"/>
            <p:cNvCxnSpPr/>
            <p:nvPr/>
          </p:nvCxnSpPr>
          <p:spPr>
            <a:xfrm rot="5400000">
              <a:off x="3256216" y="1535542"/>
              <a:ext cx="194769" cy="3965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er 47"/>
          <p:cNvGrpSpPr/>
          <p:nvPr/>
        </p:nvGrpSpPr>
        <p:grpSpPr>
          <a:xfrm>
            <a:off x="4278852" y="2820988"/>
            <a:ext cx="1134714" cy="646333"/>
            <a:chOff x="3352005" y="1389413"/>
            <a:chExt cx="2152839" cy="325718"/>
          </a:xfrm>
        </p:grpSpPr>
        <p:sp>
          <p:nvSpPr>
            <p:cNvPr id="49" name="ZoneTexte 48"/>
            <p:cNvSpPr txBox="1"/>
            <p:nvPr/>
          </p:nvSpPr>
          <p:spPr>
            <a:xfrm>
              <a:off x="3352800" y="1389413"/>
              <a:ext cx="2152044" cy="32571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Segmentation</a:t>
              </a:r>
            </a:p>
            <a:p>
              <a:r>
                <a:rPr lang="en-US" sz="1200" dirty="0" smtClean="0"/>
                <a:t> in large </a:t>
              </a:r>
            </a:p>
            <a:p>
              <a:r>
                <a:rPr lang="en-US" sz="1200" dirty="0" smtClean="0"/>
                <a:t>clauses</a:t>
              </a:r>
              <a:endParaRPr lang="en-US" sz="1200" dirty="0"/>
            </a:p>
          </p:txBody>
        </p:sp>
        <p:cxnSp>
          <p:nvCxnSpPr>
            <p:cNvPr id="50" name="Connecteur droit 49"/>
            <p:cNvCxnSpPr/>
            <p:nvPr/>
          </p:nvCxnSpPr>
          <p:spPr>
            <a:xfrm rot="5400000">
              <a:off x="3195332" y="1556868"/>
              <a:ext cx="314936" cy="159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er 50"/>
          <p:cNvGrpSpPr/>
          <p:nvPr/>
        </p:nvGrpSpPr>
        <p:grpSpPr>
          <a:xfrm>
            <a:off x="5580420" y="2820988"/>
            <a:ext cx="1134295" cy="647127"/>
            <a:chOff x="3352800" y="1399401"/>
            <a:chExt cx="1134295" cy="647127"/>
          </a:xfrm>
        </p:grpSpPr>
        <p:sp>
          <p:nvSpPr>
            <p:cNvPr id="52" name="ZoneTexte 51"/>
            <p:cNvSpPr txBox="1"/>
            <p:nvPr/>
          </p:nvSpPr>
          <p:spPr>
            <a:xfrm>
              <a:off x="3352800" y="1399401"/>
              <a:ext cx="1134295" cy="64633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Segmentation </a:t>
              </a:r>
            </a:p>
            <a:p>
              <a:r>
                <a:rPr lang="en-US" sz="1200" dirty="0" smtClean="0"/>
                <a:t>in small</a:t>
              </a:r>
            </a:p>
            <a:p>
              <a:r>
                <a:rPr lang="en-US" sz="1200" dirty="0" smtClean="0"/>
                <a:t>clauses</a:t>
              </a:r>
              <a:endParaRPr lang="en-US" sz="1200" dirty="0"/>
            </a:p>
          </p:txBody>
        </p:sp>
        <p:cxnSp>
          <p:nvCxnSpPr>
            <p:cNvPr id="53" name="Connecteur droit 52"/>
            <p:cNvCxnSpPr/>
            <p:nvPr/>
          </p:nvCxnSpPr>
          <p:spPr>
            <a:xfrm rot="5400000">
              <a:off x="3030825" y="1722964"/>
              <a:ext cx="645540" cy="158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er 53"/>
          <p:cNvGrpSpPr/>
          <p:nvPr/>
        </p:nvGrpSpPr>
        <p:grpSpPr>
          <a:xfrm>
            <a:off x="2899922" y="5945188"/>
            <a:ext cx="861050" cy="277792"/>
            <a:chOff x="3352007" y="1399401"/>
            <a:chExt cx="861050" cy="277792"/>
          </a:xfrm>
        </p:grpSpPr>
        <p:sp>
          <p:nvSpPr>
            <p:cNvPr id="55" name="ZoneTexte 54"/>
            <p:cNvSpPr txBox="1"/>
            <p:nvPr/>
          </p:nvSpPr>
          <p:spPr>
            <a:xfrm>
              <a:off x="3352800" y="1399401"/>
              <a:ext cx="860257" cy="27699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vowel-like</a:t>
              </a:r>
              <a:endParaRPr lang="en-US" sz="1200" dirty="0"/>
            </a:p>
          </p:txBody>
        </p:sp>
        <p:cxnSp>
          <p:nvCxnSpPr>
            <p:cNvPr id="56" name="Connecteur droit 55"/>
            <p:cNvCxnSpPr/>
            <p:nvPr/>
          </p:nvCxnSpPr>
          <p:spPr>
            <a:xfrm rot="5400000">
              <a:off x="3214301" y="1537900"/>
              <a:ext cx="276999" cy="158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er 57"/>
          <p:cNvGrpSpPr/>
          <p:nvPr/>
        </p:nvGrpSpPr>
        <p:grpSpPr>
          <a:xfrm>
            <a:off x="4648993" y="6021388"/>
            <a:ext cx="834859" cy="462461"/>
            <a:chOff x="3352800" y="1399401"/>
            <a:chExt cx="834859" cy="462461"/>
          </a:xfrm>
        </p:grpSpPr>
        <p:sp>
          <p:nvSpPr>
            <p:cNvPr id="59" name="ZoneTexte 58"/>
            <p:cNvSpPr txBox="1"/>
            <p:nvPr/>
          </p:nvSpPr>
          <p:spPr>
            <a:xfrm>
              <a:off x="3352800" y="1399401"/>
              <a:ext cx="834859" cy="4616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canonical</a:t>
              </a:r>
            </a:p>
            <a:p>
              <a:r>
                <a:rPr lang="en-US" sz="1200" dirty="0" smtClean="0"/>
                <a:t>babbling</a:t>
              </a:r>
              <a:endParaRPr lang="en-US" sz="1200" dirty="0"/>
            </a:p>
          </p:txBody>
        </p:sp>
        <p:cxnSp>
          <p:nvCxnSpPr>
            <p:cNvPr id="60" name="Connecteur droit 59"/>
            <p:cNvCxnSpPr/>
            <p:nvPr/>
          </p:nvCxnSpPr>
          <p:spPr>
            <a:xfrm rot="5400000">
              <a:off x="3123158" y="1630631"/>
              <a:ext cx="460874" cy="158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er 60"/>
          <p:cNvGrpSpPr/>
          <p:nvPr/>
        </p:nvGrpSpPr>
        <p:grpSpPr>
          <a:xfrm>
            <a:off x="6044021" y="5883285"/>
            <a:ext cx="869349" cy="647127"/>
            <a:chOff x="3352800" y="1399401"/>
            <a:chExt cx="869349" cy="647127"/>
          </a:xfrm>
        </p:grpSpPr>
        <p:sp>
          <p:nvSpPr>
            <p:cNvPr id="62" name="ZoneTexte 61"/>
            <p:cNvSpPr txBox="1"/>
            <p:nvPr/>
          </p:nvSpPr>
          <p:spPr>
            <a:xfrm>
              <a:off x="3352800" y="1399401"/>
              <a:ext cx="869349" cy="64633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Language</a:t>
              </a:r>
            </a:p>
            <a:p>
              <a:r>
                <a:rPr lang="en-US" sz="1200" dirty="0" smtClean="0"/>
                <a:t>-specific</a:t>
              </a:r>
            </a:p>
            <a:p>
              <a:r>
                <a:rPr lang="en-US" sz="1200" dirty="0" smtClean="0"/>
                <a:t>sounds</a:t>
              </a:r>
              <a:endParaRPr lang="en-US" sz="1200" dirty="0"/>
            </a:p>
          </p:txBody>
        </p:sp>
        <p:cxnSp>
          <p:nvCxnSpPr>
            <p:cNvPr id="63" name="Connecteur droit 62"/>
            <p:cNvCxnSpPr/>
            <p:nvPr/>
          </p:nvCxnSpPr>
          <p:spPr>
            <a:xfrm rot="5400000">
              <a:off x="3030825" y="1722964"/>
              <a:ext cx="645540" cy="158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er 63"/>
          <p:cNvGrpSpPr/>
          <p:nvPr/>
        </p:nvGrpSpPr>
        <p:grpSpPr>
          <a:xfrm>
            <a:off x="7020822" y="5875655"/>
            <a:ext cx="659948" cy="277792"/>
            <a:chOff x="3352007" y="1399401"/>
            <a:chExt cx="659948" cy="277792"/>
          </a:xfrm>
        </p:grpSpPr>
        <p:sp>
          <p:nvSpPr>
            <p:cNvPr id="65" name="ZoneTexte 64"/>
            <p:cNvSpPr txBox="1"/>
            <p:nvPr/>
          </p:nvSpPr>
          <p:spPr>
            <a:xfrm>
              <a:off x="3352800" y="1399401"/>
              <a:ext cx="659155" cy="27699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‘words’</a:t>
              </a:r>
              <a:endParaRPr lang="en-US" sz="1200" dirty="0"/>
            </a:p>
          </p:txBody>
        </p:sp>
        <p:cxnSp>
          <p:nvCxnSpPr>
            <p:cNvPr id="66" name="Connecteur droit 65"/>
            <p:cNvCxnSpPr/>
            <p:nvPr/>
          </p:nvCxnSpPr>
          <p:spPr>
            <a:xfrm rot="5400000">
              <a:off x="3214301" y="1537900"/>
              <a:ext cx="276999" cy="158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er 94"/>
          <p:cNvGrpSpPr/>
          <p:nvPr/>
        </p:nvGrpSpPr>
        <p:grpSpPr>
          <a:xfrm>
            <a:off x="4267200" y="839788"/>
            <a:ext cx="1203391" cy="277792"/>
            <a:chOff x="3352007" y="1399401"/>
            <a:chExt cx="1203391" cy="277792"/>
          </a:xfrm>
        </p:grpSpPr>
        <p:sp>
          <p:nvSpPr>
            <p:cNvPr id="96" name="ZoneTexte 95"/>
            <p:cNvSpPr txBox="1"/>
            <p:nvPr/>
          </p:nvSpPr>
          <p:spPr>
            <a:xfrm>
              <a:off x="3352800" y="1399401"/>
              <a:ext cx="1202598" cy="27699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frequent words</a:t>
              </a:r>
              <a:endParaRPr lang="en-US" sz="1200" dirty="0"/>
            </a:p>
          </p:txBody>
        </p:sp>
        <p:cxnSp>
          <p:nvCxnSpPr>
            <p:cNvPr id="97" name="Connecteur droit 96"/>
            <p:cNvCxnSpPr/>
            <p:nvPr/>
          </p:nvCxnSpPr>
          <p:spPr>
            <a:xfrm rot="5400000">
              <a:off x="3214301" y="1537900"/>
              <a:ext cx="276999" cy="158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4" name="Titre 1"/>
          <p:cNvSpPr>
            <a:spLocks noGrp="1"/>
          </p:cNvSpPr>
          <p:nvPr>
            <p:ph type="title"/>
          </p:nvPr>
        </p:nvSpPr>
        <p:spPr>
          <a:xfrm>
            <a:off x="457200" y="-106362"/>
            <a:ext cx="8229600" cy="487362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4000" i="1" dirty="0" smtClean="0">
                <a:ea typeface="ＭＳ Ｐゴシック" pitchFamily="-65" charset="-128"/>
                <a:cs typeface="ＭＳ Ｐゴシック" pitchFamily="-65" charset="-128"/>
              </a:rPr>
              <a:t>Language acquisition trajectories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989574" y="5412053"/>
            <a:ext cx="457200" cy="43656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ZoneTexte 20"/>
          <p:cNvSpPr txBox="1"/>
          <p:nvPr/>
        </p:nvSpPr>
        <p:spPr>
          <a:xfrm>
            <a:off x="228600" y="6550223"/>
            <a:ext cx="24039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/>
              <a:t>Cristia</a:t>
            </a:r>
            <a:r>
              <a:rPr lang="en-US" sz="1400" dirty="0" smtClean="0"/>
              <a:t> et al, in press</a:t>
            </a:r>
            <a:endParaRPr lang="en-US" sz="1400" dirty="0"/>
          </a:p>
        </p:txBody>
      </p:sp>
      <p:sp>
        <p:nvSpPr>
          <p:cNvPr id="16" name="Espace réservé du texte 2"/>
          <p:cNvSpPr>
            <a:spLocks noGrp="1"/>
          </p:cNvSpPr>
          <p:nvPr>
            <p:ph type="body" idx="1"/>
          </p:nvPr>
        </p:nvSpPr>
        <p:spPr>
          <a:xfrm>
            <a:off x="139824" y="2005958"/>
            <a:ext cx="4257688" cy="2594998"/>
          </a:xfrm>
        </p:spPr>
        <p:txBody>
          <a:bodyPr/>
          <a:lstStyle/>
          <a:p>
            <a:pPr>
              <a:buNone/>
            </a:pPr>
            <a:endParaRPr lang="en-US" dirty="0" smtClean="0"/>
          </a:p>
        </p:txBody>
      </p:sp>
      <p:pic>
        <p:nvPicPr>
          <p:cNvPr id="17" name="Imag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824" y="2469239"/>
            <a:ext cx="3526064" cy="1981200"/>
          </a:xfrm>
          <a:prstGeom prst="rect">
            <a:avLst/>
          </a:prstGeom>
        </p:spPr>
      </p:pic>
      <p:pic>
        <p:nvPicPr>
          <p:cNvPr id="19" name="Image 18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3"/>
              <a:srcRect t="43697"/>
              <a:stretch>
                <a:fillRect/>
              </a:stretch>
            </p:blipFill>
          </mc:Choice>
          <mc:Fallback>
            <p:blipFill>
              <a:blip r:embed="rId4"/>
              <a:srcRect t="43697"/>
              <a:stretch>
                <a:fillRect/>
              </a:stretch>
            </p:blipFill>
          </mc:Fallback>
        </mc:AlternateContent>
        <p:spPr>
          <a:xfrm>
            <a:off x="3507288" y="-29838"/>
            <a:ext cx="5682174" cy="6919894"/>
          </a:xfrm>
          <a:prstGeom prst="rect">
            <a:avLst/>
          </a:prstGeom>
        </p:spPr>
      </p:pic>
      <p:grpSp>
        <p:nvGrpSpPr>
          <p:cNvPr id="2" name="Grouper 19"/>
          <p:cNvGrpSpPr/>
          <p:nvPr/>
        </p:nvGrpSpPr>
        <p:grpSpPr>
          <a:xfrm>
            <a:off x="7597988" y="-29838"/>
            <a:ext cx="774160" cy="885524"/>
            <a:chOff x="7472959" y="194594"/>
            <a:chExt cx="774160" cy="885524"/>
          </a:xfrm>
        </p:grpSpPr>
        <p:sp>
          <p:nvSpPr>
            <p:cNvPr id="32" name="ZoneTexte 31"/>
            <p:cNvSpPr txBox="1"/>
            <p:nvPr/>
          </p:nvSpPr>
          <p:spPr>
            <a:xfrm>
              <a:off x="7472959" y="772343"/>
              <a:ext cx="691428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Calibri"/>
                </a:rPr>
                <a:t>125000</a:t>
              </a:r>
              <a:endParaRPr kumimoji="0" 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endParaRPr>
            </a:p>
          </p:txBody>
        </p:sp>
        <p:sp>
          <p:nvSpPr>
            <p:cNvPr id="33" name="Flèche vers la droite 32"/>
            <p:cNvSpPr/>
            <p:nvPr/>
          </p:nvSpPr>
          <p:spPr>
            <a:xfrm rot="17228388">
              <a:off x="7839503" y="326653"/>
              <a:ext cx="539676" cy="275557"/>
            </a:xfrm>
            <a:prstGeom prst="rightArrow">
              <a:avLst/>
            </a:prstGeom>
            <a:solidFill>
              <a:srgbClr val="FFFFFF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endParaRPr>
            </a:p>
          </p:txBody>
        </p:sp>
      </p:grpSp>
      <p:sp>
        <p:nvSpPr>
          <p:cNvPr id="12" name="Titre 1"/>
          <p:cNvSpPr>
            <a:spLocks noGrp="1"/>
          </p:cNvSpPr>
          <p:nvPr>
            <p:ph type="title"/>
          </p:nvPr>
        </p:nvSpPr>
        <p:spPr>
          <a:xfrm>
            <a:off x="-359400" y="109180"/>
            <a:ext cx="4397512" cy="762000"/>
          </a:xfrm>
        </p:spPr>
        <p:txBody>
          <a:bodyPr>
            <a:normAutofit/>
          </a:bodyPr>
          <a:lstStyle/>
          <a:p>
            <a:r>
              <a:rPr lang="fr-FR" sz="3200" i="1" dirty="0" smtClean="0"/>
              <a:t>How </a:t>
            </a:r>
            <a:r>
              <a:rPr lang="fr-FR" sz="3200" i="1" dirty="0" err="1" smtClean="0"/>
              <a:t>much</a:t>
            </a:r>
            <a:r>
              <a:rPr lang="fr-FR" sz="3200" i="1" dirty="0" smtClean="0"/>
              <a:t> data?</a:t>
            </a:r>
            <a:endParaRPr lang="en-US" sz="3200" i="1" dirty="0"/>
          </a:p>
        </p:txBody>
      </p:sp>
      <p:sp>
        <p:nvSpPr>
          <p:cNvPr id="14" name="ZoneTexte 13"/>
          <p:cNvSpPr txBox="1"/>
          <p:nvPr/>
        </p:nvSpPr>
        <p:spPr>
          <a:xfrm rot="19087544">
            <a:off x="3148279" y="5757584"/>
            <a:ext cx="2396259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/>
              <a:t>                               </a:t>
            </a:r>
            <a:r>
              <a:rPr lang="en-US" sz="1400" dirty="0" err="1" smtClean="0"/>
              <a:t>Tsimane</a:t>
            </a:r>
            <a:endParaRPr lang="en-US" sz="1400" dirty="0"/>
          </a:p>
        </p:txBody>
      </p:sp>
      <p:sp>
        <p:nvSpPr>
          <p:cNvPr id="15" name="ZoneTexte 14"/>
          <p:cNvSpPr txBox="1"/>
          <p:nvPr/>
        </p:nvSpPr>
        <p:spPr>
          <a:xfrm rot="19087544">
            <a:off x="3636595" y="5754655"/>
            <a:ext cx="2459553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/>
              <a:t>                         Mozambique</a:t>
            </a:r>
            <a:endParaRPr lang="en-US" sz="1400" dirty="0"/>
          </a:p>
        </p:txBody>
      </p:sp>
      <p:sp>
        <p:nvSpPr>
          <p:cNvPr id="18" name="ZoneTexte 17"/>
          <p:cNvSpPr txBox="1"/>
          <p:nvPr/>
        </p:nvSpPr>
        <p:spPr>
          <a:xfrm rot="19087544">
            <a:off x="4162564" y="5759441"/>
            <a:ext cx="2516715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                       USA (low SES)</a:t>
            </a:r>
            <a:endParaRPr lang="en-US" sz="1400" dirty="0"/>
          </a:p>
        </p:txBody>
      </p:sp>
      <p:sp>
        <p:nvSpPr>
          <p:cNvPr id="20" name="ZoneTexte 19"/>
          <p:cNvSpPr txBox="1"/>
          <p:nvPr/>
        </p:nvSpPr>
        <p:spPr>
          <a:xfrm rot="19087544">
            <a:off x="4772861" y="5747486"/>
            <a:ext cx="2559314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r"/>
            <a:r>
              <a:rPr lang="en-US" sz="1400" dirty="0" smtClean="0"/>
              <a:t>                     USA (high SES)</a:t>
            </a:r>
            <a:endParaRPr lang="en-US" sz="1400" dirty="0"/>
          </a:p>
        </p:txBody>
      </p:sp>
      <p:sp>
        <p:nvSpPr>
          <p:cNvPr id="11" name="ZoneTexte 10"/>
          <p:cNvSpPr txBox="1"/>
          <p:nvPr/>
        </p:nvSpPr>
        <p:spPr>
          <a:xfrm>
            <a:off x="4524974" y="6582279"/>
            <a:ext cx="10628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4 year olds</a:t>
            </a:r>
            <a:endParaRPr lang="en-US" sz="1400" dirty="0"/>
          </a:p>
        </p:txBody>
      </p:sp>
      <p:sp>
        <p:nvSpPr>
          <p:cNvPr id="13" name="Accolade fermante 12"/>
          <p:cNvSpPr/>
          <p:nvPr/>
        </p:nvSpPr>
        <p:spPr>
          <a:xfrm rot="5400000">
            <a:off x="5298046" y="5387641"/>
            <a:ext cx="245747" cy="2079418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187940" y="4953000"/>
            <a:ext cx="557359" cy="21564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ZoneTexte 22"/>
          <p:cNvSpPr txBox="1"/>
          <p:nvPr/>
        </p:nvSpPr>
        <p:spPr>
          <a:xfrm>
            <a:off x="869666" y="4824452"/>
            <a:ext cx="37286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Supervised </a:t>
            </a:r>
            <a:r>
              <a:rPr lang="en-US" sz="1400" dirty="0" smtClean="0"/>
              <a:t>(orthographically transcribed)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196580" y="5380986"/>
            <a:ext cx="557359" cy="215648"/>
          </a:xfrm>
          <a:prstGeom prst="rect">
            <a:avLst/>
          </a:prstGeom>
          <a:solidFill>
            <a:srgbClr val="FF66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ZoneTexte 24"/>
          <p:cNvSpPr txBox="1"/>
          <p:nvPr/>
        </p:nvSpPr>
        <p:spPr>
          <a:xfrm>
            <a:off x="878306" y="5252438"/>
            <a:ext cx="31869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Unsupervised </a:t>
            </a:r>
            <a:r>
              <a:rPr lang="en-US" sz="1400" dirty="0" smtClean="0"/>
              <a:t>(sensory data only)</a:t>
            </a:r>
            <a:endParaRPr lang="en-US" sz="1400" dirty="0"/>
          </a:p>
        </p:txBody>
      </p:sp>
      <p:sp>
        <p:nvSpPr>
          <p:cNvPr id="26" name="Rectangle 25"/>
          <p:cNvSpPr/>
          <p:nvPr/>
        </p:nvSpPr>
        <p:spPr>
          <a:xfrm flipV="1">
            <a:off x="86526" y="5264769"/>
            <a:ext cx="4028274" cy="369330"/>
          </a:xfrm>
          <a:prstGeom prst="rect">
            <a:avLst/>
          </a:prstGeom>
          <a:solidFill>
            <a:srgbClr val="FFFFFF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989574" y="5412053"/>
            <a:ext cx="457200" cy="43656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ZoneTexte 20"/>
          <p:cNvSpPr txBox="1"/>
          <p:nvPr/>
        </p:nvSpPr>
        <p:spPr>
          <a:xfrm>
            <a:off x="228600" y="6550223"/>
            <a:ext cx="24039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/>
              <a:t>Cristia</a:t>
            </a:r>
            <a:r>
              <a:rPr lang="en-US" sz="1400" dirty="0" smtClean="0"/>
              <a:t> et al, in press</a:t>
            </a:r>
            <a:endParaRPr lang="en-US" sz="1400" dirty="0"/>
          </a:p>
        </p:txBody>
      </p:sp>
      <p:sp>
        <p:nvSpPr>
          <p:cNvPr id="16" name="Espace réservé du texte 2"/>
          <p:cNvSpPr>
            <a:spLocks noGrp="1"/>
          </p:cNvSpPr>
          <p:nvPr>
            <p:ph type="body" idx="1"/>
          </p:nvPr>
        </p:nvSpPr>
        <p:spPr>
          <a:xfrm>
            <a:off x="139824" y="2005958"/>
            <a:ext cx="4257688" cy="2594998"/>
          </a:xfrm>
        </p:spPr>
        <p:txBody>
          <a:bodyPr/>
          <a:lstStyle/>
          <a:p>
            <a:pPr>
              <a:buNone/>
            </a:pPr>
            <a:endParaRPr lang="en-US" dirty="0" smtClean="0"/>
          </a:p>
        </p:txBody>
      </p:sp>
      <p:pic>
        <p:nvPicPr>
          <p:cNvPr id="17" name="Imag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824" y="2469239"/>
            <a:ext cx="3526064" cy="1981200"/>
          </a:xfrm>
          <a:prstGeom prst="rect">
            <a:avLst/>
          </a:prstGeom>
        </p:spPr>
      </p:pic>
      <p:pic>
        <p:nvPicPr>
          <p:cNvPr id="19" name="Image 18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3"/>
              <a:srcRect t="43697"/>
              <a:stretch>
                <a:fillRect/>
              </a:stretch>
            </p:blipFill>
          </mc:Choice>
          <mc:Fallback>
            <p:blipFill>
              <a:blip r:embed="rId4"/>
              <a:srcRect t="43697"/>
              <a:stretch>
                <a:fillRect/>
              </a:stretch>
            </p:blipFill>
          </mc:Fallback>
        </mc:AlternateContent>
        <p:spPr>
          <a:xfrm>
            <a:off x="3507288" y="-29838"/>
            <a:ext cx="5682174" cy="6919894"/>
          </a:xfrm>
          <a:prstGeom prst="rect">
            <a:avLst/>
          </a:prstGeom>
        </p:spPr>
      </p:pic>
      <p:grpSp>
        <p:nvGrpSpPr>
          <p:cNvPr id="2" name="Grouper 19"/>
          <p:cNvGrpSpPr/>
          <p:nvPr/>
        </p:nvGrpSpPr>
        <p:grpSpPr>
          <a:xfrm>
            <a:off x="7597988" y="-29838"/>
            <a:ext cx="774160" cy="885524"/>
            <a:chOff x="7472959" y="194594"/>
            <a:chExt cx="774160" cy="885524"/>
          </a:xfrm>
        </p:grpSpPr>
        <p:sp>
          <p:nvSpPr>
            <p:cNvPr id="32" name="ZoneTexte 31"/>
            <p:cNvSpPr txBox="1"/>
            <p:nvPr/>
          </p:nvSpPr>
          <p:spPr>
            <a:xfrm>
              <a:off x="7472959" y="772343"/>
              <a:ext cx="691428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Calibri"/>
                </a:rPr>
                <a:t>125000</a:t>
              </a:r>
              <a:endParaRPr kumimoji="0" 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endParaRPr>
            </a:p>
          </p:txBody>
        </p:sp>
        <p:sp>
          <p:nvSpPr>
            <p:cNvPr id="33" name="Flèche vers la droite 32"/>
            <p:cNvSpPr/>
            <p:nvPr/>
          </p:nvSpPr>
          <p:spPr>
            <a:xfrm rot="17228388">
              <a:off x="7839503" y="326653"/>
              <a:ext cx="539676" cy="275557"/>
            </a:xfrm>
            <a:prstGeom prst="rightArrow">
              <a:avLst/>
            </a:prstGeom>
            <a:solidFill>
              <a:srgbClr val="FFFFFF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endParaRPr>
            </a:p>
          </p:txBody>
        </p:sp>
      </p:grpSp>
      <p:sp>
        <p:nvSpPr>
          <p:cNvPr id="12" name="Titre 1"/>
          <p:cNvSpPr>
            <a:spLocks noGrp="1"/>
          </p:cNvSpPr>
          <p:nvPr>
            <p:ph type="title"/>
          </p:nvPr>
        </p:nvSpPr>
        <p:spPr>
          <a:xfrm>
            <a:off x="-359400" y="109180"/>
            <a:ext cx="4397512" cy="762000"/>
          </a:xfrm>
        </p:spPr>
        <p:txBody>
          <a:bodyPr>
            <a:normAutofit/>
          </a:bodyPr>
          <a:lstStyle/>
          <a:p>
            <a:r>
              <a:rPr lang="fr-FR" sz="3200" i="1" dirty="0" smtClean="0"/>
              <a:t>How </a:t>
            </a:r>
            <a:r>
              <a:rPr lang="fr-FR" sz="3200" i="1" dirty="0" err="1" smtClean="0"/>
              <a:t>much</a:t>
            </a:r>
            <a:r>
              <a:rPr lang="fr-FR" sz="3200" i="1" dirty="0" smtClean="0"/>
              <a:t> data?</a:t>
            </a:r>
            <a:endParaRPr lang="en-US" sz="3200" i="1" dirty="0"/>
          </a:p>
        </p:txBody>
      </p:sp>
      <p:sp>
        <p:nvSpPr>
          <p:cNvPr id="14" name="ZoneTexte 13"/>
          <p:cNvSpPr txBox="1"/>
          <p:nvPr/>
        </p:nvSpPr>
        <p:spPr>
          <a:xfrm rot="19087544">
            <a:off x="3148279" y="5757584"/>
            <a:ext cx="2396259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/>
              <a:t>                               </a:t>
            </a:r>
            <a:r>
              <a:rPr lang="en-US" sz="1400" dirty="0" err="1" smtClean="0"/>
              <a:t>Tsimane</a:t>
            </a:r>
            <a:endParaRPr lang="en-US" sz="1400" dirty="0"/>
          </a:p>
        </p:txBody>
      </p:sp>
      <p:sp>
        <p:nvSpPr>
          <p:cNvPr id="15" name="ZoneTexte 14"/>
          <p:cNvSpPr txBox="1"/>
          <p:nvPr/>
        </p:nvSpPr>
        <p:spPr>
          <a:xfrm rot="19087544">
            <a:off x="3636595" y="5754655"/>
            <a:ext cx="2459553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/>
              <a:t>                         Mozambique</a:t>
            </a:r>
            <a:endParaRPr lang="en-US" sz="1400" dirty="0"/>
          </a:p>
        </p:txBody>
      </p:sp>
      <p:sp>
        <p:nvSpPr>
          <p:cNvPr id="18" name="ZoneTexte 17"/>
          <p:cNvSpPr txBox="1"/>
          <p:nvPr/>
        </p:nvSpPr>
        <p:spPr>
          <a:xfrm rot="19087544">
            <a:off x="4162564" y="5759441"/>
            <a:ext cx="2516715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                       USA (low SES)</a:t>
            </a:r>
            <a:endParaRPr lang="en-US" sz="1400" dirty="0"/>
          </a:p>
        </p:txBody>
      </p:sp>
      <p:sp>
        <p:nvSpPr>
          <p:cNvPr id="20" name="ZoneTexte 19"/>
          <p:cNvSpPr txBox="1"/>
          <p:nvPr/>
        </p:nvSpPr>
        <p:spPr>
          <a:xfrm rot="19087544">
            <a:off x="4772861" y="5747486"/>
            <a:ext cx="2559314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r"/>
            <a:r>
              <a:rPr lang="en-US" sz="1400" dirty="0" smtClean="0"/>
              <a:t>                     USA (high SES)</a:t>
            </a:r>
            <a:endParaRPr lang="en-US" sz="1400" dirty="0"/>
          </a:p>
        </p:txBody>
      </p:sp>
      <p:sp>
        <p:nvSpPr>
          <p:cNvPr id="11" name="ZoneTexte 10"/>
          <p:cNvSpPr txBox="1"/>
          <p:nvPr/>
        </p:nvSpPr>
        <p:spPr>
          <a:xfrm>
            <a:off x="4524974" y="6582279"/>
            <a:ext cx="10628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4 year olds</a:t>
            </a:r>
            <a:endParaRPr lang="en-US" sz="1400" dirty="0"/>
          </a:p>
        </p:txBody>
      </p:sp>
      <p:sp>
        <p:nvSpPr>
          <p:cNvPr id="13" name="Accolade fermante 12"/>
          <p:cNvSpPr/>
          <p:nvPr/>
        </p:nvSpPr>
        <p:spPr>
          <a:xfrm rot="5400000">
            <a:off x="5298046" y="5387641"/>
            <a:ext cx="245747" cy="2079418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187940" y="4953000"/>
            <a:ext cx="557359" cy="21564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ZoneTexte 22"/>
          <p:cNvSpPr txBox="1"/>
          <p:nvPr/>
        </p:nvSpPr>
        <p:spPr>
          <a:xfrm>
            <a:off x="869666" y="4824452"/>
            <a:ext cx="37286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Supervised </a:t>
            </a:r>
            <a:r>
              <a:rPr lang="en-US" sz="1400" dirty="0" smtClean="0"/>
              <a:t>(orthographically transcribed)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196580" y="5380986"/>
            <a:ext cx="557359" cy="215648"/>
          </a:xfrm>
          <a:prstGeom prst="rect">
            <a:avLst/>
          </a:prstGeom>
          <a:solidFill>
            <a:srgbClr val="FF66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ZoneTexte 24"/>
          <p:cNvSpPr txBox="1"/>
          <p:nvPr/>
        </p:nvSpPr>
        <p:spPr>
          <a:xfrm>
            <a:off x="878306" y="5252438"/>
            <a:ext cx="31869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Unsupervised </a:t>
            </a:r>
            <a:r>
              <a:rPr lang="en-US" sz="1400" dirty="0" smtClean="0"/>
              <a:t>(sensory data only)</a:t>
            </a:r>
            <a:endParaRPr lang="en-US" sz="1400" dirty="0"/>
          </a:p>
        </p:txBody>
      </p:sp>
      <p:sp>
        <p:nvSpPr>
          <p:cNvPr id="26" name="ZoneTexte 25"/>
          <p:cNvSpPr txBox="1"/>
          <p:nvPr/>
        </p:nvSpPr>
        <p:spPr>
          <a:xfrm>
            <a:off x="4208720" y="2469239"/>
            <a:ext cx="2115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+0 words of text!</a:t>
            </a:r>
          </a:p>
        </p:txBody>
      </p:sp>
      <p:cxnSp>
        <p:nvCxnSpPr>
          <p:cNvPr id="27" name="Connecteur droit avec flèche 26"/>
          <p:cNvCxnSpPr/>
          <p:nvPr/>
        </p:nvCxnSpPr>
        <p:spPr>
          <a:xfrm rot="16200000" flipH="1">
            <a:off x="5193493" y="3232934"/>
            <a:ext cx="1353382" cy="56465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ZoneTexte 30"/>
          <p:cNvSpPr txBox="1"/>
          <p:nvPr/>
        </p:nvSpPr>
        <p:spPr>
          <a:xfrm>
            <a:off x="5482107" y="1638242"/>
            <a:ext cx="21158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+ 1000000000 words of text</a:t>
            </a:r>
            <a:endParaRPr lang="en-US" dirty="0">
              <a:solidFill>
                <a:srgbClr val="0000FF"/>
              </a:solidFill>
            </a:endParaRPr>
          </a:p>
        </p:txBody>
      </p:sp>
      <p:cxnSp>
        <p:nvCxnSpPr>
          <p:cNvPr id="34" name="Connecteur droit avec flèche 33"/>
          <p:cNvCxnSpPr/>
          <p:nvPr/>
        </p:nvCxnSpPr>
        <p:spPr>
          <a:xfrm rot="16200000" flipH="1">
            <a:off x="6599582" y="2552343"/>
            <a:ext cx="1081510" cy="915301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989574" y="5412053"/>
            <a:ext cx="457200" cy="43656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ZoneTexte 20"/>
          <p:cNvSpPr txBox="1"/>
          <p:nvPr/>
        </p:nvSpPr>
        <p:spPr>
          <a:xfrm>
            <a:off x="228600" y="6550223"/>
            <a:ext cx="24039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/>
              <a:t>Cristia</a:t>
            </a:r>
            <a:r>
              <a:rPr lang="en-US" sz="1400" dirty="0" smtClean="0"/>
              <a:t> et al, in press</a:t>
            </a:r>
            <a:endParaRPr lang="en-US" sz="1400" dirty="0"/>
          </a:p>
        </p:txBody>
      </p:sp>
      <p:sp>
        <p:nvSpPr>
          <p:cNvPr id="16" name="Espace réservé du texte 2"/>
          <p:cNvSpPr>
            <a:spLocks noGrp="1"/>
          </p:cNvSpPr>
          <p:nvPr>
            <p:ph type="body" idx="1"/>
          </p:nvPr>
        </p:nvSpPr>
        <p:spPr>
          <a:xfrm>
            <a:off x="139824" y="2005958"/>
            <a:ext cx="4257688" cy="2594998"/>
          </a:xfrm>
        </p:spPr>
        <p:txBody>
          <a:bodyPr/>
          <a:lstStyle/>
          <a:p>
            <a:pPr>
              <a:buNone/>
            </a:pPr>
            <a:endParaRPr lang="en-US" dirty="0" smtClean="0"/>
          </a:p>
        </p:txBody>
      </p:sp>
      <p:pic>
        <p:nvPicPr>
          <p:cNvPr id="17" name="Imag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824" y="2469239"/>
            <a:ext cx="3526064" cy="1981200"/>
          </a:xfrm>
          <a:prstGeom prst="rect">
            <a:avLst/>
          </a:prstGeom>
        </p:spPr>
      </p:pic>
      <p:pic>
        <p:nvPicPr>
          <p:cNvPr id="19" name="Image 18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3"/>
              <a:srcRect t="43697"/>
              <a:stretch>
                <a:fillRect/>
              </a:stretch>
            </p:blipFill>
          </mc:Choice>
          <mc:Fallback>
            <p:blipFill>
              <a:blip r:embed="rId4"/>
              <a:srcRect t="43697"/>
              <a:stretch>
                <a:fillRect/>
              </a:stretch>
            </p:blipFill>
          </mc:Fallback>
        </mc:AlternateContent>
        <p:spPr>
          <a:xfrm>
            <a:off x="3507288" y="-29838"/>
            <a:ext cx="5682174" cy="6919894"/>
          </a:xfrm>
          <a:prstGeom prst="rect">
            <a:avLst/>
          </a:prstGeom>
        </p:spPr>
      </p:pic>
      <p:grpSp>
        <p:nvGrpSpPr>
          <p:cNvPr id="2" name="Grouper 19"/>
          <p:cNvGrpSpPr/>
          <p:nvPr/>
        </p:nvGrpSpPr>
        <p:grpSpPr>
          <a:xfrm>
            <a:off x="7597988" y="-29838"/>
            <a:ext cx="774160" cy="885524"/>
            <a:chOff x="7472959" y="194594"/>
            <a:chExt cx="774160" cy="885524"/>
          </a:xfrm>
        </p:grpSpPr>
        <p:sp>
          <p:nvSpPr>
            <p:cNvPr id="32" name="ZoneTexte 31"/>
            <p:cNvSpPr txBox="1"/>
            <p:nvPr/>
          </p:nvSpPr>
          <p:spPr>
            <a:xfrm>
              <a:off x="7472959" y="772343"/>
              <a:ext cx="691428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Calibri"/>
                </a:rPr>
                <a:t>125000</a:t>
              </a:r>
              <a:endParaRPr kumimoji="0" 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endParaRPr>
            </a:p>
          </p:txBody>
        </p:sp>
        <p:sp>
          <p:nvSpPr>
            <p:cNvPr id="33" name="Flèche vers la droite 32"/>
            <p:cNvSpPr/>
            <p:nvPr/>
          </p:nvSpPr>
          <p:spPr>
            <a:xfrm rot="17228388">
              <a:off x="7839503" y="326653"/>
              <a:ext cx="539676" cy="275557"/>
            </a:xfrm>
            <a:prstGeom prst="rightArrow">
              <a:avLst/>
            </a:prstGeom>
            <a:solidFill>
              <a:srgbClr val="FFFFFF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endParaRPr>
            </a:p>
          </p:txBody>
        </p:sp>
      </p:grpSp>
      <p:sp>
        <p:nvSpPr>
          <p:cNvPr id="12" name="Titre 1"/>
          <p:cNvSpPr>
            <a:spLocks noGrp="1"/>
          </p:cNvSpPr>
          <p:nvPr>
            <p:ph type="title"/>
          </p:nvPr>
        </p:nvSpPr>
        <p:spPr>
          <a:xfrm>
            <a:off x="-359400" y="109180"/>
            <a:ext cx="4397512" cy="762000"/>
          </a:xfrm>
        </p:spPr>
        <p:txBody>
          <a:bodyPr>
            <a:normAutofit/>
          </a:bodyPr>
          <a:lstStyle/>
          <a:p>
            <a:r>
              <a:rPr lang="fr-FR" sz="3200" i="1" dirty="0" smtClean="0"/>
              <a:t>How </a:t>
            </a:r>
            <a:r>
              <a:rPr lang="fr-FR" sz="3200" i="1" dirty="0" err="1" smtClean="0"/>
              <a:t>much</a:t>
            </a:r>
            <a:r>
              <a:rPr lang="fr-FR" sz="3200" i="1" dirty="0" smtClean="0"/>
              <a:t> data?</a:t>
            </a:r>
            <a:endParaRPr lang="en-US" sz="3200" i="1" dirty="0"/>
          </a:p>
        </p:txBody>
      </p:sp>
      <p:sp>
        <p:nvSpPr>
          <p:cNvPr id="14" name="ZoneTexte 13"/>
          <p:cNvSpPr txBox="1"/>
          <p:nvPr/>
        </p:nvSpPr>
        <p:spPr>
          <a:xfrm rot="19087544">
            <a:off x="3148279" y="5757584"/>
            <a:ext cx="2396259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/>
              <a:t>                               </a:t>
            </a:r>
            <a:r>
              <a:rPr lang="en-US" sz="1400" dirty="0" err="1" smtClean="0"/>
              <a:t>Tsimane</a:t>
            </a:r>
            <a:endParaRPr lang="en-US" sz="1400" dirty="0"/>
          </a:p>
        </p:txBody>
      </p:sp>
      <p:sp>
        <p:nvSpPr>
          <p:cNvPr id="15" name="ZoneTexte 14"/>
          <p:cNvSpPr txBox="1"/>
          <p:nvPr/>
        </p:nvSpPr>
        <p:spPr>
          <a:xfrm rot="19087544">
            <a:off x="3636595" y="5754655"/>
            <a:ext cx="2459553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/>
              <a:t>                         Mozambique</a:t>
            </a:r>
            <a:endParaRPr lang="en-US" sz="1400" dirty="0"/>
          </a:p>
        </p:txBody>
      </p:sp>
      <p:sp>
        <p:nvSpPr>
          <p:cNvPr id="18" name="ZoneTexte 17"/>
          <p:cNvSpPr txBox="1"/>
          <p:nvPr/>
        </p:nvSpPr>
        <p:spPr>
          <a:xfrm rot="19087544">
            <a:off x="4162564" y="5759441"/>
            <a:ext cx="2516715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                       USA (low SES)</a:t>
            </a:r>
            <a:endParaRPr lang="en-US" sz="1400" dirty="0"/>
          </a:p>
        </p:txBody>
      </p:sp>
      <p:sp>
        <p:nvSpPr>
          <p:cNvPr id="20" name="ZoneTexte 19"/>
          <p:cNvSpPr txBox="1"/>
          <p:nvPr/>
        </p:nvSpPr>
        <p:spPr>
          <a:xfrm rot="19087544">
            <a:off x="4772861" y="5747486"/>
            <a:ext cx="2559314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r"/>
            <a:r>
              <a:rPr lang="en-US" sz="1400" dirty="0" smtClean="0"/>
              <a:t>                     USA (high SES)</a:t>
            </a:r>
            <a:endParaRPr lang="en-US" sz="1400" dirty="0"/>
          </a:p>
        </p:txBody>
      </p:sp>
      <p:sp>
        <p:nvSpPr>
          <p:cNvPr id="11" name="ZoneTexte 10"/>
          <p:cNvSpPr txBox="1"/>
          <p:nvPr/>
        </p:nvSpPr>
        <p:spPr>
          <a:xfrm>
            <a:off x="4524974" y="6582279"/>
            <a:ext cx="10628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4 year olds</a:t>
            </a:r>
            <a:endParaRPr lang="en-US" sz="1400" dirty="0"/>
          </a:p>
        </p:txBody>
      </p:sp>
      <p:sp>
        <p:nvSpPr>
          <p:cNvPr id="13" name="Accolade fermante 12"/>
          <p:cNvSpPr/>
          <p:nvPr/>
        </p:nvSpPr>
        <p:spPr>
          <a:xfrm rot="5400000">
            <a:off x="5298046" y="5387641"/>
            <a:ext cx="245747" cy="2079418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187940" y="4953000"/>
            <a:ext cx="557359" cy="21564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ZoneTexte 22"/>
          <p:cNvSpPr txBox="1"/>
          <p:nvPr/>
        </p:nvSpPr>
        <p:spPr>
          <a:xfrm>
            <a:off x="869666" y="4824452"/>
            <a:ext cx="37286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Supervised </a:t>
            </a:r>
            <a:r>
              <a:rPr lang="en-US" sz="1400" dirty="0" smtClean="0"/>
              <a:t>(orthographically transcribed)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196580" y="5380986"/>
            <a:ext cx="557359" cy="215648"/>
          </a:xfrm>
          <a:prstGeom prst="rect">
            <a:avLst/>
          </a:prstGeom>
          <a:solidFill>
            <a:srgbClr val="FF66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ZoneTexte 24"/>
          <p:cNvSpPr txBox="1"/>
          <p:nvPr/>
        </p:nvSpPr>
        <p:spPr>
          <a:xfrm>
            <a:off x="878306" y="5252438"/>
            <a:ext cx="31869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Unsupervised </a:t>
            </a:r>
            <a:r>
              <a:rPr lang="en-US" sz="1400" dirty="0" smtClean="0"/>
              <a:t>(sensory data only)</a:t>
            </a:r>
            <a:endParaRPr lang="en-US" sz="1400" dirty="0"/>
          </a:p>
        </p:txBody>
      </p:sp>
      <p:sp>
        <p:nvSpPr>
          <p:cNvPr id="26" name="ZoneTexte 25"/>
          <p:cNvSpPr txBox="1"/>
          <p:nvPr/>
        </p:nvSpPr>
        <p:spPr>
          <a:xfrm>
            <a:off x="4208720" y="2469239"/>
            <a:ext cx="2115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+0 words of text!</a:t>
            </a:r>
          </a:p>
        </p:txBody>
      </p:sp>
      <p:cxnSp>
        <p:nvCxnSpPr>
          <p:cNvPr id="27" name="Connecteur droit avec flèche 26"/>
          <p:cNvCxnSpPr/>
          <p:nvPr/>
        </p:nvCxnSpPr>
        <p:spPr>
          <a:xfrm rot="16200000" flipH="1">
            <a:off x="5193493" y="3232934"/>
            <a:ext cx="1353382" cy="56465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ZoneTexte 30"/>
          <p:cNvSpPr txBox="1"/>
          <p:nvPr/>
        </p:nvSpPr>
        <p:spPr>
          <a:xfrm>
            <a:off x="5482107" y="1638242"/>
            <a:ext cx="21158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+ 1000000000 words of text</a:t>
            </a:r>
            <a:endParaRPr lang="en-US" dirty="0">
              <a:solidFill>
                <a:srgbClr val="0000FF"/>
              </a:solidFill>
            </a:endParaRPr>
          </a:p>
        </p:txBody>
      </p:sp>
      <p:cxnSp>
        <p:nvCxnSpPr>
          <p:cNvPr id="34" name="Connecteur droit avec flèche 33"/>
          <p:cNvCxnSpPr/>
          <p:nvPr/>
        </p:nvCxnSpPr>
        <p:spPr>
          <a:xfrm rot="16200000" flipH="1">
            <a:off x="6599582" y="2552343"/>
            <a:ext cx="1081510" cy="915301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ZoneTexte 27"/>
          <p:cNvSpPr txBox="1"/>
          <p:nvPr/>
        </p:nvSpPr>
        <p:spPr>
          <a:xfrm>
            <a:off x="3864010" y="3522654"/>
            <a:ext cx="21158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+multimodal input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+some parental feedback</a:t>
            </a:r>
          </a:p>
        </p:txBody>
      </p:sp>
      <p:cxnSp>
        <p:nvCxnSpPr>
          <p:cNvPr id="29" name="Connecteur droit avec flèche 28"/>
          <p:cNvCxnSpPr/>
          <p:nvPr/>
        </p:nvCxnSpPr>
        <p:spPr>
          <a:xfrm rot="16200000" flipH="1">
            <a:off x="5524500" y="4229100"/>
            <a:ext cx="381000" cy="1524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Developmental Artificial Intelligence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292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language learning=learning a compact representation for the input </a:t>
            </a:r>
            <a:r>
              <a:rPr lang="en-US" sz="2595" dirty="0" smtClean="0"/>
              <a:t>(Kelley, 1967, de </a:t>
            </a:r>
            <a:r>
              <a:rPr lang="en-US" sz="2595" dirty="0" err="1" smtClean="0"/>
              <a:t>Marcken</a:t>
            </a:r>
            <a:r>
              <a:rPr lang="en-US" sz="2595" dirty="0" smtClean="0"/>
              <a:t>, 1996)</a:t>
            </a:r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 smtClean="0">
                <a:solidFill>
                  <a:srgbClr val="A6A6A6"/>
                </a:solidFill>
              </a:rPr>
              <a:t>language learning=learning to translate between surface input to underlying concepts </a:t>
            </a:r>
            <a:r>
              <a:rPr lang="en-US" sz="2595" dirty="0" smtClean="0">
                <a:solidFill>
                  <a:srgbClr val="A6A6A6"/>
                </a:solidFill>
              </a:rPr>
              <a:t>(</a:t>
            </a:r>
            <a:r>
              <a:rPr lang="en-US" sz="2595" dirty="0" err="1" smtClean="0">
                <a:solidFill>
                  <a:srgbClr val="A6A6A6"/>
                </a:solidFill>
              </a:rPr>
              <a:t>Siklossy</a:t>
            </a:r>
            <a:r>
              <a:rPr lang="en-US" sz="2595" dirty="0" smtClean="0">
                <a:solidFill>
                  <a:srgbClr val="A6A6A6"/>
                </a:solidFill>
              </a:rPr>
              <a:t>, 1968; </a:t>
            </a:r>
            <a:r>
              <a:rPr lang="en-US" sz="2595" dirty="0" err="1" smtClean="0">
                <a:solidFill>
                  <a:srgbClr val="A6A6A6"/>
                </a:solidFill>
              </a:rPr>
              <a:t>Siskind</a:t>
            </a:r>
            <a:r>
              <a:rPr lang="en-US" sz="2595" dirty="0" smtClean="0">
                <a:solidFill>
                  <a:srgbClr val="A6A6A6"/>
                </a:solidFill>
              </a:rPr>
              <a:t>, 1996)</a:t>
            </a:r>
            <a:endParaRPr lang="en-US" dirty="0" smtClean="0">
              <a:solidFill>
                <a:srgbClr val="A6A6A6"/>
              </a:solidFill>
            </a:endParaRPr>
          </a:p>
          <a:p>
            <a:endParaRPr lang="en-US" dirty="0" smtClean="0">
              <a:solidFill>
                <a:srgbClr val="A6A6A6"/>
              </a:solidFill>
            </a:endParaRPr>
          </a:p>
          <a:p>
            <a:r>
              <a:rPr lang="en-US" dirty="0" smtClean="0">
                <a:solidFill>
                  <a:srgbClr val="A6A6A6"/>
                </a:solidFill>
              </a:rPr>
              <a:t>language learning=learning to communicate </a:t>
            </a:r>
            <a:r>
              <a:rPr lang="en-US" sz="2595" dirty="0" smtClean="0">
                <a:solidFill>
                  <a:srgbClr val="A6A6A6"/>
                </a:solidFill>
              </a:rPr>
              <a:t>(Bruner 1975)</a:t>
            </a:r>
          </a:p>
          <a:p>
            <a:endParaRPr lang="en-US" sz="3459" dirty="0" smtClean="0">
              <a:solidFill>
                <a:srgbClr val="A6A6A6"/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infants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28600" y="1600200"/>
            <a:ext cx="55118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Artificial language learning</a:t>
            </a:r>
          </a:p>
          <a:p>
            <a:pPr lvl="1"/>
            <a:r>
              <a:rPr lang="en-US" dirty="0" smtClean="0"/>
              <a:t>phonetic learning </a:t>
            </a:r>
            <a:r>
              <a:rPr lang="en-US" sz="2400" dirty="0" smtClean="0"/>
              <a:t>(</a:t>
            </a:r>
            <a:r>
              <a:rPr lang="en-US" sz="2400" dirty="0" err="1" smtClean="0"/>
              <a:t>Maye</a:t>
            </a:r>
            <a:r>
              <a:rPr lang="en-US" sz="2400" dirty="0" smtClean="0"/>
              <a:t>, </a:t>
            </a:r>
            <a:r>
              <a:rPr lang="en-US" sz="2400" dirty="0" err="1" smtClean="0"/>
              <a:t>Werker</a:t>
            </a:r>
            <a:r>
              <a:rPr lang="en-US" sz="2400" dirty="0" smtClean="0"/>
              <a:t> &amp; </a:t>
            </a:r>
            <a:r>
              <a:rPr lang="en-US" sz="2400" dirty="0" err="1" smtClean="0"/>
              <a:t>Gerken</a:t>
            </a:r>
            <a:r>
              <a:rPr lang="en-US" sz="2400" dirty="0" smtClean="0"/>
              <a:t>, 2002)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word segmentation </a:t>
            </a:r>
            <a:r>
              <a:rPr lang="en-US" sz="2400" dirty="0" smtClean="0"/>
              <a:t>(</a:t>
            </a:r>
            <a:r>
              <a:rPr lang="en-US" sz="2400" dirty="0" err="1" smtClean="0"/>
              <a:t>Saffran</a:t>
            </a:r>
            <a:r>
              <a:rPr lang="en-US" sz="2400" dirty="0" smtClean="0"/>
              <a:t> et al. 1996)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‘algebraic’ rule learning </a:t>
            </a:r>
            <a:r>
              <a:rPr lang="en-US" sz="2400" dirty="0" smtClean="0"/>
              <a:t>(Marcus, et al., 1999)</a:t>
            </a:r>
            <a:endParaRPr lang="en-US" dirty="0" smtClean="0"/>
          </a:p>
          <a:p>
            <a:pPr lvl="1">
              <a:buNone/>
            </a:pPr>
            <a:endParaRPr lang="en-US" dirty="0"/>
          </a:p>
        </p:txBody>
      </p:sp>
      <p:pic>
        <p:nvPicPr>
          <p:cNvPr id="5" name="Picture 8" descr="maye and gerken 200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56936" y="1371600"/>
            <a:ext cx="3158464" cy="1627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ZoneTexte 8"/>
          <p:cNvSpPr txBox="1"/>
          <p:nvPr/>
        </p:nvSpPr>
        <p:spPr>
          <a:xfrm>
            <a:off x="6096000" y="3429000"/>
            <a:ext cx="2674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rgbClr val="FF0000"/>
                </a:solidFill>
              </a:rPr>
              <a:t>gakoti</a:t>
            </a:r>
            <a:r>
              <a:rPr lang="en-US" dirty="0" err="1" smtClean="0">
                <a:solidFill>
                  <a:srgbClr val="0000FF"/>
                </a:solidFill>
              </a:rPr>
              <a:t>bunita</a:t>
            </a:r>
            <a:r>
              <a:rPr lang="en-US" dirty="0" err="1" smtClean="0">
                <a:solidFill>
                  <a:srgbClr val="FF0000"/>
                </a:solidFill>
              </a:rPr>
              <a:t>gakoti</a:t>
            </a:r>
            <a:r>
              <a:rPr lang="en-US" dirty="0" err="1" smtClean="0">
                <a:solidFill>
                  <a:srgbClr val="008000"/>
                </a:solidFill>
              </a:rPr>
              <a:t>ralépy</a:t>
            </a:r>
            <a:endParaRPr lang="en-US" dirty="0">
              <a:solidFill>
                <a:srgbClr val="008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324600" y="4876800"/>
            <a:ext cx="218025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/>
              <a:t>ABB </a:t>
            </a:r>
            <a:r>
              <a:rPr lang="en-US" sz="2800" dirty="0" err="1" smtClean="0"/>
              <a:t>vs</a:t>
            </a:r>
            <a:r>
              <a:rPr lang="en-US" sz="2800" dirty="0" smtClean="0"/>
              <a:t> ABC</a:t>
            </a:r>
            <a:endParaRPr lang="en-US" sz="28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Sounds: dialects, registers, etc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1"/>
            <a:ext cx="3048000" cy="533400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whispered speech</a:t>
            </a:r>
            <a:endParaRPr lang="en-US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1905000"/>
            <a:ext cx="5328265" cy="2910217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457200" y="4920734"/>
            <a:ext cx="3096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Grozdic</a:t>
            </a:r>
            <a:r>
              <a:rPr lang="en-US" dirty="0" smtClean="0"/>
              <a:t>, </a:t>
            </a:r>
            <a:r>
              <a:rPr lang="en-US" dirty="0" err="1" smtClean="0"/>
              <a:t>Jovicic</a:t>
            </a:r>
            <a:r>
              <a:rPr lang="en-US" dirty="0" smtClean="0"/>
              <a:t> et al. (2017)</a:t>
            </a:r>
            <a:endParaRPr lang="en-US" dirty="0"/>
          </a:p>
        </p:txBody>
      </p:sp>
      <p:sp>
        <p:nvSpPr>
          <p:cNvPr id="8" name="ZoneTexte 7"/>
          <p:cNvSpPr txBox="1"/>
          <p:nvPr/>
        </p:nvSpPr>
        <p:spPr>
          <a:xfrm>
            <a:off x="6248400" y="1295400"/>
            <a:ext cx="1890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/>
              <a:buChar char="•"/>
            </a:pPr>
            <a:r>
              <a:rPr lang="en-US" dirty="0" smtClean="0"/>
              <a:t> children’s voice</a:t>
            </a:r>
            <a:endParaRPr lang="en-US" dirty="0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1354" y="1887842"/>
            <a:ext cx="3655812" cy="1593559"/>
          </a:xfrm>
          <a:prstGeom prst="rect">
            <a:avLst/>
          </a:prstGeom>
        </p:spPr>
      </p:pic>
      <p:sp>
        <p:nvSpPr>
          <p:cNvPr id="10" name="ZoneTexte 9"/>
          <p:cNvSpPr txBox="1"/>
          <p:nvPr/>
        </p:nvSpPr>
        <p:spPr>
          <a:xfrm>
            <a:off x="6172200" y="3581399"/>
            <a:ext cx="26744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Youtube</a:t>
            </a:r>
            <a:r>
              <a:rPr lang="en-US" dirty="0" smtClean="0"/>
              <a:t> Kids, </a:t>
            </a:r>
          </a:p>
          <a:p>
            <a:r>
              <a:rPr lang="en-US" dirty="0" smtClean="0"/>
              <a:t>Liao, </a:t>
            </a:r>
            <a:r>
              <a:rPr lang="en-US" dirty="0" err="1" smtClean="0"/>
              <a:t>Pundak</a:t>
            </a:r>
            <a:r>
              <a:rPr lang="en-US" dirty="0" smtClean="0"/>
              <a:t>  et al 2015</a:t>
            </a:r>
            <a:endParaRPr lang="en-US" dirty="0"/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2286" y="4751589"/>
            <a:ext cx="3549314" cy="1954011"/>
          </a:xfrm>
          <a:prstGeom prst="rect">
            <a:avLst/>
          </a:prstGeom>
        </p:spPr>
      </p:pic>
      <p:sp>
        <p:nvSpPr>
          <p:cNvPr id="12" name="ZoneTexte 11"/>
          <p:cNvSpPr txBox="1"/>
          <p:nvPr/>
        </p:nvSpPr>
        <p:spPr>
          <a:xfrm>
            <a:off x="6172200" y="4445885"/>
            <a:ext cx="2826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/>
              <a:buChar char="•"/>
            </a:pPr>
            <a:r>
              <a:rPr lang="en-US" dirty="0" smtClean="0"/>
              <a:t> foreign accented speech</a:t>
            </a:r>
            <a:endParaRPr lang="en-US" dirty="0"/>
          </a:p>
        </p:txBody>
      </p:sp>
      <p:sp>
        <p:nvSpPr>
          <p:cNvPr id="13" name="ZoneTexte 12"/>
          <p:cNvSpPr txBox="1"/>
          <p:nvPr/>
        </p:nvSpPr>
        <p:spPr>
          <a:xfrm>
            <a:off x="7315200" y="6520934"/>
            <a:ext cx="20022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Mihaylova</a:t>
            </a:r>
            <a:r>
              <a:rPr lang="en-US" dirty="0" smtClean="0"/>
              <a:t>, (2011)</a:t>
            </a:r>
            <a:endParaRPr lang="en-US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-24912"/>
            <a:ext cx="8229600" cy="1143000"/>
          </a:xfrm>
        </p:spPr>
        <p:txBody>
          <a:bodyPr/>
          <a:lstStyle/>
          <a:p>
            <a:r>
              <a:rPr lang="en-US" dirty="0" smtClean="0"/>
              <a:t>The zero resource </a:t>
            </a:r>
            <a:r>
              <a:rPr lang="en-US" dirty="0" err="1" smtClean="0"/>
              <a:t>challenge(s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0" y="1166018"/>
            <a:ext cx="5427097" cy="5076424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In an unknown language, from raw speech discover:</a:t>
            </a:r>
          </a:p>
          <a:p>
            <a:pPr lvl="1"/>
            <a:r>
              <a:rPr lang="en-US" dirty="0" smtClean="0"/>
              <a:t>invariant </a:t>
            </a:r>
            <a:r>
              <a:rPr lang="en-US" dirty="0" err="1" smtClean="0"/>
              <a:t>subword</a:t>
            </a:r>
            <a:r>
              <a:rPr lang="en-US" dirty="0" smtClean="0"/>
              <a:t> units (Track 1)</a:t>
            </a:r>
          </a:p>
          <a:p>
            <a:pPr lvl="1"/>
            <a:r>
              <a:rPr lang="en-US" dirty="0" smtClean="0"/>
              <a:t>words/terms (Track 2)</a:t>
            </a:r>
          </a:p>
          <a:p>
            <a:endParaRPr lang="en-US" dirty="0" smtClean="0"/>
          </a:p>
          <a:p>
            <a:r>
              <a:rPr lang="en-US" dirty="0" smtClean="0"/>
              <a:t>ZR15 (</a:t>
            </a:r>
            <a:r>
              <a:rPr lang="en-US" dirty="0" err="1" smtClean="0"/>
              <a:t>Interspeech</a:t>
            </a:r>
            <a:r>
              <a:rPr lang="en-US" dirty="0" smtClean="0"/>
              <a:t> 2015)</a:t>
            </a:r>
          </a:p>
          <a:p>
            <a:pPr lvl="1"/>
            <a:r>
              <a:rPr lang="en-US" dirty="0" smtClean="0"/>
              <a:t>English (casual, </a:t>
            </a:r>
            <a:r>
              <a:rPr lang="fr-FR" dirty="0" smtClean="0"/>
              <a:t>12 speakers, 5 </a:t>
            </a:r>
            <a:r>
              <a:rPr lang="fr-FR" dirty="0" err="1" smtClean="0"/>
              <a:t>hours</a:t>
            </a:r>
            <a:r>
              <a:rPr lang="en-US" dirty="0" smtClean="0"/>
              <a:t>)</a:t>
            </a:r>
          </a:p>
          <a:p>
            <a:pPr lvl="1"/>
            <a:r>
              <a:rPr lang="en-US" dirty="0" err="1" smtClean="0"/>
              <a:t>Xitsonga</a:t>
            </a:r>
            <a:r>
              <a:rPr lang="en-US" dirty="0" smtClean="0"/>
              <a:t> (read, </a:t>
            </a:r>
            <a:r>
              <a:rPr lang="fr-FR" dirty="0" smtClean="0"/>
              <a:t>24 speakers, 2.5 </a:t>
            </a:r>
            <a:r>
              <a:rPr lang="fr-FR" dirty="0" err="1" smtClean="0"/>
              <a:t>hours</a:t>
            </a:r>
            <a:r>
              <a:rPr lang="en-US" dirty="0" smtClean="0"/>
              <a:t>)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ZR17 (ASRU 2017)</a:t>
            </a:r>
          </a:p>
          <a:p>
            <a:pPr lvl="1"/>
            <a:r>
              <a:rPr lang="en-US" dirty="0" smtClean="0"/>
              <a:t>3 dev languages: English, French Mandarin (12-69 speakers, 2.5-45h)</a:t>
            </a:r>
          </a:p>
          <a:p>
            <a:pPr lvl="1"/>
            <a:r>
              <a:rPr lang="en-US" dirty="0" smtClean="0"/>
              <a:t>2 surprise languages: German, Wolof (24-30 </a:t>
            </a:r>
            <a:r>
              <a:rPr lang="en-US" dirty="0" err="1" smtClean="0"/>
              <a:t>spakers</a:t>
            </a:r>
            <a:r>
              <a:rPr lang="en-US" dirty="0" smtClean="0"/>
              <a:t>, 10-25h)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998361" y="2849214"/>
            <a:ext cx="3513237" cy="3970318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buFont typeface="Arial"/>
              <a:buChar char="•"/>
            </a:pPr>
            <a:r>
              <a:rPr lang="fr-FR" sz="1400" i="1" dirty="0" smtClean="0"/>
              <a:t> Aalto </a:t>
            </a:r>
            <a:r>
              <a:rPr lang="fr-FR" sz="1400" i="1" dirty="0" err="1" smtClean="0"/>
              <a:t>University</a:t>
            </a:r>
            <a:r>
              <a:rPr lang="fr-FR" sz="1400" i="1" dirty="0" smtClean="0"/>
              <a:t>, </a:t>
            </a:r>
            <a:r>
              <a:rPr lang="fr-FR" sz="1400" i="1" dirty="0" err="1" smtClean="0"/>
              <a:t>Finland</a:t>
            </a:r>
            <a:endParaRPr lang="fr-FR" sz="1400" i="1" dirty="0" smtClean="0"/>
          </a:p>
          <a:p>
            <a:pPr>
              <a:buFont typeface="Arial"/>
              <a:buChar char="•"/>
            </a:pPr>
            <a:r>
              <a:rPr lang="fr-FR" sz="1400" i="1" dirty="0" smtClean="0"/>
              <a:t> KTH, </a:t>
            </a:r>
            <a:r>
              <a:rPr lang="fr-FR" sz="1400" i="1" dirty="0" err="1" smtClean="0"/>
              <a:t>Sweden</a:t>
            </a:r>
            <a:endParaRPr lang="fr-FR" sz="1400" i="1" dirty="0" smtClean="0"/>
          </a:p>
          <a:p>
            <a:pPr>
              <a:buFont typeface="Arial"/>
              <a:buChar char="•"/>
            </a:pPr>
            <a:r>
              <a:rPr lang="fr-FR" sz="1400" i="1" dirty="0" smtClean="0"/>
              <a:t> </a:t>
            </a:r>
            <a:r>
              <a:rPr lang="fr-FR" sz="1400" i="1" dirty="0" err="1" smtClean="0"/>
              <a:t>University</a:t>
            </a:r>
            <a:r>
              <a:rPr lang="fr-FR" sz="1400" i="1" dirty="0" smtClean="0"/>
              <a:t> of Edinburgh, UK</a:t>
            </a:r>
          </a:p>
          <a:p>
            <a:pPr>
              <a:buFont typeface="Arial"/>
              <a:buChar char="•"/>
            </a:pPr>
            <a:r>
              <a:rPr lang="fr-FR" sz="1400" i="1" dirty="0" smtClean="0"/>
              <a:t> U. Tilburg, </a:t>
            </a:r>
            <a:r>
              <a:rPr lang="fr-FR" sz="1400" i="1" dirty="0" err="1" smtClean="0"/>
              <a:t>Netherlands</a:t>
            </a:r>
            <a:r>
              <a:rPr lang="fr-FR" sz="1400" i="1" dirty="0" smtClean="0"/>
              <a:t> </a:t>
            </a:r>
            <a:endParaRPr lang="en-US" sz="1400" dirty="0" smtClean="0"/>
          </a:p>
          <a:p>
            <a:pPr>
              <a:buFont typeface="Arial"/>
              <a:buChar char="•"/>
            </a:pPr>
            <a:r>
              <a:rPr lang="fr-FR" sz="1400" i="1" dirty="0" smtClean="0"/>
              <a:t> Ecole Normale Sup, France</a:t>
            </a:r>
          </a:p>
          <a:p>
            <a:pPr>
              <a:buFont typeface="Arial"/>
              <a:buChar char="•"/>
            </a:pPr>
            <a:r>
              <a:rPr lang="fr-FR" sz="1400" i="1" dirty="0" smtClean="0"/>
              <a:t> </a:t>
            </a:r>
            <a:r>
              <a:rPr lang="fr-FR" sz="1400" i="1" dirty="0" err="1" smtClean="0"/>
              <a:t>Instituto</a:t>
            </a:r>
            <a:r>
              <a:rPr lang="fr-FR" sz="1400" i="1" dirty="0" smtClean="0"/>
              <a:t> Italiano di </a:t>
            </a:r>
            <a:r>
              <a:rPr lang="fr-FR" sz="1400" i="1" dirty="0" err="1" smtClean="0"/>
              <a:t>Tecnologia</a:t>
            </a:r>
            <a:r>
              <a:rPr lang="fr-FR" sz="1400" i="1" dirty="0" smtClean="0"/>
              <a:t>, </a:t>
            </a:r>
            <a:r>
              <a:rPr lang="fr-FR" sz="1400" i="1" dirty="0" err="1" smtClean="0"/>
              <a:t>Italy</a:t>
            </a:r>
            <a:endParaRPr lang="fr-FR" sz="1400" i="1" dirty="0" smtClean="0"/>
          </a:p>
          <a:p>
            <a:pPr>
              <a:buFont typeface="Arial"/>
              <a:buChar char="•"/>
            </a:pPr>
            <a:r>
              <a:rPr lang="fr-FR" sz="1400" i="1" dirty="0" smtClean="0"/>
              <a:t> IIT Hyderabad, </a:t>
            </a:r>
            <a:r>
              <a:rPr lang="fr-FR" sz="1400" i="1" dirty="0" err="1" smtClean="0"/>
              <a:t>India</a:t>
            </a:r>
            <a:endParaRPr lang="fr-FR" sz="1400" i="1" dirty="0" smtClean="0"/>
          </a:p>
          <a:p>
            <a:pPr>
              <a:buFont typeface="Arial"/>
              <a:buChar char="•"/>
            </a:pPr>
            <a:r>
              <a:rPr lang="fr-FR" sz="1400" i="1" dirty="0" smtClean="0"/>
              <a:t> </a:t>
            </a:r>
            <a:r>
              <a:rPr lang="fr-FR" sz="1400" i="1" dirty="0" err="1" smtClean="0"/>
              <a:t>Stellenbosch</a:t>
            </a:r>
            <a:r>
              <a:rPr lang="fr-FR" sz="1400" i="1" dirty="0" smtClean="0"/>
              <a:t>,  U. South </a:t>
            </a:r>
            <a:r>
              <a:rPr lang="fr-FR" sz="1400" i="1" dirty="0" err="1" smtClean="0"/>
              <a:t>Africa</a:t>
            </a:r>
            <a:endParaRPr lang="fr-FR" sz="1400" i="1" dirty="0" smtClean="0"/>
          </a:p>
          <a:p>
            <a:pPr>
              <a:buFont typeface="Arial"/>
              <a:buChar char="•"/>
            </a:pPr>
            <a:r>
              <a:rPr lang="fr-FR" sz="1400" i="1" dirty="0" smtClean="0"/>
              <a:t> National Taiwan U., Taiwan</a:t>
            </a:r>
          </a:p>
          <a:p>
            <a:pPr>
              <a:buFont typeface="Arial"/>
              <a:buChar char="•"/>
            </a:pPr>
            <a:r>
              <a:rPr lang="fr-FR" sz="1400" i="1" dirty="0" smtClean="0"/>
              <a:t> A*STAR, Singapore</a:t>
            </a:r>
          </a:p>
          <a:p>
            <a:pPr>
              <a:buFont typeface="Arial"/>
              <a:buChar char="•"/>
            </a:pPr>
            <a:r>
              <a:rPr lang="fr-FR" sz="1400" i="1" dirty="0" smtClean="0"/>
              <a:t> NAIST, </a:t>
            </a:r>
            <a:r>
              <a:rPr lang="fr-FR" sz="1400" i="1" dirty="0" err="1" smtClean="0"/>
              <a:t>Japan</a:t>
            </a:r>
            <a:endParaRPr lang="fr-FR" sz="1400" i="1" dirty="0" smtClean="0"/>
          </a:p>
          <a:p>
            <a:pPr>
              <a:buFont typeface="Arial"/>
              <a:buChar char="•"/>
            </a:pPr>
            <a:r>
              <a:rPr lang="fr-FR" sz="1400" i="1" dirty="0" smtClean="0"/>
              <a:t> Carnegie Mellon, USA</a:t>
            </a:r>
          </a:p>
          <a:p>
            <a:pPr>
              <a:buFont typeface="Arial"/>
              <a:buChar char="•"/>
            </a:pPr>
            <a:r>
              <a:rPr lang="fr-FR" sz="1400" i="1" dirty="0" smtClean="0"/>
              <a:t> U. Chicago, USA</a:t>
            </a:r>
          </a:p>
          <a:p>
            <a:pPr>
              <a:buFont typeface="Arial"/>
              <a:buChar char="•"/>
            </a:pPr>
            <a:r>
              <a:rPr lang="fr-FR" sz="1400" i="1" dirty="0" smtClean="0"/>
              <a:t> </a:t>
            </a:r>
            <a:r>
              <a:rPr lang="fr-FR" sz="1400" i="1" dirty="0" err="1" smtClean="0"/>
              <a:t>Stanford</a:t>
            </a:r>
            <a:r>
              <a:rPr lang="fr-FR" sz="1400" i="1" dirty="0" smtClean="0"/>
              <a:t> </a:t>
            </a:r>
            <a:r>
              <a:rPr lang="fr-FR" sz="1400" i="1" dirty="0" err="1" smtClean="0"/>
              <a:t>Univ</a:t>
            </a:r>
            <a:r>
              <a:rPr lang="fr-FR" sz="1400" i="1" dirty="0" smtClean="0"/>
              <a:t>, USA</a:t>
            </a:r>
          </a:p>
          <a:p>
            <a:pPr>
              <a:buFont typeface="Arial"/>
              <a:buChar char="•"/>
            </a:pPr>
            <a:r>
              <a:rPr lang="fr-FR" sz="1400" i="1" dirty="0" smtClean="0"/>
              <a:t> Johns Hopkins, USA</a:t>
            </a:r>
          </a:p>
          <a:p>
            <a:pPr>
              <a:buFont typeface="Arial"/>
              <a:buChar char="•"/>
            </a:pPr>
            <a:r>
              <a:rPr lang="fr-FR" sz="1400" i="1" dirty="0" smtClean="0"/>
              <a:t> MIT, USA</a:t>
            </a:r>
          </a:p>
          <a:p>
            <a:r>
              <a:rPr lang="fr-FR" sz="1400" i="1" dirty="0" smtClean="0"/>
              <a:t>…</a:t>
            </a:r>
          </a:p>
          <a:p>
            <a:r>
              <a:rPr lang="fr-FR" sz="1400" i="1" dirty="0" smtClean="0"/>
              <a:t>+ supp</a:t>
            </a:r>
            <a:r>
              <a:rPr lang="fr-FR" sz="1400" i="1" dirty="0" err="1" smtClean="0"/>
              <a:t>ort</a:t>
            </a:r>
            <a:r>
              <a:rPr lang="fr-FR" sz="1400" i="1" dirty="0" smtClean="0"/>
              <a:t> </a:t>
            </a:r>
            <a:r>
              <a:rPr lang="fr-FR" sz="1400" i="1" dirty="0" err="1" smtClean="0"/>
              <a:t>from</a:t>
            </a:r>
            <a:r>
              <a:rPr lang="fr-FR" sz="1400" i="1" dirty="0" smtClean="0"/>
              <a:t> MSR, Google</a:t>
            </a: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1057" y="1022234"/>
            <a:ext cx="2959099" cy="762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121958" y="1261338"/>
            <a:ext cx="126442" cy="304800"/>
          </a:xfrm>
          <a:prstGeom prst="rect">
            <a:avLst/>
          </a:prstGeom>
          <a:noFill/>
          <a:ln w="28575" cmpd="sng">
            <a:solidFill>
              <a:srgbClr val="FF66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262378" y="1261338"/>
            <a:ext cx="126442" cy="304800"/>
          </a:xfrm>
          <a:prstGeom prst="rect">
            <a:avLst/>
          </a:prstGeom>
          <a:noFill/>
          <a:ln w="28575" cmpd="sng">
            <a:solidFill>
              <a:srgbClr val="FF66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378838" y="1261338"/>
            <a:ext cx="126442" cy="304800"/>
          </a:xfrm>
          <a:prstGeom prst="rect">
            <a:avLst/>
          </a:prstGeom>
          <a:noFill/>
          <a:ln w="28575" cmpd="sng">
            <a:solidFill>
              <a:srgbClr val="FF66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096000" y="1201428"/>
            <a:ext cx="685800" cy="457200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Shape 185"/>
          <p:cNvPicPr preferRelativeResize="0"/>
          <p:nvPr/>
        </p:nvPicPr>
        <p:blipFill rotWithShape="1">
          <a:blip r:embed="rId3">
            <a:alphaModFix/>
          </a:blip>
          <a:srcRect t="69506" b="14591"/>
          <a:stretch/>
        </p:blipFill>
        <p:spPr>
          <a:xfrm>
            <a:off x="5428153" y="2191622"/>
            <a:ext cx="1733650" cy="3982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Shape 185"/>
          <p:cNvPicPr preferRelativeResize="0"/>
          <p:nvPr/>
        </p:nvPicPr>
        <p:blipFill rotWithShape="1">
          <a:blip r:embed="rId3">
            <a:alphaModFix/>
          </a:blip>
          <a:srcRect t="83802"/>
          <a:stretch/>
        </p:blipFill>
        <p:spPr>
          <a:xfrm>
            <a:off x="6881270" y="2202126"/>
            <a:ext cx="1733650" cy="405618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Rectangle 12"/>
          <p:cNvSpPr/>
          <p:nvPr/>
        </p:nvSpPr>
        <p:spPr>
          <a:xfrm>
            <a:off x="6106638" y="2237130"/>
            <a:ext cx="126442" cy="304800"/>
          </a:xfrm>
          <a:prstGeom prst="rect">
            <a:avLst/>
          </a:prstGeom>
          <a:noFill/>
          <a:ln w="28575" cmpd="sng">
            <a:solidFill>
              <a:srgbClr val="FF66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6247058" y="2237130"/>
            <a:ext cx="126442" cy="304800"/>
          </a:xfrm>
          <a:prstGeom prst="rect">
            <a:avLst/>
          </a:prstGeom>
          <a:noFill/>
          <a:ln w="28575" cmpd="sng">
            <a:solidFill>
              <a:srgbClr val="FF66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6068700" y="2144640"/>
            <a:ext cx="713100" cy="457200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lèche vers le bas 16"/>
          <p:cNvSpPr/>
          <p:nvPr/>
        </p:nvSpPr>
        <p:spPr>
          <a:xfrm>
            <a:off x="6373500" y="1784234"/>
            <a:ext cx="431292" cy="360406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ZoneTexte 17"/>
          <p:cNvSpPr txBox="1"/>
          <p:nvPr/>
        </p:nvSpPr>
        <p:spPr>
          <a:xfrm>
            <a:off x="97800" y="6494056"/>
            <a:ext cx="21856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>
                <a:latin typeface="American Typewriter"/>
                <a:cs typeface="American Typewriter"/>
              </a:rPr>
              <a:t>www.zeropeech.com</a:t>
            </a:r>
            <a:endParaRPr lang="en-US" sz="1600" dirty="0">
              <a:latin typeface="American Typewriter"/>
              <a:cs typeface="American Typewriter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6399458" y="2233764"/>
            <a:ext cx="126442" cy="304800"/>
          </a:xfrm>
          <a:prstGeom prst="rect">
            <a:avLst/>
          </a:prstGeom>
          <a:noFill/>
          <a:ln w="28575" cmpd="sng">
            <a:solidFill>
              <a:srgbClr val="FF66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-228600" y="0"/>
            <a:ext cx="8229600" cy="1143000"/>
          </a:xfrm>
        </p:spPr>
        <p:txBody>
          <a:bodyPr/>
          <a:lstStyle/>
          <a:p>
            <a:r>
              <a:rPr lang="en-US" dirty="0" smtClean="0"/>
              <a:t>Track 1. ideas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43765" y="1295400"/>
            <a:ext cx="4441972" cy="4525963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low dimension continuous representations</a:t>
            </a:r>
          </a:p>
          <a:p>
            <a:pPr lvl="1"/>
            <a:r>
              <a:rPr lang="en-US" dirty="0" err="1" smtClean="0"/>
              <a:t>Autoencoders</a:t>
            </a:r>
            <a:r>
              <a:rPr lang="en-US" dirty="0" smtClean="0"/>
              <a:t> </a:t>
            </a:r>
            <a:r>
              <a:rPr lang="en-US" sz="1800" dirty="0" smtClean="0"/>
              <a:t>(e.g. </a:t>
            </a:r>
            <a:r>
              <a:rPr lang="en-US" sz="1800" dirty="0" err="1" smtClean="0"/>
              <a:t>Badino</a:t>
            </a:r>
            <a:r>
              <a:rPr lang="en-US" sz="1800" dirty="0" smtClean="0"/>
              <a:t> et al. 2015)</a:t>
            </a:r>
            <a:endParaRPr lang="en-US" dirty="0" smtClean="0"/>
          </a:p>
          <a:p>
            <a:r>
              <a:rPr lang="en-US" dirty="0" smtClean="0"/>
              <a:t>probabilistic codes</a:t>
            </a:r>
          </a:p>
          <a:p>
            <a:pPr lvl="1"/>
            <a:r>
              <a:rPr lang="en-US" dirty="0" smtClean="0"/>
              <a:t>posteriors of unsupervised </a:t>
            </a:r>
            <a:r>
              <a:rPr lang="en-US" sz="1800" dirty="0" err="1" smtClean="0"/>
              <a:t>GMMs</a:t>
            </a:r>
            <a:r>
              <a:rPr lang="en-US" sz="1800" dirty="0" smtClean="0"/>
              <a:t> (e.g. Heck et al 2015)</a:t>
            </a:r>
            <a:endParaRPr lang="en-US" dirty="0" smtClean="0"/>
          </a:p>
          <a:p>
            <a:r>
              <a:rPr lang="en-US" dirty="0" smtClean="0"/>
              <a:t>discrete codes</a:t>
            </a:r>
          </a:p>
          <a:p>
            <a:pPr lvl="1"/>
            <a:r>
              <a:rPr lang="en-US" dirty="0" smtClean="0"/>
              <a:t>Unsupervised clustering, </a:t>
            </a:r>
            <a:r>
              <a:rPr lang="en-US" dirty="0" err="1" smtClean="0"/>
              <a:t>binarized</a:t>
            </a:r>
            <a:r>
              <a:rPr lang="en-US" dirty="0" smtClean="0"/>
              <a:t> </a:t>
            </a:r>
            <a:r>
              <a:rPr lang="en-US" dirty="0" err="1" smtClean="0"/>
              <a:t>DNNs</a:t>
            </a:r>
            <a:r>
              <a:rPr lang="en-US" dirty="0" smtClean="0"/>
              <a:t> </a:t>
            </a:r>
            <a:r>
              <a:rPr lang="en-US" sz="1800" dirty="0" smtClean="0"/>
              <a:t>(e.g. </a:t>
            </a:r>
            <a:r>
              <a:rPr lang="en-US" sz="1800" dirty="0" err="1" smtClean="0"/>
              <a:t>Myriam</a:t>
            </a:r>
            <a:r>
              <a:rPr lang="en-US" sz="1800" dirty="0" smtClean="0"/>
              <a:t> &amp; </a:t>
            </a:r>
            <a:r>
              <a:rPr lang="en-US" sz="1800" dirty="0" err="1" smtClean="0"/>
              <a:t>Salvi</a:t>
            </a:r>
            <a:r>
              <a:rPr lang="en-US" sz="1800" dirty="0" smtClean="0"/>
              <a:t> 2017)</a:t>
            </a:r>
            <a:endParaRPr lang="en-US" dirty="0" smtClean="0"/>
          </a:p>
        </p:txBody>
      </p:sp>
      <p:sp>
        <p:nvSpPr>
          <p:cNvPr id="4" name="Flèche vers la droite 3"/>
          <p:cNvSpPr/>
          <p:nvPr/>
        </p:nvSpPr>
        <p:spPr>
          <a:xfrm>
            <a:off x="143764" y="5530698"/>
            <a:ext cx="978408" cy="4846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ZoneTexte 4"/>
          <p:cNvSpPr txBox="1"/>
          <p:nvPr/>
        </p:nvSpPr>
        <p:spPr>
          <a:xfrm>
            <a:off x="1256683" y="5532017"/>
            <a:ext cx="50429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Main idea: information compression</a:t>
            </a:r>
            <a:endParaRPr lang="en-US" sz="2400" dirty="0"/>
          </a:p>
        </p:txBody>
      </p:sp>
      <p:pic>
        <p:nvPicPr>
          <p:cNvPr id="7" name="Image 13"/>
          <p:cNvPicPr>
            <a:picLocks noChangeAspect="1"/>
          </p:cNvPicPr>
          <p:nvPr/>
        </p:nvPicPr>
        <p:blipFill>
          <a:blip r:embed="rId2"/>
          <a:srcRect t="35352"/>
          <a:stretch>
            <a:fillRect/>
          </a:stretch>
        </p:blipFill>
        <p:spPr bwMode="auto">
          <a:xfrm>
            <a:off x="4489450" y="3927475"/>
            <a:ext cx="2063750" cy="125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6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7589" b="32307"/>
          <a:stretch>
            <a:fillRect/>
          </a:stretch>
        </p:blipFill>
        <p:spPr bwMode="auto">
          <a:xfrm>
            <a:off x="6527625" y="2434758"/>
            <a:ext cx="2438400" cy="16038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Rectangle 8"/>
          <p:cNvSpPr/>
          <p:nvPr/>
        </p:nvSpPr>
        <p:spPr>
          <a:xfrm>
            <a:off x="862021" y="5964545"/>
            <a:ext cx="566560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buFont typeface="Arial"/>
              <a:buChar char="•"/>
            </a:pPr>
            <a:r>
              <a:rPr lang="en-US" dirty="0" smtClean="0"/>
              <a:t> spectral information:   20800bit/sec, </a:t>
            </a:r>
          </a:p>
          <a:p>
            <a:pPr lvl="1">
              <a:buFont typeface="Arial"/>
              <a:buChar char="•"/>
            </a:pPr>
            <a:r>
              <a:rPr lang="en-US" dirty="0" smtClean="0"/>
              <a:t> phoneme information: ~100bits/sec </a:t>
            </a:r>
          </a:p>
          <a:p>
            <a:pPr lvl="1">
              <a:buFont typeface="Arial"/>
              <a:buChar char="•"/>
            </a:pPr>
            <a:r>
              <a:rPr lang="fr-FR" b="1" i="1" dirty="0" smtClean="0">
                <a:sym typeface="Wingdings"/>
              </a:rPr>
              <a:t> </a:t>
            </a:r>
            <a:r>
              <a:rPr lang="fr-FR" b="1" i="1" dirty="0" err="1" smtClean="0">
                <a:sym typeface="Wingdings"/>
              </a:rPr>
              <a:t></a:t>
            </a:r>
            <a:r>
              <a:rPr lang="fr-FR" b="1" i="1" dirty="0" smtClean="0">
                <a:sym typeface="Wingdings"/>
              </a:rPr>
              <a:t> </a:t>
            </a:r>
            <a:r>
              <a:rPr lang="en-US" b="1" i="1" dirty="0" smtClean="0"/>
              <a:t>a 200x reduction !</a:t>
            </a:r>
          </a:p>
        </p:txBody>
      </p:sp>
      <p:pic>
        <p:nvPicPr>
          <p:cNvPr id="10" name="Image 40"/>
          <p:cNvPicPr>
            <a:picLocks noChangeAspect="1"/>
          </p:cNvPicPr>
          <p:nvPr/>
        </p:nvPicPr>
        <p:blipFill>
          <a:blip r:embed="rId4"/>
          <a:srcRect l="54839"/>
          <a:stretch>
            <a:fillRect/>
          </a:stretch>
        </p:blipFill>
        <p:spPr bwMode="auto">
          <a:xfrm>
            <a:off x="4953000" y="1642851"/>
            <a:ext cx="1270450" cy="20909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6" name="Shape 209"/>
          <p:cNvGrpSpPr/>
          <p:nvPr/>
        </p:nvGrpSpPr>
        <p:grpSpPr>
          <a:xfrm>
            <a:off x="6470033" y="146424"/>
            <a:ext cx="2849444" cy="1148976"/>
            <a:chOff x="2590822" y="-304962"/>
            <a:chExt cx="2850300" cy="1532377"/>
          </a:xfrm>
        </p:grpSpPr>
        <p:sp>
          <p:nvSpPr>
            <p:cNvPr id="12" name="Shape 210"/>
            <p:cNvSpPr txBox="1"/>
            <p:nvPr/>
          </p:nvSpPr>
          <p:spPr>
            <a:xfrm>
              <a:off x="2590822" y="-304962"/>
              <a:ext cx="2850300" cy="9234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fr-FR" sz="1600" u="sng" dirty="0" smtClean="0">
                  <a:latin typeface="Calibri"/>
                  <a:ea typeface="Calibri"/>
                  <a:cs typeface="Calibri"/>
                  <a:sym typeface="Calibri"/>
                </a:rPr>
                <a:t>Evaluation: </a:t>
              </a:r>
              <a:r>
                <a:rPr lang="fr-FR" sz="1600" u="sng" dirty="0" err="1" smtClean="0">
                  <a:latin typeface="Calibri"/>
                  <a:ea typeface="Calibri"/>
                  <a:cs typeface="Calibri"/>
                  <a:sym typeface="Calibri"/>
                </a:rPr>
                <a:t>psychophysical</a:t>
              </a:r>
              <a:r>
                <a:rPr lang="fr-FR" sz="1600" u="sng" dirty="0" smtClean="0"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lang="nl" sz="1600" u="sng" dirty="0" smtClean="0">
                  <a:latin typeface="Calibri"/>
                  <a:ea typeface="Calibri"/>
                  <a:cs typeface="Calibri"/>
                  <a:sym typeface="Calibri"/>
                </a:rPr>
                <a:t>ABX </a:t>
              </a:r>
              <a:r>
                <a:rPr lang="nl" sz="1600" u="sng" dirty="0">
                  <a:latin typeface="Calibri"/>
                  <a:ea typeface="Calibri"/>
                  <a:cs typeface="Calibri"/>
                  <a:sym typeface="Calibri"/>
                </a:rPr>
                <a:t>task</a:t>
              </a:r>
            </a:p>
            <a:p>
              <a:pPr marL="0" marR="0" lvl="0" indent="0" algn="ctr" rtl="0">
                <a:spcBef>
                  <a:spcPts val="0"/>
                </a:spcBef>
                <a:buNone/>
              </a:pPr>
              <a:endParaRPr sz="1600" u="sng" dirty="0"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nl" sz="1600" dirty="0">
                  <a:latin typeface="Calibri"/>
                  <a:ea typeface="Calibri"/>
                  <a:cs typeface="Calibri"/>
                  <a:sym typeface="Calibri"/>
                </a:rPr>
                <a:t>A       B      X</a:t>
              </a:r>
            </a:p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nl" sz="1600" dirty="0">
                  <a:latin typeface="Calibri"/>
                  <a:ea typeface="Calibri"/>
                  <a:cs typeface="Calibri"/>
                  <a:sym typeface="Calibri"/>
                </a:rPr>
                <a:t>ba</a:t>
              </a:r>
              <a:r>
                <a:rPr lang="nl" sz="1600" baseline="-25000" dirty="0">
                  <a:latin typeface="Calibri"/>
                  <a:ea typeface="Calibri"/>
                  <a:cs typeface="Calibri"/>
                  <a:sym typeface="Calibri"/>
                </a:rPr>
                <a:t>T1</a:t>
              </a:r>
              <a:r>
                <a:rPr lang="nl" sz="1600" dirty="0">
                  <a:latin typeface="Calibri"/>
                  <a:ea typeface="Calibri"/>
                  <a:cs typeface="Calibri"/>
                  <a:sym typeface="Calibri"/>
                </a:rPr>
                <a:t> ga</a:t>
              </a:r>
              <a:r>
                <a:rPr lang="nl" sz="1600" baseline="-25000" dirty="0">
                  <a:latin typeface="Calibri"/>
                  <a:ea typeface="Calibri"/>
                  <a:cs typeface="Calibri"/>
                  <a:sym typeface="Calibri"/>
                </a:rPr>
                <a:t>T1</a:t>
              </a:r>
              <a:r>
                <a:rPr lang="nl" sz="1600" dirty="0">
                  <a:latin typeface="Calibri"/>
                  <a:ea typeface="Calibri"/>
                  <a:cs typeface="Calibri"/>
                  <a:sym typeface="Calibri"/>
                </a:rPr>
                <a:t> ga</a:t>
              </a:r>
              <a:r>
                <a:rPr lang="nl" sz="1600" baseline="-25000" dirty="0">
                  <a:latin typeface="Calibri"/>
                  <a:ea typeface="Calibri"/>
                  <a:cs typeface="Calibri"/>
                  <a:sym typeface="Calibri"/>
                </a:rPr>
                <a:t>T2</a:t>
              </a:r>
            </a:p>
          </p:txBody>
        </p:sp>
        <p:sp>
          <p:nvSpPr>
            <p:cNvPr id="13" name="Shape 211"/>
            <p:cNvSpPr/>
            <p:nvPr/>
          </p:nvSpPr>
          <p:spPr>
            <a:xfrm>
              <a:off x="4191502" y="50671"/>
              <a:ext cx="609900" cy="3891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Shape 212"/>
            <p:cNvSpPr/>
            <p:nvPr/>
          </p:nvSpPr>
          <p:spPr>
            <a:xfrm>
              <a:off x="3657917" y="838315"/>
              <a:ext cx="609900" cy="3891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Shape 213"/>
            <p:cNvSpPr/>
            <p:nvPr/>
          </p:nvSpPr>
          <p:spPr>
            <a:xfrm>
              <a:off x="3048149" y="838315"/>
              <a:ext cx="609900" cy="3891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6" name="Shape 214"/>
          <p:cNvPicPr preferRelativeResize="0"/>
          <p:nvPr/>
        </p:nvPicPr>
        <p:blipFill rotWithShape="1">
          <a:blip r:embed="rId5">
            <a:alphaModFix/>
          </a:blip>
          <a:srcRect l="31027" t="76645" r="30375" b="2397"/>
          <a:stretch/>
        </p:blipFill>
        <p:spPr>
          <a:xfrm>
            <a:off x="7597199" y="1450243"/>
            <a:ext cx="577800" cy="34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Shape 215"/>
          <p:cNvPicPr preferRelativeResize="0"/>
          <p:nvPr/>
        </p:nvPicPr>
        <p:blipFill rotWithShape="1">
          <a:blip r:embed="rId5">
            <a:alphaModFix/>
          </a:blip>
          <a:srcRect l="62043" t="22165" r="-34" b="57619"/>
          <a:stretch/>
        </p:blipFill>
        <p:spPr>
          <a:xfrm>
            <a:off x="8209975" y="1450243"/>
            <a:ext cx="487500" cy="32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Shape 216"/>
          <p:cNvPicPr preferRelativeResize="0"/>
          <p:nvPr/>
        </p:nvPicPr>
        <p:blipFill rotWithShape="1">
          <a:blip r:embed="rId5">
            <a:alphaModFix/>
          </a:blip>
          <a:srcRect l="1129" t="22977" r="60967" b="57877"/>
          <a:stretch/>
        </p:blipFill>
        <p:spPr>
          <a:xfrm>
            <a:off x="7046337" y="1469017"/>
            <a:ext cx="525600" cy="31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Track 1: more ideas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0" y="1417638"/>
            <a:ext cx="8229600" cy="4708525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Talker Normalization</a:t>
            </a:r>
          </a:p>
          <a:p>
            <a:pPr lvl="1"/>
            <a:r>
              <a:rPr lang="en-US" dirty="0" smtClean="0"/>
              <a:t>remove linguistically irrelevant information (talker identity, channel, emotional states, etc).</a:t>
            </a:r>
          </a:p>
          <a:p>
            <a:pPr lvl="1"/>
            <a:r>
              <a:rPr lang="en-US" dirty="0" smtClean="0"/>
              <a:t>method: </a:t>
            </a:r>
          </a:p>
          <a:p>
            <a:pPr lvl="2"/>
            <a:r>
              <a:rPr lang="en-US" dirty="0" smtClean="0"/>
              <a:t>features level normalization: VTLN (Chen et al. 2015)</a:t>
            </a:r>
          </a:p>
          <a:p>
            <a:pPr lvl="2"/>
            <a:r>
              <a:rPr lang="en-US" dirty="0" smtClean="0"/>
              <a:t>model level normalization: </a:t>
            </a:r>
            <a:r>
              <a:rPr lang="en-US" dirty="0" err="1" smtClean="0"/>
              <a:t>fMMLR</a:t>
            </a:r>
            <a:r>
              <a:rPr lang="en-US" dirty="0" smtClean="0"/>
              <a:t>, etc (Heck et al 2016; 2017)</a:t>
            </a:r>
          </a:p>
          <a:p>
            <a:r>
              <a:rPr lang="en-US" dirty="0" smtClean="0"/>
              <a:t>Using Track 2 to help Track 1</a:t>
            </a:r>
          </a:p>
          <a:p>
            <a:pPr lvl="1"/>
            <a:r>
              <a:rPr lang="en-US" dirty="0" smtClean="0"/>
              <a:t>principle: minimal pairs are rare</a:t>
            </a:r>
          </a:p>
          <a:p>
            <a:pPr lvl="2"/>
            <a:r>
              <a:rPr lang="en-US" dirty="0" smtClean="0"/>
              <a:t>same words </a:t>
            </a:r>
            <a:r>
              <a:rPr lang="fr-FR" dirty="0" err="1" smtClean="0">
                <a:sym typeface="Wingdings"/>
              </a:rPr>
              <a:t></a:t>
            </a:r>
            <a:r>
              <a:rPr lang="fr-FR" dirty="0" smtClean="0">
                <a:sym typeface="Wingdings"/>
              </a:rPr>
              <a:t> 100% </a:t>
            </a:r>
            <a:r>
              <a:rPr lang="fr-FR" dirty="0" err="1" smtClean="0">
                <a:sym typeface="Wingdings"/>
              </a:rPr>
              <a:t>phonemes</a:t>
            </a:r>
            <a:r>
              <a:rPr lang="fr-FR" dirty="0" smtClean="0">
                <a:sym typeface="Wingdings"/>
              </a:rPr>
              <a:t> </a:t>
            </a:r>
            <a:r>
              <a:rPr lang="fr-FR" dirty="0" err="1" smtClean="0">
                <a:sym typeface="Wingdings"/>
              </a:rPr>
              <a:t>same</a:t>
            </a:r>
            <a:endParaRPr lang="fr-FR" dirty="0" smtClean="0">
              <a:sym typeface="Wingdings"/>
            </a:endParaRPr>
          </a:p>
          <a:p>
            <a:pPr lvl="2"/>
            <a:r>
              <a:rPr lang="en-US" dirty="0" smtClean="0"/>
              <a:t>different words </a:t>
            </a:r>
            <a:r>
              <a:rPr lang="fr-FR" dirty="0" err="1" smtClean="0">
                <a:sym typeface="Wingdings"/>
              </a:rPr>
              <a:t></a:t>
            </a:r>
            <a:r>
              <a:rPr lang="fr-FR" dirty="0" smtClean="0">
                <a:sym typeface="Wingdings"/>
              </a:rPr>
              <a:t> 90% </a:t>
            </a:r>
            <a:r>
              <a:rPr lang="fr-FR" dirty="0" err="1" smtClean="0">
                <a:sym typeface="Wingdings"/>
              </a:rPr>
              <a:t>phonemes</a:t>
            </a:r>
            <a:r>
              <a:rPr lang="fr-FR" dirty="0" smtClean="0">
                <a:sym typeface="Wingdings"/>
              </a:rPr>
              <a:t> are </a:t>
            </a:r>
            <a:r>
              <a:rPr lang="fr-FR" dirty="0" err="1" smtClean="0">
                <a:sym typeface="Wingdings"/>
              </a:rPr>
              <a:t>different</a:t>
            </a:r>
            <a:endParaRPr lang="fr-FR" dirty="0" smtClean="0">
              <a:sym typeface="Wingdings"/>
            </a:endParaRPr>
          </a:p>
          <a:p>
            <a:pPr lvl="1"/>
            <a:r>
              <a:rPr lang="fr-FR" dirty="0" err="1" smtClean="0">
                <a:sym typeface="Wingdings"/>
              </a:rPr>
              <a:t>method</a:t>
            </a:r>
            <a:r>
              <a:rPr lang="fr-FR" dirty="0" smtClean="0">
                <a:sym typeface="Wingdings"/>
              </a:rPr>
              <a:t>: </a:t>
            </a:r>
            <a:r>
              <a:rPr lang="fr-FR" dirty="0" err="1" smtClean="0">
                <a:sym typeface="Wingdings"/>
              </a:rPr>
              <a:t>top-down</a:t>
            </a:r>
            <a:r>
              <a:rPr lang="fr-FR" dirty="0" smtClean="0">
                <a:sym typeface="Wingdings"/>
              </a:rPr>
              <a:t> signal</a:t>
            </a:r>
          </a:p>
          <a:p>
            <a:pPr lvl="2"/>
            <a:r>
              <a:rPr lang="fr-FR" dirty="0" smtClean="0">
                <a:sym typeface="Wingdings"/>
              </a:rPr>
              <a:t>Correspondance AE </a:t>
            </a:r>
            <a:r>
              <a:rPr lang="fr-FR" sz="1600" dirty="0" smtClean="0">
                <a:sym typeface="Wingdings"/>
              </a:rPr>
              <a:t>(</a:t>
            </a:r>
            <a:r>
              <a:rPr lang="fr-FR" sz="1600" dirty="0" err="1" smtClean="0">
                <a:sym typeface="Wingdings"/>
              </a:rPr>
              <a:t>Kamper</a:t>
            </a:r>
            <a:r>
              <a:rPr lang="fr-FR" sz="1600" dirty="0" smtClean="0">
                <a:sym typeface="Wingdings"/>
              </a:rPr>
              <a:t> et al 2015)</a:t>
            </a:r>
            <a:endParaRPr lang="fr-FR" dirty="0" smtClean="0">
              <a:sym typeface="Wingdings"/>
            </a:endParaRPr>
          </a:p>
          <a:p>
            <a:pPr lvl="2"/>
            <a:r>
              <a:rPr lang="fr-FR" dirty="0" err="1" smtClean="0">
                <a:sym typeface="Wingdings"/>
              </a:rPr>
              <a:t>Siamese</a:t>
            </a:r>
            <a:r>
              <a:rPr lang="fr-FR" dirty="0" smtClean="0">
                <a:sym typeface="Wingdings"/>
              </a:rPr>
              <a:t> network </a:t>
            </a:r>
            <a:r>
              <a:rPr lang="fr-FR" sz="1600" dirty="0" smtClean="0">
                <a:sym typeface="Wingdings"/>
              </a:rPr>
              <a:t>(</a:t>
            </a:r>
            <a:r>
              <a:rPr lang="fr-FR" sz="1600" dirty="0" err="1" smtClean="0">
                <a:sym typeface="Wingdings"/>
              </a:rPr>
              <a:t>Synnaeve</a:t>
            </a:r>
            <a:r>
              <a:rPr lang="fr-FR" sz="1600" dirty="0" smtClean="0">
                <a:sym typeface="Wingdings"/>
              </a:rPr>
              <a:t> et al., 2014)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rcRect l="62500"/>
          <a:stretch>
            <a:fillRect/>
          </a:stretch>
        </p:blipFill>
        <p:spPr>
          <a:xfrm>
            <a:off x="7543800" y="274638"/>
            <a:ext cx="1600200" cy="1905000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3"/>
              <a:stretch>
                <a:fillRect/>
              </a:stretch>
            </p:blipFill>
          </mc:Choice>
          <mc:Fallback>
            <p:blipFill>
              <a:blip r:embed="rId4"/>
              <a:stretch>
                <a:fillRect/>
              </a:stretch>
            </p:blipFill>
          </mc:Fallback>
        </mc:AlternateContent>
        <p:spPr>
          <a:xfrm>
            <a:off x="6731931" y="4319394"/>
            <a:ext cx="2412069" cy="22836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Track 1: </a:t>
            </a:r>
            <a:r>
              <a:rPr lang="en-US" dirty="0" err="1" smtClean="0"/>
              <a:t>Leaderboard</a:t>
            </a:r>
            <a:endParaRPr lang="en-US" dirty="0"/>
          </a:p>
        </p:txBody>
      </p:sp>
      <p:graphicFrame>
        <p:nvGraphicFramePr>
          <p:cNvPr id="4" name="Espace réservé du contenu 3"/>
          <p:cNvGraphicFramePr>
            <a:graphicFrameLocks noGrp="1"/>
          </p:cNvGraphicFramePr>
          <p:nvPr>
            <p:ph idx="1"/>
          </p:nvPr>
        </p:nvGraphicFramePr>
        <p:xfrm>
          <a:off x="780660" y="1600200"/>
          <a:ext cx="8229600" cy="432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9250"/>
                <a:gridCol w="1541244"/>
                <a:gridCol w="1198745"/>
                <a:gridCol w="1098850"/>
                <a:gridCol w="1341453"/>
                <a:gridCol w="1480058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Paper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Compression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Normalization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Contrast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Articulation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Result </a:t>
                      </a:r>
                      <a:r>
                        <a:rPr lang="en-US" sz="1400" dirty="0" smtClean="0"/>
                        <a:t>(%</a:t>
                      </a:r>
                      <a:r>
                        <a:rPr lang="en-US" sz="1400" dirty="0" err="1" smtClean="0"/>
                        <a:t>supervized</a:t>
                      </a:r>
                      <a:r>
                        <a:rPr lang="en-US" sz="1400" dirty="0" smtClean="0"/>
                        <a:t>)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Chen et al. 2015</a:t>
                      </a:r>
                      <a:endParaRPr lang="en-US" dirty="0"/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DPGMM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VTLN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[95%, 56%]</a:t>
                      </a:r>
                      <a:endParaRPr lang="en-US" sz="1600" dirty="0"/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Heck et al. 2016</a:t>
                      </a:r>
                      <a:endParaRPr lang="en-US" b="1" dirty="0"/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DPGMM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VTLN+LDA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[100%,</a:t>
                      </a:r>
                      <a:r>
                        <a:rPr lang="en-US" sz="1600" b="1" baseline="0" dirty="0" smtClean="0"/>
                        <a:t> 72%]</a:t>
                      </a:r>
                      <a:endParaRPr lang="en-US" sz="1600" b="1" dirty="0"/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Renshaw</a:t>
                      </a:r>
                      <a:r>
                        <a:rPr lang="en-US" baseline="0" dirty="0" smtClean="0"/>
                        <a:t> et al. 2015</a:t>
                      </a:r>
                      <a:endParaRPr lang="en-US" dirty="0"/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Corr</a:t>
                      </a:r>
                      <a:r>
                        <a:rPr lang="en-US" dirty="0" smtClean="0"/>
                        <a:t> AE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[58%, 49%]</a:t>
                      </a:r>
                      <a:endParaRPr lang="en-US" sz="1600" dirty="0"/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Thiollière</a:t>
                      </a:r>
                      <a:r>
                        <a:rPr lang="en-US" dirty="0" smtClean="0"/>
                        <a:t> et al. 2015</a:t>
                      </a:r>
                      <a:endParaRPr lang="en-US" dirty="0"/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Siamese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[84%-58%]</a:t>
                      </a:r>
                      <a:endParaRPr lang="en-US" sz="1600" dirty="0"/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Heck et al 2017</a:t>
                      </a:r>
                      <a:endParaRPr lang="en-US" b="1" dirty="0"/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DPGMM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 smtClean="0"/>
                        <a:t>VTLN+LDA+MLLT++fMMLR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[109%, 74%]</a:t>
                      </a:r>
                      <a:endParaRPr lang="en-US" sz="1600" b="1" dirty="0"/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5" name="ZoneTexte 4"/>
          <p:cNvSpPr txBox="1"/>
          <p:nvPr/>
        </p:nvSpPr>
        <p:spPr>
          <a:xfrm rot="16200000">
            <a:off x="-189895" y="3079286"/>
            <a:ext cx="749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ZR15</a:t>
            </a:r>
            <a:endParaRPr lang="en-US" dirty="0"/>
          </a:p>
        </p:txBody>
      </p:sp>
      <p:sp>
        <p:nvSpPr>
          <p:cNvPr id="6" name="ZoneTexte 5"/>
          <p:cNvSpPr txBox="1"/>
          <p:nvPr/>
        </p:nvSpPr>
        <p:spPr>
          <a:xfrm rot="16200000">
            <a:off x="-189895" y="5068791"/>
            <a:ext cx="749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ZR17</a:t>
            </a:r>
            <a:endParaRPr lang="en-US" dirty="0"/>
          </a:p>
        </p:txBody>
      </p:sp>
      <p:sp>
        <p:nvSpPr>
          <p:cNvPr id="7" name="Accolade ouvrante 6"/>
          <p:cNvSpPr/>
          <p:nvPr/>
        </p:nvSpPr>
        <p:spPr>
          <a:xfrm>
            <a:off x="443265" y="2132735"/>
            <a:ext cx="189628" cy="2456239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ccolade ouvrante 7"/>
          <p:cNvSpPr/>
          <p:nvPr/>
        </p:nvSpPr>
        <p:spPr>
          <a:xfrm>
            <a:off x="416991" y="4878895"/>
            <a:ext cx="189628" cy="859318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ZoneTexte 8"/>
          <p:cNvSpPr txBox="1"/>
          <p:nvPr/>
        </p:nvSpPr>
        <p:spPr>
          <a:xfrm>
            <a:off x="2719539" y="6302351"/>
            <a:ext cx="4424432" cy="400110"/>
          </a:xfrm>
          <a:prstGeom prst="rect">
            <a:avLst/>
          </a:prstGeom>
          <a:solidFill>
            <a:srgbClr val="FFFF00">
              <a:alpha val="28000"/>
            </a:srgbClr>
          </a:solidFill>
        </p:spPr>
        <p:txBody>
          <a:bodyPr wrap="none" rtlCol="0">
            <a:spAutoFit/>
          </a:bodyPr>
          <a:lstStyle/>
          <a:p>
            <a:r>
              <a:rPr lang="en-US" sz="2000" i="1" dirty="0" smtClean="0"/>
              <a:t>Attention: these are NOT phonemes!</a:t>
            </a:r>
            <a:endParaRPr lang="en-US" sz="2000" i="1" dirty="0"/>
          </a:p>
        </p:txBody>
      </p:sp>
      <p:sp>
        <p:nvSpPr>
          <p:cNvPr id="10" name="ZoneTexte 9"/>
          <p:cNvSpPr txBox="1"/>
          <p:nvPr/>
        </p:nvSpPr>
        <p:spPr>
          <a:xfrm>
            <a:off x="7751285" y="1078349"/>
            <a:ext cx="1121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[Eng, </a:t>
            </a:r>
            <a:r>
              <a:rPr lang="en-US" dirty="0" err="1" smtClean="0"/>
              <a:t>Xit</a:t>
            </a:r>
            <a:r>
              <a:rPr lang="en-US" dirty="0" smtClean="0"/>
              <a:t>]</a:t>
            </a:r>
            <a:endParaRPr lang="en-US" dirty="0"/>
          </a:p>
        </p:txBody>
      </p:sp>
      <p:sp>
        <p:nvSpPr>
          <p:cNvPr id="11" name="ZoneTexte 10"/>
          <p:cNvSpPr txBox="1"/>
          <p:nvPr/>
        </p:nvSpPr>
        <p:spPr>
          <a:xfrm>
            <a:off x="7727325" y="6069757"/>
            <a:ext cx="1206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[Ger, </a:t>
            </a:r>
            <a:r>
              <a:rPr lang="en-US" dirty="0" err="1" smtClean="0"/>
              <a:t>Wol</a:t>
            </a:r>
            <a:r>
              <a:rPr lang="en-US" dirty="0" smtClean="0"/>
              <a:t>]</a:t>
            </a:r>
            <a:endParaRPr lang="en-US" dirty="0"/>
          </a:p>
        </p:txBody>
      </p:sp>
      <p:cxnSp>
        <p:nvCxnSpPr>
          <p:cNvPr id="13" name="Connecteur droit 12"/>
          <p:cNvCxnSpPr/>
          <p:nvPr/>
        </p:nvCxnSpPr>
        <p:spPr>
          <a:xfrm>
            <a:off x="47920" y="4708794"/>
            <a:ext cx="914400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7" name="Imag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50888" y="2133600"/>
            <a:ext cx="2220912" cy="1509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08" name="Image 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3400" y="3690938"/>
            <a:ext cx="2514600" cy="979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509" name="Rectangle 7"/>
          <p:cNvSpPr>
            <a:spLocks noChangeArrowheads="1"/>
          </p:cNvSpPr>
          <p:nvPr/>
        </p:nvSpPr>
        <p:spPr bwMode="auto">
          <a:xfrm>
            <a:off x="457200" y="6248400"/>
            <a:ext cx="373380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fr-FR" sz="1400"/>
              <a:t>Algorithms: Park &amp; Glass, (2008), Jansen et al. (2010), Muscariallo et al (2011)</a:t>
            </a:r>
          </a:p>
        </p:txBody>
      </p:sp>
      <p:sp>
        <p:nvSpPr>
          <p:cNvPr id="21510" name="ZoneTexte 9"/>
          <p:cNvSpPr txBox="1">
            <a:spLocks noChangeArrowheads="1"/>
          </p:cNvSpPr>
          <p:nvPr/>
        </p:nvSpPr>
        <p:spPr bwMode="auto">
          <a:xfrm>
            <a:off x="838200" y="5291138"/>
            <a:ext cx="198913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(Viterbi decoding)</a:t>
            </a:r>
          </a:p>
        </p:txBody>
      </p:sp>
      <p:grpSp>
        <p:nvGrpSpPr>
          <p:cNvPr id="2" name="Grouper 15"/>
          <p:cNvGrpSpPr>
            <a:grpSpLocks/>
          </p:cNvGrpSpPr>
          <p:nvPr/>
        </p:nvGrpSpPr>
        <p:grpSpPr bwMode="auto">
          <a:xfrm>
            <a:off x="3352800" y="2138363"/>
            <a:ext cx="5791200" cy="3862387"/>
            <a:chOff x="3352800" y="2138363"/>
            <a:chExt cx="5791200" cy="3862165"/>
          </a:xfrm>
        </p:grpSpPr>
        <p:pic>
          <p:nvPicPr>
            <p:cNvPr id="21513" name="Image 3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3352800" y="2138363"/>
              <a:ext cx="5562600" cy="38052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" name="Rectangle 9"/>
            <p:cNvSpPr/>
            <p:nvPr/>
          </p:nvSpPr>
          <p:spPr>
            <a:xfrm>
              <a:off x="7086600" y="2138363"/>
              <a:ext cx="2057400" cy="38050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6400800" y="2816186"/>
              <a:ext cx="2362200" cy="4381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6550025" y="3425751"/>
              <a:ext cx="2362200" cy="4381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6629400" y="3828953"/>
              <a:ext cx="2362200" cy="4381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6629400" y="4800447"/>
              <a:ext cx="2362200" cy="4381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6629400" y="5562403"/>
              <a:ext cx="2362200" cy="4381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sp>
        <p:nvSpPr>
          <p:cNvPr id="21512" name="ZoneTexte 16"/>
          <p:cNvSpPr txBox="1">
            <a:spLocks noChangeArrowheads="1"/>
          </p:cNvSpPr>
          <p:nvPr/>
        </p:nvSpPr>
        <p:spPr bwMode="auto">
          <a:xfrm>
            <a:off x="3581400" y="1371600"/>
            <a:ext cx="74930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400" u="sng"/>
              <a:t>task</a:t>
            </a:r>
          </a:p>
        </p:txBody>
      </p:sp>
      <p:sp>
        <p:nvSpPr>
          <p:cNvPr id="17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152400"/>
            <a:ext cx="9144000" cy="1143000"/>
          </a:xfrm>
        </p:spPr>
        <p:txBody>
          <a:bodyPr>
            <a:normAutofit/>
          </a:bodyPr>
          <a:lstStyle/>
          <a:p>
            <a:pPr eaLnBrk="1" hangingPunct="1"/>
            <a:r>
              <a:rPr lang="fr-FR" sz="2800" dirty="0" err="1" smtClean="0">
                <a:ea typeface="ＭＳ Ｐゴシック" charset="-128"/>
                <a:cs typeface="ＭＳ Ｐゴシック" charset="-128"/>
              </a:rPr>
              <a:t>Track</a:t>
            </a:r>
            <a:r>
              <a:rPr lang="fr-FR" sz="2800" dirty="0" smtClean="0">
                <a:ea typeface="ＭＳ Ｐゴシック" charset="-128"/>
                <a:cs typeface="ＭＳ Ｐゴシック" charset="-128"/>
              </a:rPr>
              <a:t> 2</a:t>
            </a:r>
          </a:p>
        </p:txBody>
      </p:sp>
      <p:sp>
        <p:nvSpPr>
          <p:cNvPr id="16" name="ZoneTexte 15"/>
          <p:cNvSpPr txBox="1"/>
          <p:nvPr/>
        </p:nvSpPr>
        <p:spPr>
          <a:xfrm>
            <a:off x="7295002" y="2117518"/>
            <a:ext cx="18620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Finding repeated patterns</a:t>
            </a:r>
            <a:endParaRPr lang="en-US" i="1" dirty="0"/>
          </a:p>
        </p:txBody>
      </p:sp>
      <p:sp>
        <p:nvSpPr>
          <p:cNvPr id="18" name="ZoneTexte 17"/>
          <p:cNvSpPr txBox="1"/>
          <p:nvPr/>
        </p:nvSpPr>
        <p:spPr>
          <a:xfrm>
            <a:off x="7295003" y="3596031"/>
            <a:ext cx="14679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Clustering these patterns</a:t>
            </a:r>
            <a:endParaRPr lang="en-US" i="1" dirty="0"/>
          </a:p>
        </p:txBody>
      </p:sp>
      <p:sp>
        <p:nvSpPr>
          <p:cNvPr id="19" name="ZoneTexte 18"/>
          <p:cNvSpPr txBox="1"/>
          <p:nvPr/>
        </p:nvSpPr>
        <p:spPr>
          <a:xfrm>
            <a:off x="7295004" y="5035262"/>
            <a:ext cx="18489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Using known words to find new ones</a:t>
            </a:r>
            <a:endParaRPr lang="en-US" i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7" name="Imag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50888" y="2133600"/>
            <a:ext cx="2220912" cy="1509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08" name="Image 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3400" y="3690938"/>
            <a:ext cx="2514600" cy="979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509" name="Rectangle 7"/>
          <p:cNvSpPr>
            <a:spLocks noChangeArrowheads="1"/>
          </p:cNvSpPr>
          <p:nvPr/>
        </p:nvSpPr>
        <p:spPr bwMode="auto">
          <a:xfrm>
            <a:off x="457200" y="6248400"/>
            <a:ext cx="373380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fr-FR" sz="1400"/>
              <a:t>Algorithms: Park &amp; Glass, (2008), Jansen et al. (2010), Muscariallo et al (2011)</a:t>
            </a:r>
          </a:p>
        </p:txBody>
      </p:sp>
      <p:sp>
        <p:nvSpPr>
          <p:cNvPr id="21510" name="ZoneTexte 9"/>
          <p:cNvSpPr txBox="1">
            <a:spLocks noChangeArrowheads="1"/>
          </p:cNvSpPr>
          <p:nvPr/>
        </p:nvSpPr>
        <p:spPr bwMode="auto">
          <a:xfrm>
            <a:off x="838200" y="5291138"/>
            <a:ext cx="198913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(Viterbi decoding)</a:t>
            </a:r>
          </a:p>
        </p:txBody>
      </p:sp>
      <p:grpSp>
        <p:nvGrpSpPr>
          <p:cNvPr id="2" name="Grouper 15"/>
          <p:cNvGrpSpPr>
            <a:grpSpLocks/>
          </p:cNvGrpSpPr>
          <p:nvPr/>
        </p:nvGrpSpPr>
        <p:grpSpPr bwMode="auto">
          <a:xfrm>
            <a:off x="3352800" y="2138363"/>
            <a:ext cx="5791200" cy="3862387"/>
            <a:chOff x="3352800" y="2138363"/>
            <a:chExt cx="5791200" cy="3862165"/>
          </a:xfrm>
        </p:grpSpPr>
        <p:pic>
          <p:nvPicPr>
            <p:cNvPr id="21513" name="Image 3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3352800" y="2138363"/>
              <a:ext cx="5562600" cy="38052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" name="Rectangle 9"/>
            <p:cNvSpPr/>
            <p:nvPr/>
          </p:nvSpPr>
          <p:spPr>
            <a:xfrm>
              <a:off x="7086600" y="2138363"/>
              <a:ext cx="2057400" cy="38050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6400800" y="2816186"/>
              <a:ext cx="2362200" cy="4381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6550025" y="3425751"/>
              <a:ext cx="2362200" cy="4381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6629400" y="3828953"/>
              <a:ext cx="2362200" cy="4381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6629400" y="4800447"/>
              <a:ext cx="2362200" cy="4381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6629400" y="5562403"/>
              <a:ext cx="2362200" cy="4381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sp>
        <p:nvSpPr>
          <p:cNvPr id="21512" name="ZoneTexte 16"/>
          <p:cNvSpPr txBox="1">
            <a:spLocks noChangeArrowheads="1"/>
          </p:cNvSpPr>
          <p:nvPr/>
        </p:nvSpPr>
        <p:spPr bwMode="auto">
          <a:xfrm>
            <a:off x="3581400" y="1371600"/>
            <a:ext cx="74930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400" u="sng"/>
              <a:t>task</a:t>
            </a:r>
          </a:p>
        </p:txBody>
      </p:sp>
      <p:sp>
        <p:nvSpPr>
          <p:cNvPr id="17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152400"/>
            <a:ext cx="9144000" cy="1143000"/>
          </a:xfrm>
        </p:spPr>
        <p:txBody>
          <a:bodyPr>
            <a:normAutofit/>
          </a:bodyPr>
          <a:lstStyle/>
          <a:p>
            <a:pPr eaLnBrk="1" hangingPunct="1"/>
            <a:r>
              <a:rPr lang="fr-FR" sz="2800" dirty="0" err="1" smtClean="0">
                <a:ea typeface="ＭＳ Ｐゴシック" charset="-128"/>
                <a:cs typeface="ＭＳ Ｐゴシック" charset="-128"/>
              </a:rPr>
              <a:t>Track</a:t>
            </a:r>
            <a:r>
              <a:rPr lang="fr-FR" sz="2800" dirty="0" smtClean="0">
                <a:ea typeface="ＭＳ Ｐゴシック" charset="-128"/>
                <a:cs typeface="ＭＳ Ｐゴシック" charset="-128"/>
              </a:rPr>
              <a:t> 2: </a:t>
            </a:r>
            <a:r>
              <a:rPr lang="fr-FR" sz="2800" dirty="0" err="1" smtClean="0">
                <a:ea typeface="ＭＳ Ｐゴシック" charset="-128"/>
                <a:cs typeface="ＭＳ Ｐゴシック" charset="-128"/>
              </a:rPr>
              <a:t>evaluations</a:t>
            </a:r>
            <a:endParaRPr lang="fr-FR" sz="2800" dirty="0" smtClean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7281909" y="5661025"/>
            <a:ext cx="1862091" cy="9233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i="1" dirty="0" smtClean="0"/>
              <a:t>compare with ‘gold’ boundaries</a:t>
            </a:r>
            <a:endParaRPr lang="en-US" i="1" dirty="0"/>
          </a:p>
        </p:txBody>
      </p:sp>
      <p:cxnSp>
        <p:nvCxnSpPr>
          <p:cNvPr id="21" name="Connecteur droit avec flèche 20"/>
          <p:cNvCxnSpPr>
            <a:stCxn id="16" idx="1"/>
          </p:cNvCxnSpPr>
          <p:nvPr/>
        </p:nvCxnSpPr>
        <p:spPr>
          <a:xfrm rot="10800000">
            <a:off x="6550025" y="5661026"/>
            <a:ext cx="731884" cy="46166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avec flèche 24"/>
          <p:cNvCxnSpPr/>
          <p:nvPr/>
        </p:nvCxnSpPr>
        <p:spPr>
          <a:xfrm rot="10800000">
            <a:off x="6563119" y="3863975"/>
            <a:ext cx="731884" cy="46166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ZoneTexte 25"/>
          <p:cNvSpPr txBox="1"/>
          <p:nvPr/>
        </p:nvSpPr>
        <p:spPr>
          <a:xfrm>
            <a:off x="7281909" y="3965363"/>
            <a:ext cx="1862091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i="1" dirty="0" smtClean="0"/>
              <a:t>compare with ‘gold’ words</a:t>
            </a:r>
            <a:endParaRPr lang="en-US" i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4038600" cy="2696395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438400" y="228600"/>
            <a:ext cx="8229600" cy="1143000"/>
          </a:xfrm>
        </p:spPr>
        <p:txBody>
          <a:bodyPr/>
          <a:lstStyle/>
          <a:p>
            <a:r>
              <a:rPr lang="en-US" dirty="0" smtClean="0"/>
              <a:t>the case of text</a:t>
            </a:r>
            <a:endParaRPr lang="en-US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rcRect b="1761"/>
          <a:stretch>
            <a:fillRect/>
          </a:stretch>
        </p:blipFill>
        <p:spPr>
          <a:xfrm>
            <a:off x="1676400" y="2362200"/>
            <a:ext cx="6301991" cy="3543300"/>
          </a:xfrm>
          <a:prstGeom prst="rect">
            <a:avLst/>
          </a:prstGeom>
        </p:spPr>
      </p:pic>
      <p:sp>
        <p:nvSpPr>
          <p:cNvPr id="9" name="ZoneTexte 8"/>
          <p:cNvSpPr txBox="1"/>
          <p:nvPr/>
        </p:nvSpPr>
        <p:spPr>
          <a:xfrm>
            <a:off x="4495800" y="1447800"/>
            <a:ext cx="422175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/>
              <a:buChar char="•"/>
            </a:pPr>
            <a:r>
              <a:rPr lang="en-US" u="sng" dirty="0" smtClean="0"/>
              <a:t> Minimal description length</a:t>
            </a:r>
          </a:p>
          <a:p>
            <a:r>
              <a:rPr lang="en-US" dirty="0" smtClean="0"/>
              <a:t> minimize the size of the lexicon plus</a:t>
            </a:r>
          </a:p>
          <a:p>
            <a:r>
              <a:rPr lang="en-US" dirty="0" smtClean="0"/>
              <a:t> corpus description </a:t>
            </a:r>
            <a:r>
              <a:rPr lang="en-US" sz="1400" dirty="0" smtClean="0"/>
              <a:t>(Brent &amp; Cartwright,1996)</a:t>
            </a:r>
            <a:endParaRPr lang="en-US" sz="1600" dirty="0" smtClean="0"/>
          </a:p>
        </p:txBody>
      </p:sp>
      <p:sp>
        <p:nvSpPr>
          <p:cNvPr id="10" name="ZoneTexte 9"/>
          <p:cNvSpPr txBox="1"/>
          <p:nvPr/>
        </p:nvSpPr>
        <p:spPr>
          <a:xfrm>
            <a:off x="3733801" y="5933182"/>
            <a:ext cx="552166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/>
              <a:buChar char="•"/>
            </a:pPr>
            <a:r>
              <a:rPr lang="en-US" sz="1600" u="sng" dirty="0" smtClean="0"/>
              <a:t> Non Parametric Bayesian (Chinese Restaurant process)</a:t>
            </a:r>
          </a:p>
          <a:p>
            <a:r>
              <a:rPr lang="en-US" sz="1600" dirty="0" smtClean="0"/>
              <a:t>maximize the probability that the corpus is generated by a lexicon </a:t>
            </a:r>
            <a:r>
              <a:rPr lang="en-US" sz="1400" dirty="0" smtClean="0"/>
              <a:t>(Goldwater, 2007; Johnson, Griffith Goldwater, 2007)</a:t>
            </a:r>
            <a:r>
              <a:rPr lang="en-US" sz="1600" dirty="0" smtClean="0"/>
              <a:t>	 	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769" y="227651"/>
            <a:ext cx="8708570" cy="6418993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Track 2: </a:t>
            </a:r>
            <a:r>
              <a:rPr lang="en-US" dirty="0" err="1" smtClean="0"/>
              <a:t>leaderboard</a:t>
            </a:r>
            <a:endParaRPr lang="en-US" dirty="0"/>
          </a:p>
        </p:txBody>
      </p:sp>
      <p:graphicFrame>
        <p:nvGraphicFramePr>
          <p:cNvPr id="4" name="Espace réservé du contenu 3"/>
          <p:cNvGraphicFramePr>
            <a:graphicFrameLocks noGrp="1"/>
          </p:cNvGraphicFramePr>
          <p:nvPr>
            <p:ph idx="1"/>
          </p:nvPr>
        </p:nvGraphicFramePr>
        <p:xfrm>
          <a:off x="780659" y="1600200"/>
          <a:ext cx="8132718" cy="3992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2305"/>
                <a:gridCol w="2064785"/>
                <a:gridCol w="1982814"/>
                <a:gridCol w="1982814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Paper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Method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Result (Boundaries) </a:t>
                      </a:r>
                      <a:r>
                        <a:rPr lang="en-US" sz="1400" dirty="0" smtClean="0"/>
                        <a:t>(%</a:t>
                      </a:r>
                      <a:r>
                        <a:rPr lang="en-US" sz="1400" dirty="0" err="1" smtClean="0"/>
                        <a:t>supervized</a:t>
                      </a:r>
                      <a:r>
                        <a:rPr lang="en-US" sz="1400" dirty="0" smtClean="0"/>
                        <a:t>)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Results (Type)</a:t>
                      </a:r>
                    </a:p>
                    <a:p>
                      <a:r>
                        <a:rPr lang="en-US" sz="1400" dirty="0" smtClean="0"/>
                        <a:t>(%</a:t>
                      </a:r>
                      <a:r>
                        <a:rPr lang="en-US" sz="1400" dirty="0" err="1" smtClean="0"/>
                        <a:t>supervized</a:t>
                      </a:r>
                      <a:r>
                        <a:rPr lang="en-US" sz="1400" dirty="0" smtClean="0"/>
                        <a:t>)</a:t>
                      </a:r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Rasanen</a:t>
                      </a:r>
                      <a:r>
                        <a:rPr lang="en-US" dirty="0" smtClean="0"/>
                        <a:t> et al. 2015</a:t>
                      </a:r>
                      <a:endParaRPr lang="en-US" dirty="0"/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SyllOsc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[48%, 36%]</a:t>
                      </a:r>
                      <a:endParaRPr lang="en-US" dirty="0"/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[21.1%, 9%]</a:t>
                      </a:r>
                      <a:endParaRPr lang="en-US" dirty="0"/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Lizinski</a:t>
                      </a:r>
                      <a:r>
                        <a:rPr lang="en-US" baseline="0" dirty="0" smtClean="0"/>
                        <a:t> et al. 2015</a:t>
                      </a: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 err="1" smtClean="0"/>
                        <a:t>FDPLS-DTW+ConnComp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[36%, 40%]</a:t>
                      </a:r>
                      <a:endParaRPr lang="en-US" dirty="0"/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[3.4%, </a:t>
                      </a:r>
                      <a:r>
                        <a:rPr lang="en-US" b="1" dirty="0" smtClean="0"/>
                        <a:t>40%</a:t>
                      </a:r>
                      <a:r>
                        <a:rPr lang="en-US" dirty="0" smtClean="0"/>
                        <a:t>]</a:t>
                      </a:r>
                      <a:endParaRPr lang="en-US" dirty="0"/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Kamper</a:t>
                      </a:r>
                      <a:r>
                        <a:rPr lang="en-US" baseline="0" dirty="0" smtClean="0"/>
                        <a:t> et al. 2016</a:t>
                      </a:r>
                      <a:endParaRPr lang="en-US" dirty="0"/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Word embeddings+ DPGMM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[68%, 50%]</a:t>
                      </a:r>
                      <a:endParaRPr lang="en-US" b="1" dirty="0"/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[30%</a:t>
                      </a:r>
                      <a:r>
                        <a:rPr lang="en-US" dirty="0" smtClean="0"/>
                        <a:t>, 24%]</a:t>
                      </a:r>
                      <a:endParaRPr lang="en-US" dirty="0"/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smtClean="0"/>
                        <a:t>Garcia-Granada et al</a:t>
                      </a:r>
                      <a:r>
                        <a:rPr lang="en-US" b="0" baseline="0" dirty="0" smtClean="0"/>
                        <a:t>l. 2017</a:t>
                      </a:r>
                      <a:endParaRPr lang="en-US" b="0" dirty="0"/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/>
                        <a:t>Out of domain ASR + DTW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/>
                        <a:t>[30%,32%]</a:t>
                      </a:r>
                      <a:endParaRPr lang="en-US" b="0" dirty="0"/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/>
                        <a:t>[13%,</a:t>
                      </a:r>
                      <a:r>
                        <a:rPr lang="en-US" b="1" dirty="0" smtClean="0"/>
                        <a:t>15%</a:t>
                      </a:r>
                      <a:r>
                        <a:rPr lang="en-US" b="0" dirty="0" smtClean="0"/>
                        <a:t>]</a:t>
                      </a:r>
                      <a:endParaRPr lang="en-US" b="0" dirty="0"/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err="1" smtClean="0"/>
                        <a:t>Kamper</a:t>
                      </a:r>
                      <a:r>
                        <a:rPr lang="en-US" b="0" baseline="0" dirty="0" smtClean="0"/>
                        <a:t> et al. 2017</a:t>
                      </a:r>
                      <a:endParaRPr lang="en-US" b="0" dirty="0"/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/>
                        <a:t>Word embedding + </a:t>
                      </a:r>
                      <a:r>
                        <a:rPr lang="en-US" b="0" dirty="0" err="1" smtClean="0"/>
                        <a:t>kmeans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[58%,49%]</a:t>
                      </a:r>
                      <a:endParaRPr lang="en-US" b="1" dirty="0"/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[24%,</a:t>
                      </a:r>
                      <a:r>
                        <a:rPr lang="en-US" b="0" dirty="0" smtClean="0"/>
                        <a:t>14%</a:t>
                      </a:r>
                      <a:r>
                        <a:rPr lang="en-US" b="1" dirty="0" smtClean="0"/>
                        <a:t>]</a:t>
                      </a:r>
                      <a:endParaRPr lang="en-US" b="1" dirty="0"/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5" name="ZoneTexte 4"/>
          <p:cNvSpPr txBox="1"/>
          <p:nvPr/>
        </p:nvSpPr>
        <p:spPr>
          <a:xfrm rot="16200000">
            <a:off x="-189895" y="3079286"/>
            <a:ext cx="749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ZR15</a:t>
            </a:r>
            <a:endParaRPr lang="en-US" dirty="0"/>
          </a:p>
        </p:txBody>
      </p:sp>
      <p:sp>
        <p:nvSpPr>
          <p:cNvPr id="6" name="ZoneTexte 5"/>
          <p:cNvSpPr txBox="1"/>
          <p:nvPr/>
        </p:nvSpPr>
        <p:spPr>
          <a:xfrm rot="16200000">
            <a:off x="-142237" y="4506165"/>
            <a:ext cx="749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ZR17</a:t>
            </a:r>
            <a:endParaRPr lang="en-US" dirty="0"/>
          </a:p>
        </p:txBody>
      </p:sp>
      <p:sp>
        <p:nvSpPr>
          <p:cNvPr id="7" name="Accolade ouvrante 6"/>
          <p:cNvSpPr/>
          <p:nvPr/>
        </p:nvSpPr>
        <p:spPr>
          <a:xfrm>
            <a:off x="443265" y="2459476"/>
            <a:ext cx="189628" cy="1752176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ccolade ouvrante 7"/>
          <p:cNvSpPr/>
          <p:nvPr/>
        </p:nvSpPr>
        <p:spPr>
          <a:xfrm>
            <a:off x="416991" y="4316270"/>
            <a:ext cx="189628" cy="636730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ZoneTexte 9"/>
          <p:cNvSpPr txBox="1"/>
          <p:nvPr/>
        </p:nvSpPr>
        <p:spPr>
          <a:xfrm>
            <a:off x="7751285" y="1048306"/>
            <a:ext cx="1121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[Eng, </a:t>
            </a:r>
            <a:r>
              <a:rPr lang="en-US" dirty="0" err="1" smtClean="0"/>
              <a:t>Xit</a:t>
            </a:r>
            <a:r>
              <a:rPr lang="en-US" dirty="0" smtClean="0"/>
              <a:t>]</a:t>
            </a:r>
            <a:endParaRPr lang="en-US" dirty="0"/>
          </a:p>
        </p:txBody>
      </p:sp>
      <p:cxnSp>
        <p:nvCxnSpPr>
          <p:cNvPr id="12" name="Connecteur droit 11"/>
          <p:cNvCxnSpPr/>
          <p:nvPr/>
        </p:nvCxnSpPr>
        <p:spPr>
          <a:xfrm>
            <a:off x="369333" y="4316269"/>
            <a:ext cx="8774667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ZoneTexte 12"/>
          <p:cNvSpPr txBox="1"/>
          <p:nvPr/>
        </p:nvSpPr>
        <p:spPr>
          <a:xfrm>
            <a:off x="1816742" y="6237496"/>
            <a:ext cx="4392954" cy="369332"/>
          </a:xfrm>
          <a:prstGeom prst="rect">
            <a:avLst/>
          </a:prstGeom>
          <a:solidFill>
            <a:srgbClr val="FFFF00">
              <a:alpha val="38000"/>
            </a:srgbClr>
          </a:solidFill>
        </p:spPr>
        <p:txBody>
          <a:bodyPr wrap="none" rtlCol="0">
            <a:spAutoFit/>
          </a:bodyPr>
          <a:lstStyle/>
          <a:p>
            <a:r>
              <a:rPr lang="fr-FR" i="1" dirty="0" err="1" smtClean="0">
                <a:sym typeface="Wingdings"/>
              </a:rPr>
              <a:t></a:t>
            </a:r>
            <a:r>
              <a:rPr lang="fr-FR" i="1" dirty="0" smtClean="0">
                <a:sym typeface="Wingdings"/>
              </a:rPr>
              <a:t> </a:t>
            </a:r>
            <a:r>
              <a:rPr lang="en-US" i="1" dirty="0" smtClean="0"/>
              <a:t>Still long way to go for word discovery</a:t>
            </a:r>
            <a:endParaRPr lang="en-US" i="1" dirty="0"/>
          </a:p>
        </p:txBody>
      </p:sp>
      <p:sp>
        <p:nvSpPr>
          <p:cNvPr id="14" name="ZoneTexte 13"/>
          <p:cNvSpPr txBox="1"/>
          <p:nvPr/>
        </p:nvSpPr>
        <p:spPr>
          <a:xfrm>
            <a:off x="7343037" y="5610570"/>
            <a:ext cx="1206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[Ger, </a:t>
            </a:r>
            <a:r>
              <a:rPr lang="en-US" dirty="0" err="1" smtClean="0"/>
              <a:t>Wol</a:t>
            </a:r>
            <a:r>
              <a:rPr lang="en-US" dirty="0" smtClean="0"/>
              <a:t>]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ZoneTexte 3"/>
          <p:cNvSpPr txBox="1">
            <a:spLocks noChangeArrowheads="1"/>
          </p:cNvSpPr>
          <p:nvPr/>
        </p:nvSpPr>
        <p:spPr bwMode="auto">
          <a:xfrm>
            <a:off x="1454150" y="2971800"/>
            <a:ext cx="1565275" cy="615950"/>
          </a:xfrm>
          <a:prstGeom prst="rect">
            <a:avLst/>
          </a:prstGeom>
          <a:solidFill>
            <a:srgbClr val="FF0000">
              <a:alpha val="30196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latin typeface="Calibri" charset="0"/>
              </a:rPr>
              <a:t>subword units</a:t>
            </a:r>
          </a:p>
          <a:p>
            <a:pPr algn="ctr"/>
            <a:r>
              <a:rPr lang="en-US" sz="1600">
                <a:latin typeface="Calibri" charset="0"/>
              </a:rPr>
              <a:t>(acoustic model)</a:t>
            </a:r>
          </a:p>
        </p:txBody>
      </p:sp>
      <p:sp>
        <p:nvSpPr>
          <p:cNvPr id="23555" name="ZoneTexte 5"/>
          <p:cNvSpPr txBox="1">
            <a:spLocks noChangeArrowheads="1"/>
          </p:cNvSpPr>
          <p:nvPr/>
        </p:nvSpPr>
        <p:spPr bwMode="auto">
          <a:xfrm>
            <a:off x="1257300" y="4306888"/>
            <a:ext cx="1111250" cy="646112"/>
          </a:xfrm>
          <a:prstGeom prst="rect">
            <a:avLst/>
          </a:prstGeom>
          <a:solidFill>
            <a:srgbClr val="F7FE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latin typeface="Calibri" charset="0"/>
              </a:rPr>
              <a:t>speech features</a:t>
            </a:r>
          </a:p>
        </p:txBody>
      </p:sp>
      <p:cxnSp>
        <p:nvCxnSpPr>
          <p:cNvPr id="19" name="Forme 18"/>
          <p:cNvCxnSpPr>
            <a:stCxn id="23555" idx="0"/>
            <a:endCxn id="23554" idx="2"/>
          </p:cNvCxnSpPr>
          <p:nvPr/>
        </p:nvCxnSpPr>
        <p:spPr>
          <a:xfrm rot="5400000" flipH="1" flipV="1">
            <a:off x="1665288" y="3735387"/>
            <a:ext cx="719138" cy="423863"/>
          </a:xfrm>
          <a:prstGeom prst="curvedConnector3">
            <a:avLst>
              <a:gd name="adj1" fmla="val 50000"/>
            </a:avLst>
          </a:prstGeom>
          <a:ln w="22225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Forme 18"/>
          <p:cNvCxnSpPr>
            <a:endCxn id="23555" idx="2"/>
          </p:cNvCxnSpPr>
          <p:nvPr/>
        </p:nvCxnSpPr>
        <p:spPr>
          <a:xfrm rot="5400000" flipH="1" flipV="1">
            <a:off x="1471612" y="5268913"/>
            <a:ext cx="657225" cy="25400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Group 12"/>
          <p:cNvGrpSpPr>
            <a:grpSpLocks/>
          </p:cNvGrpSpPr>
          <p:nvPr/>
        </p:nvGrpSpPr>
        <p:grpSpPr bwMode="auto">
          <a:xfrm>
            <a:off x="806450" y="5510213"/>
            <a:ext cx="1866900" cy="433387"/>
            <a:chOff x="432" y="1565"/>
            <a:chExt cx="1176" cy="273"/>
          </a:xfrm>
        </p:grpSpPr>
        <p:sp>
          <p:nvSpPr>
            <p:cNvPr id="23568" name="Freeform 13"/>
            <p:cNvSpPr>
              <a:spLocks/>
            </p:cNvSpPr>
            <p:nvPr/>
          </p:nvSpPr>
          <p:spPr bwMode="auto">
            <a:xfrm>
              <a:off x="432" y="1565"/>
              <a:ext cx="311" cy="273"/>
            </a:xfrm>
            <a:custGeom>
              <a:avLst/>
              <a:gdLst>
                <a:gd name="T0" fmla="*/ 2147483647 w 92"/>
                <a:gd name="T1" fmla="*/ 25391 h 232"/>
                <a:gd name="T2" fmla="*/ 2147483647 w 92"/>
                <a:gd name="T3" fmla="*/ 24565 h 232"/>
                <a:gd name="T4" fmla="*/ 2147483647 w 92"/>
                <a:gd name="T5" fmla="*/ 29697 h 232"/>
                <a:gd name="T6" fmla="*/ 2147483647 w 92"/>
                <a:gd name="T7" fmla="*/ 20290 h 232"/>
                <a:gd name="T8" fmla="*/ 2147483647 w 92"/>
                <a:gd name="T9" fmla="*/ 26187 h 232"/>
                <a:gd name="T10" fmla="*/ 2147483647 w 92"/>
                <a:gd name="T11" fmla="*/ 29199 h 232"/>
                <a:gd name="T12" fmla="*/ 2147483647 w 92"/>
                <a:gd name="T13" fmla="*/ 24088 h 232"/>
                <a:gd name="T14" fmla="*/ 2147483647 w 92"/>
                <a:gd name="T15" fmla="*/ 24814 h 232"/>
                <a:gd name="T16" fmla="*/ 2147483647 w 92"/>
                <a:gd name="T17" fmla="*/ 23410 h 232"/>
                <a:gd name="T18" fmla="*/ 2147483647 w 92"/>
                <a:gd name="T19" fmla="*/ 28769 h 232"/>
                <a:gd name="T20" fmla="*/ 2147483647 w 92"/>
                <a:gd name="T21" fmla="*/ 25391 h 232"/>
                <a:gd name="T22" fmla="*/ 2147483647 w 92"/>
                <a:gd name="T23" fmla="*/ 28345 h 232"/>
                <a:gd name="T24" fmla="*/ 2147483647 w 92"/>
                <a:gd name="T25" fmla="*/ 20776 h 232"/>
                <a:gd name="T26" fmla="*/ 2147483647 w 92"/>
                <a:gd name="T27" fmla="*/ 29878 h 232"/>
                <a:gd name="T28" fmla="*/ 2147483647 w 92"/>
                <a:gd name="T29" fmla="*/ 25391 h 232"/>
                <a:gd name="T30" fmla="*/ 2147483647 w 92"/>
                <a:gd name="T31" fmla="*/ 24088 h 232"/>
                <a:gd name="T32" fmla="*/ 2147483647 w 92"/>
                <a:gd name="T33" fmla="*/ 24088 h 232"/>
                <a:gd name="T34" fmla="*/ 2147483647 w 92"/>
                <a:gd name="T35" fmla="*/ 31242 h 232"/>
                <a:gd name="T36" fmla="*/ 2147483647 w 92"/>
                <a:gd name="T37" fmla="*/ 22575 h 232"/>
                <a:gd name="T38" fmla="*/ 2147483647 w 92"/>
                <a:gd name="T39" fmla="*/ 36096 h 232"/>
                <a:gd name="T40" fmla="*/ 2147483647 w 92"/>
                <a:gd name="T41" fmla="*/ 29878 h 232"/>
                <a:gd name="T42" fmla="*/ 2147483647 w 92"/>
                <a:gd name="T43" fmla="*/ 38614 h 232"/>
                <a:gd name="T44" fmla="*/ 2147483647 w 92"/>
                <a:gd name="T45" fmla="*/ 26909 h 232"/>
                <a:gd name="T46" fmla="*/ 2147483647 w 92"/>
                <a:gd name="T47" fmla="*/ 38607 h 232"/>
                <a:gd name="T48" fmla="*/ 2147483647 w 92"/>
                <a:gd name="T49" fmla="*/ 33354 h 232"/>
                <a:gd name="T50" fmla="*/ 2147483647 w 92"/>
                <a:gd name="T51" fmla="*/ 24682 h 232"/>
                <a:gd name="T52" fmla="*/ 2147483647 w 92"/>
                <a:gd name="T53" fmla="*/ 21578 h 232"/>
                <a:gd name="T54" fmla="*/ 2147483647 w 92"/>
                <a:gd name="T55" fmla="*/ 10006 h 232"/>
                <a:gd name="T56" fmla="*/ 2147483647 w 92"/>
                <a:gd name="T57" fmla="*/ 31260 h 232"/>
                <a:gd name="T58" fmla="*/ 2147483647 w 92"/>
                <a:gd name="T59" fmla="*/ 26187 h 232"/>
                <a:gd name="T60" fmla="*/ 2147483647 w 92"/>
                <a:gd name="T61" fmla="*/ 42475 h 232"/>
                <a:gd name="T62" fmla="*/ 2147483647 w 92"/>
                <a:gd name="T63" fmla="*/ 13658 h 232"/>
                <a:gd name="T64" fmla="*/ 2147483647 w 92"/>
                <a:gd name="T65" fmla="*/ 41788 h 232"/>
                <a:gd name="T66" fmla="*/ 2147483647 w 92"/>
                <a:gd name="T67" fmla="*/ 24565 h 232"/>
                <a:gd name="T68" fmla="*/ 2147483647 w 92"/>
                <a:gd name="T69" fmla="*/ 20290 h 232"/>
                <a:gd name="T70" fmla="*/ 2147483647 w 92"/>
                <a:gd name="T71" fmla="*/ 17243 h 232"/>
                <a:gd name="T72" fmla="*/ 2147483647 w 92"/>
                <a:gd name="T73" fmla="*/ 41788 h 232"/>
                <a:gd name="T74" fmla="*/ 2147483647 w 92"/>
                <a:gd name="T75" fmla="*/ 15583 h 232"/>
                <a:gd name="T76" fmla="*/ 2147483647 w 92"/>
                <a:gd name="T77" fmla="*/ 4372 h 232"/>
                <a:gd name="T78" fmla="*/ 2147483647 w 92"/>
                <a:gd name="T79" fmla="*/ 40411 h 232"/>
                <a:gd name="T80" fmla="*/ 2147483647 w 92"/>
                <a:gd name="T81" fmla="*/ 28769 h 232"/>
                <a:gd name="T82" fmla="*/ 2147483647 w 92"/>
                <a:gd name="T83" fmla="*/ 55421 h 232"/>
                <a:gd name="T84" fmla="*/ 2147483647 w 92"/>
                <a:gd name="T85" fmla="*/ 34359 h 232"/>
                <a:gd name="T86" fmla="*/ 2147483647 w 92"/>
                <a:gd name="T87" fmla="*/ 38144 h 232"/>
                <a:gd name="T88" fmla="*/ 2147483647 w 92"/>
                <a:gd name="T89" fmla="*/ 17243 h 232"/>
                <a:gd name="T90" fmla="*/ 2147483647 w 92"/>
                <a:gd name="T91" fmla="*/ 19557 h 232"/>
                <a:gd name="T92" fmla="*/ 2147483647 w 92"/>
                <a:gd name="T93" fmla="*/ 36763 h 232"/>
                <a:gd name="T94" fmla="*/ 2147483647 w 92"/>
                <a:gd name="T95" fmla="*/ 25529 h 232"/>
                <a:gd name="T96" fmla="*/ 2147483647 w 92"/>
                <a:gd name="T97" fmla="*/ 35158 h 232"/>
                <a:gd name="T98" fmla="*/ 2147483647 w 92"/>
                <a:gd name="T99" fmla="*/ 27882 h 232"/>
                <a:gd name="T100" fmla="*/ 2147483647 w 92"/>
                <a:gd name="T101" fmla="*/ 27547 h 232"/>
                <a:gd name="T102" fmla="*/ 2147483647 w 92"/>
                <a:gd name="T103" fmla="*/ 25391 h 232"/>
                <a:gd name="T104" fmla="*/ 2147483647 w 92"/>
                <a:gd name="T105" fmla="*/ 22254 h 232"/>
                <a:gd name="T106" fmla="*/ 2147483647 w 92"/>
                <a:gd name="T107" fmla="*/ 25647 h 232"/>
                <a:gd name="T108" fmla="*/ 2147483647 w 92"/>
                <a:gd name="T109" fmla="*/ 29199 h 232"/>
                <a:gd name="T110" fmla="*/ 2147483647 w 92"/>
                <a:gd name="T111" fmla="*/ 21578 h 232"/>
                <a:gd name="T112" fmla="*/ 2147483647 w 92"/>
                <a:gd name="T113" fmla="*/ 29044 h 232"/>
                <a:gd name="T114" fmla="*/ 2147483647 w 92"/>
                <a:gd name="T115" fmla="*/ 28906 h 232"/>
                <a:gd name="T116" fmla="*/ 2147483647 w 92"/>
                <a:gd name="T117" fmla="*/ 20470 h 232"/>
                <a:gd name="T118" fmla="*/ 2147483647 w 92"/>
                <a:gd name="T119" fmla="*/ 29697 h 232"/>
                <a:gd name="T120" fmla="*/ 2147483647 w 92"/>
                <a:gd name="T121" fmla="*/ 27015 h 232"/>
                <a:gd name="T122" fmla="*/ 2147483647 w 92"/>
                <a:gd name="T123" fmla="*/ 22254 h 232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92"/>
                <a:gd name="T187" fmla="*/ 0 h 232"/>
                <a:gd name="T188" fmla="*/ 92 w 92"/>
                <a:gd name="T189" fmla="*/ 232 h 232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92" h="232">
                  <a:moveTo>
                    <a:pt x="0" y="103"/>
                  </a:moveTo>
                  <a:lnTo>
                    <a:pt x="0" y="102"/>
                  </a:lnTo>
                  <a:lnTo>
                    <a:pt x="0" y="100"/>
                  </a:lnTo>
                  <a:lnTo>
                    <a:pt x="0" y="98"/>
                  </a:lnTo>
                  <a:lnTo>
                    <a:pt x="0" y="97"/>
                  </a:lnTo>
                  <a:lnTo>
                    <a:pt x="0" y="95"/>
                  </a:lnTo>
                  <a:lnTo>
                    <a:pt x="1" y="94"/>
                  </a:lnTo>
                  <a:lnTo>
                    <a:pt x="1" y="93"/>
                  </a:lnTo>
                  <a:lnTo>
                    <a:pt x="1" y="92"/>
                  </a:lnTo>
                  <a:lnTo>
                    <a:pt x="1" y="91"/>
                  </a:lnTo>
                  <a:lnTo>
                    <a:pt x="1" y="90"/>
                  </a:lnTo>
                  <a:lnTo>
                    <a:pt x="1" y="91"/>
                  </a:lnTo>
                  <a:lnTo>
                    <a:pt x="1" y="92"/>
                  </a:lnTo>
                  <a:lnTo>
                    <a:pt x="2" y="94"/>
                  </a:lnTo>
                  <a:lnTo>
                    <a:pt x="2" y="100"/>
                  </a:lnTo>
                  <a:lnTo>
                    <a:pt x="2" y="102"/>
                  </a:lnTo>
                  <a:lnTo>
                    <a:pt x="2" y="105"/>
                  </a:lnTo>
                  <a:lnTo>
                    <a:pt x="2" y="110"/>
                  </a:lnTo>
                  <a:lnTo>
                    <a:pt x="2" y="111"/>
                  </a:lnTo>
                  <a:lnTo>
                    <a:pt x="2" y="109"/>
                  </a:lnTo>
                  <a:lnTo>
                    <a:pt x="2" y="111"/>
                  </a:lnTo>
                  <a:lnTo>
                    <a:pt x="2" y="109"/>
                  </a:lnTo>
                  <a:lnTo>
                    <a:pt x="2" y="108"/>
                  </a:lnTo>
                  <a:lnTo>
                    <a:pt x="3" y="109"/>
                  </a:lnTo>
                  <a:lnTo>
                    <a:pt x="3" y="107"/>
                  </a:lnTo>
                  <a:lnTo>
                    <a:pt x="3" y="103"/>
                  </a:lnTo>
                  <a:lnTo>
                    <a:pt x="3" y="101"/>
                  </a:lnTo>
                  <a:lnTo>
                    <a:pt x="3" y="100"/>
                  </a:lnTo>
                  <a:lnTo>
                    <a:pt x="3" y="101"/>
                  </a:lnTo>
                  <a:lnTo>
                    <a:pt x="3" y="98"/>
                  </a:lnTo>
                  <a:lnTo>
                    <a:pt x="3" y="97"/>
                  </a:lnTo>
                  <a:lnTo>
                    <a:pt x="3" y="98"/>
                  </a:lnTo>
                  <a:lnTo>
                    <a:pt x="3" y="100"/>
                  </a:lnTo>
                  <a:lnTo>
                    <a:pt x="4" y="102"/>
                  </a:lnTo>
                  <a:lnTo>
                    <a:pt x="4" y="104"/>
                  </a:lnTo>
                  <a:lnTo>
                    <a:pt x="4" y="108"/>
                  </a:lnTo>
                  <a:lnTo>
                    <a:pt x="4" y="111"/>
                  </a:lnTo>
                  <a:lnTo>
                    <a:pt x="4" y="114"/>
                  </a:lnTo>
                  <a:lnTo>
                    <a:pt x="4" y="116"/>
                  </a:lnTo>
                  <a:lnTo>
                    <a:pt x="4" y="117"/>
                  </a:lnTo>
                  <a:lnTo>
                    <a:pt x="4" y="119"/>
                  </a:lnTo>
                  <a:lnTo>
                    <a:pt x="5" y="117"/>
                  </a:lnTo>
                  <a:lnTo>
                    <a:pt x="5" y="118"/>
                  </a:lnTo>
                  <a:lnTo>
                    <a:pt x="5" y="117"/>
                  </a:lnTo>
                  <a:lnTo>
                    <a:pt x="5" y="116"/>
                  </a:lnTo>
                  <a:lnTo>
                    <a:pt x="5" y="115"/>
                  </a:lnTo>
                  <a:lnTo>
                    <a:pt x="5" y="113"/>
                  </a:lnTo>
                  <a:lnTo>
                    <a:pt x="5" y="110"/>
                  </a:lnTo>
                  <a:lnTo>
                    <a:pt x="5" y="108"/>
                  </a:lnTo>
                  <a:lnTo>
                    <a:pt x="6" y="105"/>
                  </a:lnTo>
                  <a:lnTo>
                    <a:pt x="6" y="103"/>
                  </a:lnTo>
                  <a:lnTo>
                    <a:pt x="6" y="100"/>
                  </a:lnTo>
                  <a:lnTo>
                    <a:pt x="6" y="97"/>
                  </a:lnTo>
                  <a:lnTo>
                    <a:pt x="6" y="93"/>
                  </a:lnTo>
                  <a:lnTo>
                    <a:pt x="6" y="89"/>
                  </a:lnTo>
                  <a:lnTo>
                    <a:pt x="6" y="85"/>
                  </a:lnTo>
                  <a:lnTo>
                    <a:pt x="6" y="83"/>
                  </a:lnTo>
                  <a:lnTo>
                    <a:pt x="6" y="81"/>
                  </a:lnTo>
                  <a:lnTo>
                    <a:pt x="7" y="80"/>
                  </a:lnTo>
                  <a:lnTo>
                    <a:pt x="7" y="81"/>
                  </a:lnTo>
                  <a:lnTo>
                    <a:pt x="7" y="86"/>
                  </a:lnTo>
                  <a:lnTo>
                    <a:pt x="7" y="102"/>
                  </a:lnTo>
                  <a:lnTo>
                    <a:pt x="7" y="100"/>
                  </a:lnTo>
                  <a:lnTo>
                    <a:pt x="7" y="109"/>
                  </a:lnTo>
                  <a:lnTo>
                    <a:pt x="7" y="113"/>
                  </a:lnTo>
                  <a:lnTo>
                    <a:pt x="7" y="124"/>
                  </a:lnTo>
                  <a:lnTo>
                    <a:pt x="7" y="123"/>
                  </a:lnTo>
                  <a:lnTo>
                    <a:pt x="7" y="126"/>
                  </a:lnTo>
                  <a:lnTo>
                    <a:pt x="8" y="121"/>
                  </a:lnTo>
                  <a:lnTo>
                    <a:pt x="8" y="123"/>
                  </a:lnTo>
                  <a:lnTo>
                    <a:pt x="8" y="122"/>
                  </a:lnTo>
                  <a:lnTo>
                    <a:pt x="8" y="116"/>
                  </a:lnTo>
                  <a:lnTo>
                    <a:pt x="8" y="109"/>
                  </a:lnTo>
                  <a:lnTo>
                    <a:pt x="8" y="103"/>
                  </a:lnTo>
                  <a:lnTo>
                    <a:pt x="8" y="104"/>
                  </a:lnTo>
                  <a:lnTo>
                    <a:pt x="8" y="100"/>
                  </a:lnTo>
                  <a:lnTo>
                    <a:pt x="8" y="96"/>
                  </a:lnTo>
                  <a:lnTo>
                    <a:pt x="8" y="92"/>
                  </a:lnTo>
                  <a:lnTo>
                    <a:pt x="9" y="94"/>
                  </a:lnTo>
                  <a:lnTo>
                    <a:pt x="9" y="96"/>
                  </a:lnTo>
                  <a:lnTo>
                    <a:pt x="9" y="97"/>
                  </a:lnTo>
                  <a:lnTo>
                    <a:pt x="9" y="96"/>
                  </a:lnTo>
                  <a:lnTo>
                    <a:pt x="9" y="98"/>
                  </a:lnTo>
                  <a:lnTo>
                    <a:pt x="9" y="104"/>
                  </a:lnTo>
                  <a:lnTo>
                    <a:pt x="9" y="106"/>
                  </a:lnTo>
                  <a:lnTo>
                    <a:pt x="9" y="108"/>
                  </a:lnTo>
                  <a:lnTo>
                    <a:pt x="9" y="112"/>
                  </a:lnTo>
                  <a:lnTo>
                    <a:pt x="9" y="113"/>
                  </a:lnTo>
                  <a:lnTo>
                    <a:pt x="10" y="116"/>
                  </a:lnTo>
                  <a:lnTo>
                    <a:pt x="10" y="117"/>
                  </a:lnTo>
                  <a:lnTo>
                    <a:pt x="10" y="118"/>
                  </a:lnTo>
                  <a:lnTo>
                    <a:pt x="10" y="120"/>
                  </a:lnTo>
                  <a:lnTo>
                    <a:pt x="10" y="121"/>
                  </a:lnTo>
                  <a:lnTo>
                    <a:pt x="10" y="120"/>
                  </a:lnTo>
                  <a:lnTo>
                    <a:pt x="10" y="119"/>
                  </a:lnTo>
                  <a:lnTo>
                    <a:pt x="11" y="117"/>
                  </a:lnTo>
                  <a:lnTo>
                    <a:pt x="11" y="115"/>
                  </a:lnTo>
                  <a:lnTo>
                    <a:pt x="11" y="112"/>
                  </a:lnTo>
                  <a:lnTo>
                    <a:pt x="11" y="109"/>
                  </a:lnTo>
                  <a:lnTo>
                    <a:pt x="11" y="106"/>
                  </a:lnTo>
                  <a:lnTo>
                    <a:pt x="11" y="103"/>
                  </a:lnTo>
                  <a:lnTo>
                    <a:pt x="11" y="100"/>
                  </a:lnTo>
                  <a:lnTo>
                    <a:pt x="11" y="97"/>
                  </a:lnTo>
                  <a:lnTo>
                    <a:pt x="12" y="95"/>
                  </a:lnTo>
                  <a:lnTo>
                    <a:pt x="12" y="90"/>
                  </a:lnTo>
                  <a:lnTo>
                    <a:pt x="12" y="87"/>
                  </a:lnTo>
                  <a:lnTo>
                    <a:pt x="12" y="84"/>
                  </a:lnTo>
                  <a:lnTo>
                    <a:pt x="12" y="82"/>
                  </a:lnTo>
                  <a:lnTo>
                    <a:pt x="12" y="78"/>
                  </a:lnTo>
                  <a:lnTo>
                    <a:pt x="12" y="84"/>
                  </a:lnTo>
                  <a:lnTo>
                    <a:pt x="12" y="78"/>
                  </a:lnTo>
                  <a:lnTo>
                    <a:pt x="12" y="74"/>
                  </a:lnTo>
                  <a:lnTo>
                    <a:pt x="12" y="75"/>
                  </a:lnTo>
                  <a:lnTo>
                    <a:pt x="12" y="72"/>
                  </a:lnTo>
                  <a:lnTo>
                    <a:pt x="12" y="73"/>
                  </a:lnTo>
                  <a:lnTo>
                    <a:pt x="12" y="72"/>
                  </a:lnTo>
                  <a:lnTo>
                    <a:pt x="13" y="73"/>
                  </a:lnTo>
                  <a:lnTo>
                    <a:pt x="13" y="93"/>
                  </a:lnTo>
                  <a:lnTo>
                    <a:pt x="13" y="99"/>
                  </a:lnTo>
                  <a:lnTo>
                    <a:pt x="13" y="94"/>
                  </a:lnTo>
                  <a:lnTo>
                    <a:pt x="13" y="108"/>
                  </a:lnTo>
                  <a:lnTo>
                    <a:pt x="13" y="105"/>
                  </a:lnTo>
                  <a:lnTo>
                    <a:pt x="13" y="119"/>
                  </a:lnTo>
                  <a:lnTo>
                    <a:pt x="13" y="124"/>
                  </a:lnTo>
                  <a:lnTo>
                    <a:pt x="13" y="119"/>
                  </a:lnTo>
                  <a:lnTo>
                    <a:pt x="13" y="126"/>
                  </a:lnTo>
                  <a:lnTo>
                    <a:pt x="13" y="121"/>
                  </a:lnTo>
                  <a:lnTo>
                    <a:pt x="13" y="118"/>
                  </a:lnTo>
                  <a:lnTo>
                    <a:pt x="13" y="119"/>
                  </a:lnTo>
                  <a:lnTo>
                    <a:pt x="13" y="118"/>
                  </a:lnTo>
                  <a:lnTo>
                    <a:pt x="14" y="118"/>
                  </a:lnTo>
                  <a:lnTo>
                    <a:pt x="14" y="103"/>
                  </a:lnTo>
                  <a:lnTo>
                    <a:pt x="14" y="97"/>
                  </a:lnTo>
                  <a:lnTo>
                    <a:pt x="14" y="92"/>
                  </a:lnTo>
                  <a:lnTo>
                    <a:pt x="14" y="93"/>
                  </a:lnTo>
                  <a:lnTo>
                    <a:pt x="14" y="87"/>
                  </a:lnTo>
                  <a:lnTo>
                    <a:pt x="14" y="81"/>
                  </a:lnTo>
                  <a:lnTo>
                    <a:pt x="14" y="86"/>
                  </a:lnTo>
                  <a:lnTo>
                    <a:pt x="14" y="82"/>
                  </a:lnTo>
                  <a:lnTo>
                    <a:pt x="14" y="86"/>
                  </a:lnTo>
                  <a:lnTo>
                    <a:pt x="14" y="91"/>
                  </a:lnTo>
                  <a:lnTo>
                    <a:pt x="14" y="95"/>
                  </a:lnTo>
                  <a:lnTo>
                    <a:pt x="15" y="100"/>
                  </a:lnTo>
                  <a:lnTo>
                    <a:pt x="15" y="110"/>
                  </a:lnTo>
                  <a:lnTo>
                    <a:pt x="15" y="112"/>
                  </a:lnTo>
                  <a:lnTo>
                    <a:pt x="15" y="114"/>
                  </a:lnTo>
                  <a:lnTo>
                    <a:pt x="15" y="115"/>
                  </a:lnTo>
                  <a:lnTo>
                    <a:pt x="15" y="113"/>
                  </a:lnTo>
                  <a:lnTo>
                    <a:pt x="15" y="115"/>
                  </a:lnTo>
                  <a:lnTo>
                    <a:pt x="16" y="115"/>
                  </a:lnTo>
                  <a:lnTo>
                    <a:pt x="16" y="114"/>
                  </a:lnTo>
                  <a:lnTo>
                    <a:pt x="16" y="115"/>
                  </a:lnTo>
                  <a:lnTo>
                    <a:pt x="16" y="116"/>
                  </a:lnTo>
                  <a:lnTo>
                    <a:pt x="16" y="118"/>
                  </a:lnTo>
                  <a:lnTo>
                    <a:pt x="16" y="119"/>
                  </a:lnTo>
                  <a:lnTo>
                    <a:pt x="16" y="120"/>
                  </a:lnTo>
                  <a:lnTo>
                    <a:pt x="16" y="119"/>
                  </a:lnTo>
                  <a:lnTo>
                    <a:pt x="16" y="117"/>
                  </a:lnTo>
                  <a:lnTo>
                    <a:pt x="16" y="115"/>
                  </a:lnTo>
                  <a:lnTo>
                    <a:pt x="17" y="111"/>
                  </a:lnTo>
                  <a:lnTo>
                    <a:pt x="17" y="106"/>
                  </a:lnTo>
                  <a:lnTo>
                    <a:pt x="17" y="100"/>
                  </a:lnTo>
                  <a:lnTo>
                    <a:pt x="17" y="96"/>
                  </a:lnTo>
                  <a:lnTo>
                    <a:pt x="17" y="91"/>
                  </a:lnTo>
                  <a:lnTo>
                    <a:pt x="17" y="87"/>
                  </a:lnTo>
                  <a:lnTo>
                    <a:pt x="17" y="83"/>
                  </a:lnTo>
                  <a:lnTo>
                    <a:pt x="17" y="80"/>
                  </a:lnTo>
                  <a:lnTo>
                    <a:pt x="18" y="75"/>
                  </a:lnTo>
                  <a:lnTo>
                    <a:pt x="18" y="71"/>
                  </a:lnTo>
                  <a:lnTo>
                    <a:pt x="18" y="69"/>
                  </a:lnTo>
                  <a:lnTo>
                    <a:pt x="18" y="68"/>
                  </a:lnTo>
                  <a:lnTo>
                    <a:pt x="18" y="73"/>
                  </a:lnTo>
                  <a:lnTo>
                    <a:pt x="18" y="72"/>
                  </a:lnTo>
                  <a:lnTo>
                    <a:pt x="18" y="84"/>
                  </a:lnTo>
                  <a:lnTo>
                    <a:pt x="18" y="105"/>
                  </a:lnTo>
                  <a:lnTo>
                    <a:pt x="18" y="98"/>
                  </a:lnTo>
                  <a:lnTo>
                    <a:pt x="18" y="116"/>
                  </a:lnTo>
                  <a:lnTo>
                    <a:pt x="18" y="112"/>
                  </a:lnTo>
                  <a:lnTo>
                    <a:pt x="18" y="118"/>
                  </a:lnTo>
                  <a:lnTo>
                    <a:pt x="19" y="114"/>
                  </a:lnTo>
                  <a:lnTo>
                    <a:pt x="19" y="132"/>
                  </a:lnTo>
                  <a:lnTo>
                    <a:pt x="19" y="128"/>
                  </a:lnTo>
                  <a:lnTo>
                    <a:pt x="19" y="133"/>
                  </a:lnTo>
                  <a:lnTo>
                    <a:pt x="19" y="128"/>
                  </a:lnTo>
                  <a:lnTo>
                    <a:pt x="19" y="125"/>
                  </a:lnTo>
                  <a:lnTo>
                    <a:pt x="19" y="126"/>
                  </a:lnTo>
                  <a:lnTo>
                    <a:pt x="19" y="119"/>
                  </a:lnTo>
                  <a:lnTo>
                    <a:pt x="19" y="120"/>
                  </a:lnTo>
                  <a:lnTo>
                    <a:pt x="19" y="111"/>
                  </a:lnTo>
                  <a:lnTo>
                    <a:pt x="19" y="98"/>
                  </a:lnTo>
                  <a:lnTo>
                    <a:pt x="19" y="90"/>
                  </a:lnTo>
                  <a:lnTo>
                    <a:pt x="19" y="91"/>
                  </a:lnTo>
                  <a:lnTo>
                    <a:pt x="19" y="87"/>
                  </a:lnTo>
                  <a:lnTo>
                    <a:pt x="20" y="82"/>
                  </a:lnTo>
                  <a:lnTo>
                    <a:pt x="20" y="87"/>
                  </a:lnTo>
                  <a:lnTo>
                    <a:pt x="20" y="82"/>
                  </a:lnTo>
                  <a:lnTo>
                    <a:pt x="20" y="87"/>
                  </a:lnTo>
                  <a:lnTo>
                    <a:pt x="20" y="94"/>
                  </a:lnTo>
                  <a:lnTo>
                    <a:pt x="20" y="99"/>
                  </a:lnTo>
                  <a:lnTo>
                    <a:pt x="20" y="103"/>
                  </a:lnTo>
                  <a:lnTo>
                    <a:pt x="20" y="114"/>
                  </a:lnTo>
                  <a:lnTo>
                    <a:pt x="20" y="117"/>
                  </a:lnTo>
                  <a:lnTo>
                    <a:pt x="20" y="118"/>
                  </a:lnTo>
                  <a:lnTo>
                    <a:pt x="20" y="117"/>
                  </a:lnTo>
                  <a:lnTo>
                    <a:pt x="20" y="118"/>
                  </a:lnTo>
                  <a:lnTo>
                    <a:pt x="21" y="117"/>
                  </a:lnTo>
                  <a:lnTo>
                    <a:pt x="21" y="118"/>
                  </a:lnTo>
                  <a:lnTo>
                    <a:pt x="21" y="121"/>
                  </a:lnTo>
                  <a:lnTo>
                    <a:pt x="21" y="118"/>
                  </a:lnTo>
                  <a:lnTo>
                    <a:pt x="21" y="120"/>
                  </a:lnTo>
                  <a:lnTo>
                    <a:pt x="21" y="119"/>
                  </a:lnTo>
                  <a:lnTo>
                    <a:pt x="21" y="120"/>
                  </a:lnTo>
                  <a:lnTo>
                    <a:pt x="21" y="123"/>
                  </a:lnTo>
                  <a:lnTo>
                    <a:pt x="21" y="122"/>
                  </a:lnTo>
                  <a:lnTo>
                    <a:pt x="21" y="121"/>
                  </a:lnTo>
                  <a:lnTo>
                    <a:pt x="21" y="123"/>
                  </a:lnTo>
                  <a:lnTo>
                    <a:pt x="21" y="124"/>
                  </a:lnTo>
                  <a:lnTo>
                    <a:pt x="22" y="125"/>
                  </a:lnTo>
                  <a:lnTo>
                    <a:pt x="22" y="122"/>
                  </a:lnTo>
                  <a:lnTo>
                    <a:pt x="22" y="120"/>
                  </a:lnTo>
                  <a:lnTo>
                    <a:pt x="22" y="116"/>
                  </a:lnTo>
                  <a:lnTo>
                    <a:pt x="22" y="110"/>
                  </a:lnTo>
                  <a:lnTo>
                    <a:pt x="22" y="105"/>
                  </a:lnTo>
                  <a:lnTo>
                    <a:pt x="22" y="100"/>
                  </a:lnTo>
                  <a:lnTo>
                    <a:pt x="22" y="92"/>
                  </a:lnTo>
                  <a:lnTo>
                    <a:pt x="23" y="89"/>
                  </a:lnTo>
                  <a:lnTo>
                    <a:pt x="23" y="84"/>
                  </a:lnTo>
                  <a:lnTo>
                    <a:pt x="23" y="80"/>
                  </a:lnTo>
                  <a:lnTo>
                    <a:pt x="23" y="74"/>
                  </a:lnTo>
                  <a:lnTo>
                    <a:pt x="23" y="71"/>
                  </a:lnTo>
                  <a:lnTo>
                    <a:pt x="23" y="68"/>
                  </a:lnTo>
                  <a:lnTo>
                    <a:pt x="23" y="65"/>
                  </a:lnTo>
                  <a:lnTo>
                    <a:pt x="23" y="62"/>
                  </a:lnTo>
                  <a:lnTo>
                    <a:pt x="23" y="63"/>
                  </a:lnTo>
                  <a:lnTo>
                    <a:pt x="23" y="70"/>
                  </a:lnTo>
                  <a:lnTo>
                    <a:pt x="24" y="97"/>
                  </a:lnTo>
                  <a:lnTo>
                    <a:pt x="24" y="95"/>
                  </a:lnTo>
                  <a:lnTo>
                    <a:pt x="24" y="108"/>
                  </a:lnTo>
                  <a:lnTo>
                    <a:pt x="24" y="95"/>
                  </a:lnTo>
                  <a:lnTo>
                    <a:pt x="24" y="120"/>
                  </a:lnTo>
                  <a:lnTo>
                    <a:pt x="24" y="113"/>
                  </a:lnTo>
                  <a:lnTo>
                    <a:pt x="24" y="134"/>
                  </a:lnTo>
                  <a:lnTo>
                    <a:pt x="24" y="137"/>
                  </a:lnTo>
                  <a:lnTo>
                    <a:pt x="24" y="127"/>
                  </a:lnTo>
                  <a:lnTo>
                    <a:pt x="24" y="123"/>
                  </a:lnTo>
                  <a:lnTo>
                    <a:pt x="24" y="118"/>
                  </a:lnTo>
                  <a:lnTo>
                    <a:pt x="25" y="101"/>
                  </a:lnTo>
                  <a:lnTo>
                    <a:pt x="25" y="93"/>
                  </a:lnTo>
                  <a:lnTo>
                    <a:pt x="25" y="86"/>
                  </a:lnTo>
                  <a:lnTo>
                    <a:pt x="25" y="87"/>
                  </a:lnTo>
                  <a:lnTo>
                    <a:pt x="25" y="83"/>
                  </a:lnTo>
                  <a:lnTo>
                    <a:pt x="25" y="78"/>
                  </a:lnTo>
                  <a:lnTo>
                    <a:pt x="25" y="85"/>
                  </a:lnTo>
                  <a:lnTo>
                    <a:pt x="25" y="95"/>
                  </a:lnTo>
                  <a:lnTo>
                    <a:pt x="25" y="102"/>
                  </a:lnTo>
                  <a:lnTo>
                    <a:pt x="26" y="111"/>
                  </a:lnTo>
                  <a:lnTo>
                    <a:pt x="26" y="117"/>
                  </a:lnTo>
                  <a:lnTo>
                    <a:pt x="26" y="119"/>
                  </a:lnTo>
                  <a:lnTo>
                    <a:pt x="26" y="117"/>
                  </a:lnTo>
                  <a:lnTo>
                    <a:pt x="26" y="116"/>
                  </a:lnTo>
                  <a:lnTo>
                    <a:pt x="26" y="117"/>
                  </a:lnTo>
                  <a:lnTo>
                    <a:pt x="26" y="124"/>
                  </a:lnTo>
                  <a:lnTo>
                    <a:pt x="26" y="119"/>
                  </a:lnTo>
                  <a:lnTo>
                    <a:pt x="26" y="125"/>
                  </a:lnTo>
                  <a:lnTo>
                    <a:pt x="26" y="123"/>
                  </a:lnTo>
                  <a:lnTo>
                    <a:pt x="26" y="119"/>
                  </a:lnTo>
                  <a:lnTo>
                    <a:pt x="26" y="121"/>
                  </a:lnTo>
                  <a:lnTo>
                    <a:pt x="26" y="124"/>
                  </a:lnTo>
                  <a:lnTo>
                    <a:pt x="27" y="123"/>
                  </a:lnTo>
                  <a:lnTo>
                    <a:pt x="27" y="126"/>
                  </a:lnTo>
                  <a:lnTo>
                    <a:pt x="27" y="123"/>
                  </a:lnTo>
                  <a:lnTo>
                    <a:pt x="27" y="121"/>
                  </a:lnTo>
                  <a:lnTo>
                    <a:pt x="27" y="123"/>
                  </a:lnTo>
                  <a:lnTo>
                    <a:pt x="27" y="124"/>
                  </a:lnTo>
                  <a:lnTo>
                    <a:pt x="27" y="120"/>
                  </a:lnTo>
                  <a:lnTo>
                    <a:pt x="27" y="125"/>
                  </a:lnTo>
                  <a:lnTo>
                    <a:pt x="27" y="120"/>
                  </a:lnTo>
                  <a:lnTo>
                    <a:pt x="27" y="118"/>
                  </a:lnTo>
                  <a:lnTo>
                    <a:pt x="27" y="114"/>
                  </a:lnTo>
                  <a:lnTo>
                    <a:pt x="27" y="107"/>
                  </a:lnTo>
                  <a:lnTo>
                    <a:pt x="28" y="101"/>
                  </a:lnTo>
                  <a:lnTo>
                    <a:pt x="28" y="96"/>
                  </a:lnTo>
                  <a:lnTo>
                    <a:pt x="28" y="89"/>
                  </a:lnTo>
                  <a:lnTo>
                    <a:pt x="28" y="82"/>
                  </a:lnTo>
                  <a:lnTo>
                    <a:pt x="28" y="78"/>
                  </a:lnTo>
                  <a:lnTo>
                    <a:pt x="28" y="72"/>
                  </a:lnTo>
                  <a:lnTo>
                    <a:pt x="28" y="65"/>
                  </a:lnTo>
                  <a:lnTo>
                    <a:pt x="28" y="60"/>
                  </a:lnTo>
                  <a:lnTo>
                    <a:pt x="29" y="56"/>
                  </a:lnTo>
                  <a:lnTo>
                    <a:pt x="29" y="47"/>
                  </a:lnTo>
                  <a:lnTo>
                    <a:pt x="29" y="48"/>
                  </a:lnTo>
                  <a:lnTo>
                    <a:pt x="29" y="43"/>
                  </a:lnTo>
                  <a:lnTo>
                    <a:pt x="29" y="48"/>
                  </a:lnTo>
                  <a:lnTo>
                    <a:pt x="29" y="100"/>
                  </a:lnTo>
                  <a:lnTo>
                    <a:pt x="29" y="114"/>
                  </a:lnTo>
                  <a:lnTo>
                    <a:pt x="29" y="101"/>
                  </a:lnTo>
                  <a:lnTo>
                    <a:pt x="29" y="128"/>
                  </a:lnTo>
                  <a:lnTo>
                    <a:pt x="29" y="124"/>
                  </a:lnTo>
                  <a:lnTo>
                    <a:pt x="29" y="143"/>
                  </a:lnTo>
                  <a:lnTo>
                    <a:pt x="29" y="156"/>
                  </a:lnTo>
                  <a:lnTo>
                    <a:pt x="29" y="154"/>
                  </a:lnTo>
                  <a:lnTo>
                    <a:pt x="29" y="131"/>
                  </a:lnTo>
                  <a:lnTo>
                    <a:pt x="30" y="119"/>
                  </a:lnTo>
                  <a:lnTo>
                    <a:pt x="30" y="113"/>
                  </a:lnTo>
                  <a:lnTo>
                    <a:pt x="30" y="86"/>
                  </a:lnTo>
                  <a:lnTo>
                    <a:pt x="30" y="78"/>
                  </a:lnTo>
                  <a:lnTo>
                    <a:pt x="30" y="79"/>
                  </a:lnTo>
                  <a:lnTo>
                    <a:pt x="30" y="70"/>
                  </a:lnTo>
                  <a:lnTo>
                    <a:pt x="30" y="76"/>
                  </a:lnTo>
                  <a:lnTo>
                    <a:pt x="30" y="84"/>
                  </a:lnTo>
                  <a:lnTo>
                    <a:pt x="30" y="82"/>
                  </a:lnTo>
                  <a:lnTo>
                    <a:pt x="30" y="86"/>
                  </a:lnTo>
                  <a:lnTo>
                    <a:pt x="30" y="104"/>
                  </a:lnTo>
                  <a:lnTo>
                    <a:pt x="31" y="118"/>
                  </a:lnTo>
                  <a:lnTo>
                    <a:pt x="31" y="125"/>
                  </a:lnTo>
                  <a:lnTo>
                    <a:pt x="31" y="120"/>
                  </a:lnTo>
                  <a:lnTo>
                    <a:pt x="31" y="122"/>
                  </a:lnTo>
                  <a:lnTo>
                    <a:pt x="31" y="127"/>
                  </a:lnTo>
                  <a:lnTo>
                    <a:pt x="31" y="126"/>
                  </a:lnTo>
                  <a:lnTo>
                    <a:pt x="31" y="111"/>
                  </a:lnTo>
                  <a:lnTo>
                    <a:pt x="31" y="99"/>
                  </a:lnTo>
                  <a:lnTo>
                    <a:pt x="31" y="93"/>
                  </a:lnTo>
                  <a:lnTo>
                    <a:pt x="31" y="94"/>
                  </a:lnTo>
                  <a:lnTo>
                    <a:pt x="32" y="94"/>
                  </a:lnTo>
                  <a:lnTo>
                    <a:pt x="32" y="117"/>
                  </a:lnTo>
                  <a:lnTo>
                    <a:pt x="32" y="123"/>
                  </a:lnTo>
                  <a:lnTo>
                    <a:pt x="32" y="143"/>
                  </a:lnTo>
                  <a:lnTo>
                    <a:pt x="32" y="151"/>
                  </a:lnTo>
                  <a:lnTo>
                    <a:pt x="32" y="149"/>
                  </a:lnTo>
                  <a:lnTo>
                    <a:pt x="32" y="153"/>
                  </a:lnTo>
                  <a:lnTo>
                    <a:pt x="32" y="149"/>
                  </a:lnTo>
                  <a:lnTo>
                    <a:pt x="32" y="133"/>
                  </a:lnTo>
                  <a:lnTo>
                    <a:pt x="32" y="129"/>
                  </a:lnTo>
                  <a:lnTo>
                    <a:pt x="32" y="133"/>
                  </a:lnTo>
                  <a:lnTo>
                    <a:pt x="32" y="119"/>
                  </a:lnTo>
                  <a:lnTo>
                    <a:pt x="32" y="104"/>
                  </a:lnTo>
                  <a:lnTo>
                    <a:pt x="33" y="106"/>
                  </a:lnTo>
                  <a:lnTo>
                    <a:pt x="33" y="100"/>
                  </a:lnTo>
                  <a:lnTo>
                    <a:pt x="33" y="101"/>
                  </a:lnTo>
                  <a:lnTo>
                    <a:pt x="33" y="107"/>
                  </a:lnTo>
                  <a:lnTo>
                    <a:pt x="33" y="99"/>
                  </a:lnTo>
                  <a:lnTo>
                    <a:pt x="33" y="98"/>
                  </a:lnTo>
                  <a:lnTo>
                    <a:pt x="33" y="107"/>
                  </a:lnTo>
                  <a:lnTo>
                    <a:pt x="33" y="106"/>
                  </a:lnTo>
                  <a:lnTo>
                    <a:pt x="33" y="107"/>
                  </a:lnTo>
                  <a:lnTo>
                    <a:pt x="33" y="106"/>
                  </a:lnTo>
                  <a:lnTo>
                    <a:pt x="33" y="96"/>
                  </a:lnTo>
                  <a:lnTo>
                    <a:pt x="33" y="85"/>
                  </a:lnTo>
                  <a:lnTo>
                    <a:pt x="33" y="75"/>
                  </a:lnTo>
                  <a:lnTo>
                    <a:pt x="34" y="54"/>
                  </a:lnTo>
                  <a:lnTo>
                    <a:pt x="34" y="44"/>
                  </a:lnTo>
                  <a:lnTo>
                    <a:pt x="34" y="39"/>
                  </a:lnTo>
                  <a:lnTo>
                    <a:pt x="34" y="42"/>
                  </a:lnTo>
                  <a:lnTo>
                    <a:pt x="34" y="38"/>
                  </a:lnTo>
                  <a:lnTo>
                    <a:pt x="34" y="42"/>
                  </a:lnTo>
                  <a:lnTo>
                    <a:pt x="34" y="63"/>
                  </a:lnTo>
                  <a:lnTo>
                    <a:pt x="34" y="117"/>
                  </a:lnTo>
                  <a:lnTo>
                    <a:pt x="34" y="184"/>
                  </a:lnTo>
                  <a:lnTo>
                    <a:pt x="34" y="177"/>
                  </a:lnTo>
                  <a:lnTo>
                    <a:pt x="34" y="156"/>
                  </a:lnTo>
                  <a:lnTo>
                    <a:pt x="35" y="157"/>
                  </a:lnTo>
                  <a:lnTo>
                    <a:pt x="35" y="152"/>
                  </a:lnTo>
                  <a:lnTo>
                    <a:pt x="35" y="156"/>
                  </a:lnTo>
                  <a:lnTo>
                    <a:pt x="35" y="134"/>
                  </a:lnTo>
                  <a:lnTo>
                    <a:pt x="35" y="135"/>
                  </a:lnTo>
                  <a:lnTo>
                    <a:pt x="35" y="98"/>
                  </a:lnTo>
                  <a:lnTo>
                    <a:pt x="35" y="41"/>
                  </a:lnTo>
                  <a:lnTo>
                    <a:pt x="35" y="68"/>
                  </a:lnTo>
                  <a:lnTo>
                    <a:pt x="35" y="42"/>
                  </a:lnTo>
                  <a:lnTo>
                    <a:pt x="35" y="67"/>
                  </a:lnTo>
                  <a:lnTo>
                    <a:pt x="35" y="63"/>
                  </a:lnTo>
                  <a:lnTo>
                    <a:pt x="35" y="66"/>
                  </a:lnTo>
                  <a:lnTo>
                    <a:pt x="35" y="89"/>
                  </a:lnTo>
                  <a:lnTo>
                    <a:pt x="35" y="123"/>
                  </a:lnTo>
                  <a:lnTo>
                    <a:pt x="35" y="163"/>
                  </a:lnTo>
                  <a:lnTo>
                    <a:pt x="36" y="140"/>
                  </a:lnTo>
                  <a:lnTo>
                    <a:pt x="36" y="141"/>
                  </a:lnTo>
                  <a:lnTo>
                    <a:pt x="36" y="132"/>
                  </a:lnTo>
                  <a:lnTo>
                    <a:pt x="36" y="103"/>
                  </a:lnTo>
                  <a:lnTo>
                    <a:pt x="36" y="70"/>
                  </a:lnTo>
                  <a:lnTo>
                    <a:pt x="36" y="50"/>
                  </a:lnTo>
                  <a:lnTo>
                    <a:pt x="36" y="51"/>
                  </a:lnTo>
                  <a:lnTo>
                    <a:pt x="36" y="71"/>
                  </a:lnTo>
                  <a:lnTo>
                    <a:pt x="36" y="80"/>
                  </a:lnTo>
                  <a:lnTo>
                    <a:pt x="36" y="120"/>
                  </a:lnTo>
                  <a:lnTo>
                    <a:pt x="37" y="144"/>
                  </a:lnTo>
                  <a:lnTo>
                    <a:pt x="37" y="154"/>
                  </a:lnTo>
                  <a:lnTo>
                    <a:pt x="37" y="152"/>
                  </a:lnTo>
                  <a:lnTo>
                    <a:pt x="37" y="166"/>
                  </a:lnTo>
                  <a:lnTo>
                    <a:pt x="37" y="145"/>
                  </a:lnTo>
                  <a:lnTo>
                    <a:pt x="37" y="117"/>
                  </a:lnTo>
                  <a:lnTo>
                    <a:pt x="37" y="98"/>
                  </a:lnTo>
                  <a:lnTo>
                    <a:pt x="37" y="103"/>
                  </a:lnTo>
                  <a:lnTo>
                    <a:pt x="37" y="98"/>
                  </a:lnTo>
                  <a:lnTo>
                    <a:pt x="37" y="102"/>
                  </a:lnTo>
                  <a:lnTo>
                    <a:pt x="38" y="131"/>
                  </a:lnTo>
                  <a:lnTo>
                    <a:pt x="38" y="146"/>
                  </a:lnTo>
                  <a:lnTo>
                    <a:pt x="38" y="144"/>
                  </a:lnTo>
                  <a:lnTo>
                    <a:pt x="38" y="145"/>
                  </a:lnTo>
                  <a:lnTo>
                    <a:pt x="38" y="131"/>
                  </a:lnTo>
                  <a:lnTo>
                    <a:pt x="38" y="108"/>
                  </a:lnTo>
                  <a:lnTo>
                    <a:pt x="38" y="81"/>
                  </a:lnTo>
                  <a:lnTo>
                    <a:pt x="38" y="75"/>
                  </a:lnTo>
                  <a:lnTo>
                    <a:pt x="38" y="77"/>
                  </a:lnTo>
                  <a:lnTo>
                    <a:pt x="38" y="74"/>
                  </a:lnTo>
                  <a:lnTo>
                    <a:pt x="38" y="77"/>
                  </a:lnTo>
                  <a:lnTo>
                    <a:pt x="38" y="79"/>
                  </a:lnTo>
                  <a:lnTo>
                    <a:pt x="39" y="82"/>
                  </a:lnTo>
                  <a:lnTo>
                    <a:pt x="39" y="81"/>
                  </a:lnTo>
                  <a:lnTo>
                    <a:pt x="39" y="85"/>
                  </a:lnTo>
                  <a:lnTo>
                    <a:pt x="39" y="81"/>
                  </a:lnTo>
                  <a:lnTo>
                    <a:pt x="39" y="63"/>
                  </a:lnTo>
                  <a:lnTo>
                    <a:pt x="39" y="47"/>
                  </a:lnTo>
                  <a:lnTo>
                    <a:pt x="39" y="38"/>
                  </a:lnTo>
                  <a:lnTo>
                    <a:pt x="39" y="36"/>
                  </a:lnTo>
                  <a:lnTo>
                    <a:pt x="39" y="55"/>
                  </a:lnTo>
                  <a:lnTo>
                    <a:pt x="39" y="153"/>
                  </a:lnTo>
                  <a:lnTo>
                    <a:pt x="40" y="201"/>
                  </a:lnTo>
                  <a:lnTo>
                    <a:pt x="40" y="162"/>
                  </a:lnTo>
                  <a:lnTo>
                    <a:pt x="40" y="146"/>
                  </a:lnTo>
                  <a:lnTo>
                    <a:pt x="40" y="131"/>
                  </a:lnTo>
                  <a:lnTo>
                    <a:pt x="40" y="114"/>
                  </a:lnTo>
                  <a:lnTo>
                    <a:pt x="40" y="29"/>
                  </a:lnTo>
                  <a:lnTo>
                    <a:pt x="40" y="40"/>
                  </a:lnTo>
                  <a:lnTo>
                    <a:pt x="40" y="19"/>
                  </a:lnTo>
                  <a:lnTo>
                    <a:pt x="40" y="40"/>
                  </a:lnTo>
                  <a:lnTo>
                    <a:pt x="40" y="84"/>
                  </a:lnTo>
                  <a:lnTo>
                    <a:pt x="40" y="106"/>
                  </a:lnTo>
                  <a:lnTo>
                    <a:pt x="41" y="133"/>
                  </a:lnTo>
                  <a:lnTo>
                    <a:pt x="41" y="175"/>
                  </a:lnTo>
                  <a:lnTo>
                    <a:pt x="41" y="146"/>
                  </a:lnTo>
                  <a:lnTo>
                    <a:pt x="41" y="176"/>
                  </a:lnTo>
                  <a:lnTo>
                    <a:pt x="41" y="146"/>
                  </a:lnTo>
                  <a:lnTo>
                    <a:pt x="41" y="108"/>
                  </a:lnTo>
                  <a:lnTo>
                    <a:pt x="41" y="86"/>
                  </a:lnTo>
                  <a:lnTo>
                    <a:pt x="41" y="62"/>
                  </a:lnTo>
                  <a:lnTo>
                    <a:pt x="41" y="50"/>
                  </a:lnTo>
                  <a:lnTo>
                    <a:pt x="41" y="53"/>
                  </a:lnTo>
                  <a:lnTo>
                    <a:pt x="41" y="92"/>
                  </a:lnTo>
                  <a:lnTo>
                    <a:pt x="41" y="124"/>
                  </a:lnTo>
                  <a:lnTo>
                    <a:pt x="42" y="144"/>
                  </a:lnTo>
                  <a:lnTo>
                    <a:pt x="42" y="148"/>
                  </a:lnTo>
                  <a:lnTo>
                    <a:pt x="42" y="130"/>
                  </a:lnTo>
                  <a:lnTo>
                    <a:pt x="42" y="98"/>
                  </a:lnTo>
                  <a:lnTo>
                    <a:pt x="42" y="117"/>
                  </a:lnTo>
                  <a:lnTo>
                    <a:pt x="42" y="109"/>
                  </a:lnTo>
                  <a:lnTo>
                    <a:pt x="42" y="110"/>
                  </a:lnTo>
                  <a:lnTo>
                    <a:pt x="42" y="122"/>
                  </a:lnTo>
                  <a:lnTo>
                    <a:pt x="42" y="131"/>
                  </a:lnTo>
                  <a:lnTo>
                    <a:pt x="43" y="149"/>
                  </a:lnTo>
                  <a:lnTo>
                    <a:pt x="43" y="146"/>
                  </a:lnTo>
                  <a:lnTo>
                    <a:pt x="43" y="124"/>
                  </a:lnTo>
                  <a:lnTo>
                    <a:pt x="43" y="133"/>
                  </a:lnTo>
                  <a:lnTo>
                    <a:pt x="43" y="118"/>
                  </a:lnTo>
                  <a:lnTo>
                    <a:pt x="43" y="109"/>
                  </a:lnTo>
                  <a:lnTo>
                    <a:pt x="43" y="104"/>
                  </a:lnTo>
                  <a:lnTo>
                    <a:pt x="43" y="110"/>
                  </a:lnTo>
                  <a:lnTo>
                    <a:pt x="43" y="109"/>
                  </a:lnTo>
                  <a:lnTo>
                    <a:pt x="43" y="92"/>
                  </a:lnTo>
                  <a:lnTo>
                    <a:pt x="44" y="101"/>
                  </a:lnTo>
                  <a:lnTo>
                    <a:pt x="44" y="97"/>
                  </a:lnTo>
                  <a:lnTo>
                    <a:pt x="44" y="83"/>
                  </a:lnTo>
                  <a:lnTo>
                    <a:pt x="44" y="72"/>
                  </a:lnTo>
                  <a:lnTo>
                    <a:pt x="44" y="59"/>
                  </a:lnTo>
                  <a:lnTo>
                    <a:pt x="44" y="32"/>
                  </a:lnTo>
                  <a:lnTo>
                    <a:pt x="44" y="27"/>
                  </a:lnTo>
                  <a:lnTo>
                    <a:pt x="44" y="30"/>
                  </a:lnTo>
                  <a:lnTo>
                    <a:pt x="44" y="45"/>
                  </a:lnTo>
                  <a:lnTo>
                    <a:pt x="44" y="44"/>
                  </a:lnTo>
                  <a:lnTo>
                    <a:pt x="44" y="59"/>
                  </a:lnTo>
                  <a:lnTo>
                    <a:pt x="45" y="168"/>
                  </a:lnTo>
                  <a:lnTo>
                    <a:pt x="45" y="232"/>
                  </a:lnTo>
                  <a:lnTo>
                    <a:pt x="45" y="212"/>
                  </a:lnTo>
                  <a:lnTo>
                    <a:pt x="45" y="153"/>
                  </a:lnTo>
                  <a:lnTo>
                    <a:pt x="45" y="105"/>
                  </a:lnTo>
                  <a:lnTo>
                    <a:pt x="45" y="93"/>
                  </a:lnTo>
                  <a:lnTo>
                    <a:pt x="45" y="14"/>
                  </a:lnTo>
                  <a:lnTo>
                    <a:pt x="45" y="30"/>
                  </a:lnTo>
                  <a:lnTo>
                    <a:pt x="45" y="0"/>
                  </a:lnTo>
                  <a:lnTo>
                    <a:pt x="45" y="30"/>
                  </a:lnTo>
                  <a:lnTo>
                    <a:pt x="45" y="108"/>
                  </a:lnTo>
                  <a:lnTo>
                    <a:pt x="46" y="135"/>
                  </a:lnTo>
                  <a:lnTo>
                    <a:pt x="46" y="153"/>
                  </a:lnTo>
                  <a:lnTo>
                    <a:pt x="46" y="176"/>
                  </a:lnTo>
                  <a:lnTo>
                    <a:pt x="46" y="130"/>
                  </a:lnTo>
                  <a:lnTo>
                    <a:pt x="46" y="67"/>
                  </a:lnTo>
                  <a:lnTo>
                    <a:pt x="46" y="54"/>
                  </a:lnTo>
                  <a:lnTo>
                    <a:pt x="46" y="59"/>
                  </a:lnTo>
                  <a:lnTo>
                    <a:pt x="46" y="51"/>
                  </a:lnTo>
                  <a:lnTo>
                    <a:pt x="46" y="59"/>
                  </a:lnTo>
                  <a:lnTo>
                    <a:pt x="46" y="70"/>
                  </a:lnTo>
                  <a:lnTo>
                    <a:pt x="47" y="123"/>
                  </a:lnTo>
                  <a:lnTo>
                    <a:pt x="47" y="161"/>
                  </a:lnTo>
                  <a:lnTo>
                    <a:pt x="47" y="153"/>
                  </a:lnTo>
                  <a:lnTo>
                    <a:pt x="47" y="130"/>
                  </a:lnTo>
                  <a:lnTo>
                    <a:pt x="47" y="105"/>
                  </a:lnTo>
                  <a:lnTo>
                    <a:pt x="47" y="80"/>
                  </a:lnTo>
                  <a:lnTo>
                    <a:pt x="47" y="102"/>
                  </a:lnTo>
                  <a:lnTo>
                    <a:pt x="47" y="63"/>
                  </a:lnTo>
                  <a:lnTo>
                    <a:pt x="47" y="102"/>
                  </a:lnTo>
                  <a:lnTo>
                    <a:pt x="47" y="136"/>
                  </a:lnTo>
                  <a:lnTo>
                    <a:pt x="47" y="150"/>
                  </a:lnTo>
                  <a:lnTo>
                    <a:pt x="48" y="166"/>
                  </a:lnTo>
                  <a:lnTo>
                    <a:pt x="48" y="159"/>
                  </a:lnTo>
                  <a:lnTo>
                    <a:pt x="48" y="156"/>
                  </a:lnTo>
                  <a:lnTo>
                    <a:pt x="48" y="125"/>
                  </a:lnTo>
                  <a:lnTo>
                    <a:pt x="48" y="90"/>
                  </a:lnTo>
                  <a:lnTo>
                    <a:pt x="48" y="105"/>
                  </a:lnTo>
                  <a:lnTo>
                    <a:pt x="48" y="92"/>
                  </a:lnTo>
                  <a:lnTo>
                    <a:pt x="48" y="104"/>
                  </a:lnTo>
                  <a:lnTo>
                    <a:pt x="48" y="110"/>
                  </a:lnTo>
                  <a:lnTo>
                    <a:pt x="48" y="122"/>
                  </a:lnTo>
                  <a:lnTo>
                    <a:pt x="48" y="120"/>
                  </a:lnTo>
                  <a:lnTo>
                    <a:pt x="48" y="130"/>
                  </a:lnTo>
                  <a:lnTo>
                    <a:pt x="49" y="117"/>
                  </a:lnTo>
                  <a:lnTo>
                    <a:pt x="49" y="131"/>
                  </a:lnTo>
                  <a:lnTo>
                    <a:pt x="49" y="117"/>
                  </a:lnTo>
                  <a:lnTo>
                    <a:pt x="49" y="93"/>
                  </a:lnTo>
                  <a:lnTo>
                    <a:pt x="49" y="97"/>
                  </a:lnTo>
                  <a:lnTo>
                    <a:pt x="49" y="88"/>
                  </a:lnTo>
                  <a:lnTo>
                    <a:pt x="49" y="69"/>
                  </a:lnTo>
                  <a:lnTo>
                    <a:pt x="49" y="61"/>
                  </a:lnTo>
                  <a:lnTo>
                    <a:pt x="49" y="62"/>
                  </a:lnTo>
                  <a:lnTo>
                    <a:pt x="49" y="55"/>
                  </a:lnTo>
                  <a:lnTo>
                    <a:pt x="49" y="58"/>
                  </a:lnTo>
                  <a:lnTo>
                    <a:pt x="49" y="46"/>
                  </a:lnTo>
                  <a:lnTo>
                    <a:pt x="49" y="29"/>
                  </a:lnTo>
                  <a:lnTo>
                    <a:pt x="50" y="56"/>
                  </a:lnTo>
                  <a:lnTo>
                    <a:pt x="50" y="70"/>
                  </a:lnTo>
                  <a:lnTo>
                    <a:pt x="50" y="178"/>
                  </a:lnTo>
                  <a:lnTo>
                    <a:pt x="50" y="217"/>
                  </a:lnTo>
                  <a:lnTo>
                    <a:pt x="50" y="195"/>
                  </a:lnTo>
                  <a:lnTo>
                    <a:pt x="50" y="139"/>
                  </a:lnTo>
                  <a:lnTo>
                    <a:pt x="50" y="98"/>
                  </a:lnTo>
                  <a:lnTo>
                    <a:pt x="50" y="80"/>
                  </a:lnTo>
                  <a:lnTo>
                    <a:pt x="50" y="85"/>
                  </a:lnTo>
                  <a:lnTo>
                    <a:pt x="50" y="22"/>
                  </a:lnTo>
                  <a:lnTo>
                    <a:pt x="50" y="49"/>
                  </a:lnTo>
                  <a:lnTo>
                    <a:pt x="50" y="14"/>
                  </a:lnTo>
                  <a:lnTo>
                    <a:pt x="51" y="49"/>
                  </a:lnTo>
                  <a:lnTo>
                    <a:pt x="51" y="120"/>
                  </a:lnTo>
                  <a:lnTo>
                    <a:pt x="51" y="150"/>
                  </a:lnTo>
                  <a:lnTo>
                    <a:pt x="51" y="154"/>
                  </a:lnTo>
                  <a:lnTo>
                    <a:pt x="51" y="152"/>
                  </a:lnTo>
                  <a:lnTo>
                    <a:pt x="51" y="140"/>
                  </a:lnTo>
                  <a:lnTo>
                    <a:pt x="51" y="133"/>
                  </a:lnTo>
                  <a:lnTo>
                    <a:pt x="51" y="156"/>
                  </a:lnTo>
                  <a:lnTo>
                    <a:pt x="51" y="133"/>
                  </a:lnTo>
                  <a:lnTo>
                    <a:pt x="51" y="56"/>
                  </a:lnTo>
                  <a:lnTo>
                    <a:pt x="51" y="47"/>
                  </a:lnTo>
                  <a:lnTo>
                    <a:pt x="51" y="68"/>
                  </a:lnTo>
                  <a:lnTo>
                    <a:pt x="52" y="89"/>
                  </a:lnTo>
                  <a:lnTo>
                    <a:pt x="52" y="111"/>
                  </a:lnTo>
                  <a:lnTo>
                    <a:pt x="52" y="154"/>
                  </a:lnTo>
                  <a:lnTo>
                    <a:pt x="52" y="142"/>
                  </a:lnTo>
                  <a:lnTo>
                    <a:pt x="52" y="156"/>
                  </a:lnTo>
                  <a:lnTo>
                    <a:pt x="52" y="142"/>
                  </a:lnTo>
                  <a:lnTo>
                    <a:pt x="52" y="114"/>
                  </a:lnTo>
                  <a:lnTo>
                    <a:pt x="52" y="88"/>
                  </a:lnTo>
                  <a:lnTo>
                    <a:pt x="52" y="78"/>
                  </a:lnTo>
                  <a:lnTo>
                    <a:pt x="52" y="83"/>
                  </a:lnTo>
                  <a:lnTo>
                    <a:pt x="52" y="70"/>
                  </a:lnTo>
                  <a:lnTo>
                    <a:pt x="53" y="83"/>
                  </a:lnTo>
                  <a:lnTo>
                    <a:pt x="53" y="145"/>
                  </a:lnTo>
                  <a:lnTo>
                    <a:pt x="53" y="153"/>
                  </a:lnTo>
                  <a:lnTo>
                    <a:pt x="53" y="166"/>
                  </a:lnTo>
                  <a:lnTo>
                    <a:pt x="53" y="157"/>
                  </a:lnTo>
                  <a:lnTo>
                    <a:pt x="53" y="138"/>
                  </a:lnTo>
                  <a:lnTo>
                    <a:pt x="53" y="111"/>
                  </a:lnTo>
                  <a:lnTo>
                    <a:pt x="53" y="79"/>
                  </a:lnTo>
                  <a:lnTo>
                    <a:pt x="53" y="106"/>
                  </a:lnTo>
                  <a:lnTo>
                    <a:pt x="53" y="112"/>
                  </a:lnTo>
                  <a:lnTo>
                    <a:pt x="53" y="128"/>
                  </a:lnTo>
                  <a:lnTo>
                    <a:pt x="54" y="126"/>
                  </a:lnTo>
                  <a:lnTo>
                    <a:pt x="54" y="121"/>
                  </a:lnTo>
                  <a:lnTo>
                    <a:pt x="54" y="123"/>
                  </a:lnTo>
                  <a:lnTo>
                    <a:pt x="54" y="110"/>
                  </a:lnTo>
                  <a:lnTo>
                    <a:pt x="54" y="80"/>
                  </a:lnTo>
                  <a:lnTo>
                    <a:pt x="54" y="78"/>
                  </a:lnTo>
                  <a:lnTo>
                    <a:pt x="54" y="80"/>
                  </a:lnTo>
                  <a:lnTo>
                    <a:pt x="54" y="67"/>
                  </a:lnTo>
                  <a:lnTo>
                    <a:pt x="54" y="61"/>
                  </a:lnTo>
                  <a:lnTo>
                    <a:pt x="54" y="48"/>
                  </a:lnTo>
                  <a:lnTo>
                    <a:pt x="54" y="51"/>
                  </a:lnTo>
                  <a:lnTo>
                    <a:pt x="54" y="45"/>
                  </a:lnTo>
                  <a:lnTo>
                    <a:pt x="55" y="34"/>
                  </a:lnTo>
                  <a:lnTo>
                    <a:pt x="55" y="35"/>
                  </a:lnTo>
                  <a:lnTo>
                    <a:pt x="55" y="53"/>
                  </a:lnTo>
                  <a:lnTo>
                    <a:pt x="55" y="70"/>
                  </a:lnTo>
                  <a:lnTo>
                    <a:pt x="55" y="200"/>
                  </a:lnTo>
                  <a:lnTo>
                    <a:pt x="55" y="164"/>
                  </a:lnTo>
                  <a:lnTo>
                    <a:pt x="55" y="224"/>
                  </a:lnTo>
                  <a:lnTo>
                    <a:pt x="55" y="164"/>
                  </a:lnTo>
                  <a:lnTo>
                    <a:pt x="55" y="125"/>
                  </a:lnTo>
                  <a:lnTo>
                    <a:pt x="55" y="86"/>
                  </a:lnTo>
                  <a:lnTo>
                    <a:pt x="55" y="89"/>
                  </a:lnTo>
                  <a:lnTo>
                    <a:pt x="55" y="83"/>
                  </a:lnTo>
                  <a:lnTo>
                    <a:pt x="56" y="17"/>
                  </a:lnTo>
                  <a:lnTo>
                    <a:pt x="56" y="59"/>
                  </a:lnTo>
                  <a:lnTo>
                    <a:pt x="56" y="11"/>
                  </a:lnTo>
                  <a:lnTo>
                    <a:pt x="56" y="59"/>
                  </a:lnTo>
                  <a:lnTo>
                    <a:pt x="56" y="124"/>
                  </a:lnTo>
                  <a:lnTo>
                    <a:pt x="56" y="152"/>
                  </a:lnTo>
                  <a:lnTo>
                    <a:pt x="56" y="139"/>
                  </a:lnTo>
                  <a:lnTo>
                    <a:pt x="56" y="155"/>
                  </a:lnTo>
                  <a:lnTo>
                    <a:pt x="56" y="139"/>
                  </a:lnTo>
                  <a:lnTo>
                    <a:pt x="56" y="157"/>
                  </a:lnTo>
                  <a:lnTo>
                    <a:pt x="56" y="113"/>
                  </a:lnTo>
                  <a:lnTo>
                    <a:pt x="56" y="59"/>
                  </a:lnTo>
                  <a:lnTo>
                    <a:pt x="56" y="50"/>
                  </a:lnTo>
                  <a:lnTo>
                    <a:pt x="57" y="79"/>
                  </a:lnTo>
                  <a:lnTo>
                    <a:pt x="57" y="90"/>
                  </a:lnTo>
                  <a:lnTo>
                    <a:pt x="57" y="125"/>
                  </a:lnTo>
                  <a:lnTo>
                    <a:pt x="57" y="160"/>
                  </a:lnTo>
                  <a:lnTo>
                    <a:pt x="57" y="147"/>
                  </a:lnTo>
                  <a:lnTo>
                    <a:pt x="57" y="118"/>
                  </a:lnTo>
                  <a:lnTo>
                    <a:pt x="57" y="91"/>
                  </a:lnTo>
                  <a:lnTo>
                    <a:pt x="57" y="76"/>
                  </a:lnTo>
                  <a:lnTo>
                    <a:pt x="58" y="71"/>
                  </a:lnTo>
                  <a:lnTo>
                    <a:pt x="58" y="114"/>
                  </a:lnTo>
                  <a:lnTo>
                    <a:pt x="58" y="151"/>
                  </a:lnTo>
                  <a:lnTo>
                    <a:pt x="58" y="156"/>
                  </a:lnTo>
                  <a:lnTo>
                    <a:pt x="58" y="169"/>
                  </a:lnTo>
                  <a:lnTo>
                    <a:pt x="58" y="161"/>
                  </a:lnTo>
                  <a:lnTo>
                    <a:pt x="58" y="141"/>
                  </a:lnTo>
                  <a:lnTo>
                    <a:pt x="58" y="100"/>
                  </a:lnTo>
                  <a:lnTo>
                    <a:pt x="58" y="82"/>
                  </a:lnTo>
                  <a:lnTo>
                    <a:pt x="58" y="87"/>
                  </a:lnTo>
                  <a:lnTo>
                    <a:pt x="58" y="111"/>
                  </a:lnTo>
                  <a:lnTo>
                    <a:pt x="58" y="113"/>
                  </a:lnTo>
                  <a:lnTo>
                    <a:pt x="59" y="113"/>
                  </a:lnTo>
                  <a:lnTo>
                    <a:pt x="59" y="126"/>
                  </a:lnTo>
                  <a:lnTo>
                    <a:pt x="59" y="125"/>
                  </a:lnTo>
                  <a:lnTo>
                    <a:pt x="59" y="118"/>
                  </a:lnTo>
                  <a:lnTo>
                    <a:pt x="59" y="102"/>
                  </a:lnTo>
                  <a:lnTo>
                    <a:pt x="59" y="78"/>
                  </a:lnTo>
                  <a:lnTo>
                    <a:pt x="59" y="76"/>
                  </a:lnTo>
                  <a:lnTo>
                    <a:pt x="59" y="56"/>
                  </a:lnTo>
                  <a:lnTo>
                    <a:pt x="59" y="49"/>
                  </a:lnTo>
                  <a:lnTo>
                    <a:pt x="59" y="40"/>
                  </a:lnTo>
                  <a:lnTo>
                    <a:pt x="60" y="32"/>
                  </a:lnTo>
                  <a:lnTo>
                    <a:pt x="60" y="42"/>
                  </a:lnTo>
                  <a:lnTo>
                    <a:pt x="60" y="73"/>
                  </a:lnTo>
                  <a:lnTo>
                    <a:pt x="60" y="191"/>
                  </a:lnTo>
                  <a:lnTo>
                    <a:pt x="60" y="219"/>
                  </a:lnTo>
                  <a:lnTo>
                    <a:pt x="60" y="193"/>
                  </a:lnTo>
                  <a:lnTo>
                    <a:pt x="60" y="140"/>
                  </a:lnTo>
                  <a:lnTo>
                    <a:pt x="60" y="109"/>
                  </a:lnTo>
                  <a:lnTo>
                    <a:pt x="60" y="84"/>
                  </a:lnTo>
                  <a:lnTo>
                    <a:pt x="61" y="22"/>
                  </a:lnTo>
                  <a:lnTo>
                    <a:pt x="61" y="39"/>
                  </a:lnTo>
                  <a:lnTo>
                    <a:pt x="61" y="10"/>
                  </a:lnTo>
                  <a:lnTo>
                    <a:pt x="61" y="39"/>
                  </a:lnTo>
                  <a:lnTo>
                    <a:pt x="61" y="109"/>
                  </a:lnTo>
                  <a:lnTo>
                    <a:pt x="61" y="135"/>
                  </a:lnTo>
                  <a:lnTo>
                    <a:pt x="61" y="149"/>
                  </a:lnTo>
                  <a:lnTo>
                    <a:pt x="61" y="146"/>
                  </a:lnTo>
                  <a:lnTo>
                    <a:pt x="61" y="154"/>
                  </a:lnTo>
                  <a:lnTo>
                    <a:pt x="61" y="137"/>
                  </a:lnTo>
                  <a:lnTo>
                    <a:pt x="61" y="164"/>
                  </a:lnTo>
                  <a:lnTo>
                    <a:pt x="61" y="137"/>
                  </a:lnTo>
                  <a:lnTo>
                    <a:pt x="61" y="72"/>
                  </a:lnTo>
                  <a:lnTo>
                    <a:pt x="61" y="52"/>
                  </a:lnTo>
                  <a:lnTo>
                    <a:pt x="62" y="47"/>
                  </a:lnTo>
                  <a:lnTo>
                    <a:pt x="62" y="51"/>
                  </a:lnTo>
                  <a:lnTo>
                    <a:pt x="62" y="70"/>
                  </a:lnTo>
                  <a:lnTo>
                    <a:pt x="62" y="85"/>
                  </a:lnTo>
                  <a:lnTo>
                    <a:pt x="62" y="148"/>
                  </a:lnTo>
                  <a:lnTo>
                    <a:pt x="62" y="155"/>
                  </a:lnTo>
                  <a:lnTo>
                    <a:pt x="62" y="140"/>
                  </a:lnTo>
                  <a:lnTo>
                    <a:pt x="62" y="110"/>
                  </a:lnTo>
                  <a:lnTo>
                    <a:pt x="62" y="90"/>
                  </a:lnTo>
                  <a:lnTo>
                    <a:pt x="63" y="80"/>
                  </a:lnTo>
                  <a:lnTo>
                    <a:pt x="63" y="88"/>
                  </a:lnTo>
                  <a:lnTo>
                    <a:pt x="63" y="112"/>
                  </a:lnTo>
                  <a:lnTo>
                    <a:pt x="63" y="129"/>
                  </a:lnTo>
                  <a:lnTo>
                    <a:pt x="63" y="151"/>
                  </a:lnTo>
                  <a:lnTo>
                    <a:pt x="63" y="149"/>
                  </a:lnTo>
                  <a:lnTo>
                    <a:pt x="63" y="154"/>
                  </a:lnTo>
                  <a:lnTo>
                    <a:pt x="63" y="149"/>
                  </a:lnTo>
                  <a:lnTo>
                    <a:pt x="63" y="133"/>
                  </a:lnTo>
                  <a:lnTo>
                    <a:pt x="63" y="107"/>
                  </a:lnTo>
                  <a:lnTo>
                    <a:pt x="63" y="112"/>
                  </a:lnTo>
                  <a:lnTo>
                    <a:pt x="64" y="95"/>
                  </a:lnTo>
                  <a:lnTo>
                    <a:pt x="64" y="102"/>
                  </a:lnTo>
                  <a:lnTo>
                    <a:pt x="64" y="103"/>
                  </a:lnTo>
                  <a:lnTo>
                    <a:pt x="64" y="101"/>
                  </a:lnTo>
                  <a:lnTo>
                    <a:pt x="64" y="105"/>
                  </a:lnTo>
                  <a:lnTo>
                    <a:pt x="64" y="101"/>
                  </a:lnTo>
                  <a:lnTo>
                    <a:pt x="64" y="88"/>
                  </a:lnTo>
                  <a:lnTo>
                    <a:pt x="64" y="84"/>
                  </a:lnTo>
                  <a:lnTo>
                    <a:pt x="64" y="87"/>
                  </a:lnTo>
                  <a:lnTo>
                    <a:pt x="64" y="68"/>
                  </a:lnTo>
                  <a:lnTo>
                    <a:pt x="64" y="46"/>
                  </a:lnTo>
                  <a:lnTo>
                    <a:pt x="64" y="28"/>
                  </a:lnTo>
                  <a:lnTo>
                    <a:pt x="65" y="18"/>
                  </a:lnTo>
                  <a:lnTo>
                    <a:pt x="65" y="28"/>
                  </a:lnTo>
                  <a:lnTo>
                    <a:pt x="65" y="59"/>
                  </a:lnTo>
                  <a:lnTo>
                    <a:pt x="65" y="175"/>
                  </a:lnTo>
                  <a:lnTo>
                    <a:pt x="65" y="205"/>
                  </a:lnTo>
                  <a:lnTo>
                    <a:pt x="65" y="175"/>
                  </a:lnTo>
                  <a:lnTo>
                    <a:pt x="65" y="148"/>
                  </a:lnTo>
                  <a:lnTo>
                    <a:pt x="65" y="126"/>
                  </a:lnTo>
                  <a:lnTo>
                    <a:pt x="65" y="99"/>
                  </a:lnTo>
                  <a:lnTo>
                    <a:pt x="66" y="35"/>
                  </a:lnTo>
                  <a:lnTo>
                    <a:pt x="66" y="13"/>
                  </a:lnTo>
                  <a:lnTo>
                    <a:pt x="66" y="25"/>
                  </a:lnTo>
                  <a:lnTo>
                    <a:pt x="66" y="78"/>
                  </a:lnTo>
                  <a:lnTo>
                    <a:pt x="66" y="106"/>
                  </a:lnTo>
                  <a:lnTo>
                    <a:pt x="66" y="131"/>
                  </a:lnTo>
                  <a:lnTo>
                    <a:pt x="66" y="163"/>
                  </a:lnTo>
                  <a:lnTo>
                    <a:pt x="66" y="179"/>
                  </a:lnTo>
                  <a:lnTo>
                    <a:pt x="66" y="172"/>
                  </a:lnTo>
                  <a:lnTo>
                    <a:pt x="66" y="117"/>
                  </a:lnTo>
                  <a:lnTo>
                    <a:pt x="67" y="88"/>
                  </a:lnTo>
                  <a:lnTo>
                    <a:pt x="67" y="63"/>
                  </a:lnTo>
                  <a:lnTo>
                    <a:pt x="67" y="54"/>
                  </a:lnTo>
                  <a:lnTo>
                    <a:pt x="67" y="48"/>
                  </a:lnTo>
                  <a:lnTo>
                    <a:pt x="67" y="53"/>
                  </a:lnTo>
                  <a:lnTo>
                    <a:pt x="67" y="98"/>
                  </a:lnTo>
                  <a:lnTo>
                    <a:pt x="67" y="132"/>
                  </a:lnTo>
                  <a:lnTo>
                    <a:pt x="67" y="143"/>
                  </a:lnTo>
                  <a:lnTo>
                    <a:pt x="67" y="147"/>
                  </a:lnTo>
                  <a:lnTo>
                    <a:pt x="67" y="145"/>
                  </a:lnTo>
                  <a:lnTo>
                    <a:pt x="67" y="135"/>
                  </a:lnTo>
                  <a:lnTo>
                    <a:pt x="68" y="136"/>
                  </a:lnTo>
                  <a:lnTo>
                    <a:pt x="68" y="132"/>
                  </a:lnTo>
                  <a:lnTo>
                    <a:pt x="68" y="119"/>
                  </a:lnTo>
                  <a:lnTo>
                    <a:pt x="68" y="136"/>
                  </a:lnTo>
                  <a:lnTo>
                    <a:pt x="68" y="119"/>
                  </a:lnTo>
                  <a:lnTo>
                    <a:pt x="68" y="109"/>
                  </a:lnTo>
                  <a:lnTo>
                    <a:pt x="68" y="112"/>
                  </a:lnTo>
                  <a:lnTo>
                    <a:pt x="68" y="115"/>
                  </a:lnTo>
                  <a:lnTo>
                    <a:pt x="68" y="121"/>
                  </a:lnTo>
                  <a:lnTo>
                    <a:pt x="68" y="119"/>
                  </a:lnTo>
                  <a:lnTo>
                    <a:pt x="68" y="126"/>
                  </a:lnTo>
                  <a:lnTo>
                    <a:pt x="68" y="134"/>
                  </a:lnTo>
                  <a:lnTo>
                    <a:pt x="69" y="125"/>
                  </a:lnTo>
                  <a:lnTo>
                    <a:pt x="69" y="116"/>
                  </a:lnTo>
                  <a:lnTo>
                    <a:pt x="69" y="101"/>
                  </a:lnTo>
                  <a:lnTo>
                    <a:pt x="69" y="90"/>
                  </a:lnTo>
                  <a:lnTo>
                    <a:pt x="69" y="71"/>
                  </a:lnTo>
                  <a:lnTo>
                    <a:pt x="69" y="68"/>
                  </a:lnTo>
                  <a:lnTo>
                    <a:pt x="69" y="69"/>
                  </a:lnTo>
                  <a:lnTo>
                    <a:pt x="69" y="59"/>
                  </a:lnTo>
                  <a:lnTo>
                    <a:pt x="69" y="53"/>
                  </a:lnTo>
                  <a:lnTo>
                    <a:pt x="70" y="43"/>
                  </a:lnTo>
                  <a:lnTo>
                    <a:pt x="70" y="37"/>
                  </a:lnTo>
                  <a:lnTo>
                    <a:pt x="70" y="38"/>
                  </a:lnTo>
                  <a:lnTo>
                    <a:pt x="70" y="53"/>
                  </a:lnTo>
                  <a:lnTo>
                    <a:pt x="70" y="97"/>
                  </a:lnTo>
                  <a:lnTo>
                    <a:pt x="70" y="155"/>
                  </a:lnTo>
                  <a:lnTo>
                    <a:pt x="70" y="141"/>
                  </a:lnTo>
                  <a:lnTo>
                    <a:pt x="70" y="139"/>
                  </a:lnTo>
                  <a:lnTo>
                    <a:pt x="70" y="142"/>
                  </a:lnTo>
                  <a:lnTo>
                    <a:pt x="70" y="139"/>
                  </a:lnTo>
                  <a:lnTo>
                    <a:pt x="70" y="128"/>
                  </a:lnTo>
                  <a:lnTo>
                    <a:pt x="71" y="71"/>
                  </a:lnTo>
                  <a:lnTo>
                    <a:pt x="71" y="74"/>
                  </a:lnTo>
                  <a:lnTo>
                    <a:pt x="71" y="67"/>
                  </a:lnTo>
                  <a:lnTo>
                    <a:pt x="71" y="74"/>
                  </a:lnTo>
                  <a:lnTo>
                    <a:pt x="71" y="85"/>
                  </a:lnTo>
                  <a:lnTo>
                    <a:pt x="71" y="78"/>
                  </a:lnTo>
                  <a:lnTo>
                    <a:pt x="71" y="84"/>
                  </a:lnTo>
                  <a:lnTo>
                    <a:pt x="71" y="105"/>
                  </a:lnTo>
                  <a:lnTo>
                    <a:pt x="71" y="127"/>
                  </a:lnTo>
                  <a:lnTo>
                    <a:pt x="71" y="111"/>
                  </a:lnTo>
                  <a:lnTo>
                    <a:pt x="72" y="112"/>
                  </a:lnTo>
                  <a:lnTo>
                    <a:pt x="72" y="110"/>
                  </a:lnTo>
                  <a:lnTo>
                    <a:pt x="72" y="113"/>
                  </a:lnTo>
                  <a:lnTo>
                    <a:pt x="72" y="110"/>
                  </a:lnTo>
                  <a:lnTo>
                    <a:pt x="72" y="101"/>
                  </a:lnTo>
                  <a:lnTo>
                    <a:pt x="72" y="89"/>
                  </a:lnTo>
                  <a:lnTo>
                    <a:pt x="72" y="84"/>
                  </a:lnTo>
                  <a:lnTo>
                    <a:pt x="72" y="86"/>
                  </a:lnTo>
                  <a:lnTo>
                    <a:pt x="72" y="98"/>
                  </a:lnTo>
                  <a:lnTo>
                    <a:pt x="72" y="97"/>
                  </a:lnTo>
                  <a:lnTo>
                    <a:pt x="72" y="99"/>
                  </a:lnTo>
                  <a:lnTo>
                    <a:pt x="73" y="103"/>
                  </a:lnTo>
                  <a:lnTo>
                    <a:pt x="73" y="113"/>
                  </a:lnTo>
                  <a:lnTo>
                    <a:pt x="73" y="115"/>
                  </a:lnTo>
                  <a:lnTo>
                    <a:pt x="73" y="114"/>
                  </a:lnTo>
                  <a:lnTo>
                    <a:pt x="73" y="109"/>
                  </a:lnTo>
                  <a:lnTo>
                    <a:pt x="73" y="106"/>
                  </a:lnTo>
                  <a:lnTo>
                    <a:pt x="73" y="107"/>
                  </a:lnTo>
                  <a:lnTo>
                    <a:pt x="73" y="106"/>
                  </a:lnTo>
                  <a:lnTo>
                    <a:pt x="73" y="105"/>
                  </a:lnTo>
                  <a:lnTo>
                    <a:pt x="73" y="106"/>
                  </a:lnTo>
                  <a:lnTo>
                    <a:pt x="73" y="112"/>
                  </a:lnTo>
                  <a:lnTo>
                    <a:pt x="74" y="115"/>
                  </a:lnTo>
                  <a:lnTo>
                    <a:pt x="74" y="114"/>
                  </a:lnTo>
                  <a:lnTo>
                    <a:pt x="74" y="110"/>
                  </a:lnTo>
                  <a:lnTo>
                    <a:pt x="74" y="109"/>
                  </a:lnTo>
                  <a:lnTo>
                    <a:pt x="74" y="108"/>
                  </a:lnTo>
                  <a:lnTo>
                    <a:pt x="74" y="106"/>
                  </a:lnTo>
                  <a:lnTo>
                    <a:pt x="74" y="100"/>
                  </a:lnTo>
                  <a:lnTo>
                    <a:pt x="74" y="96"/>
                  </a:lnTo>
                  <a:lnTo>
                    <a:pt x="74" y="93"/>
                  </a:lnTo>
                  <a:lnTo>
                    <a:pt x="75" y="90"/>
                  </a:lnTo>
                  <a:lnTo>
                    <a:pt x="75" y="86"/>
                  </a:lnTo>
                  <a:lnTo>
                    <a:pt x="75" y="87"/>
                  </a:lnTo>
                  <a:lnTo>
                    <a:pt x="75" y="86"/>
                  </a:lnTo>
                  <a:lnTo>
                    <a:pt x="75" y="84"/>
                  </a:lnTo>
                  <a:lnTo>
                    <a:pt x="75" y="85"/>
                  </a:lnTo>
                  <a:lnTo>
                    <a:pt x="75" y="84"/>
                  </a:lnTo>
                  <a:lnTo>
                    <a:pt x="75" y="85"/>
                  </a:lnTo>
                  <a:lnTo>
                    <a:pt x="75" y="88"/>
                  </a:lnTo>
                  <a:lnTo>
                    <a:pt x="76" y="88"/>
                  </a:lnTo>
                  <a:lnTo>
                    <a:pt x="76" y="91"/>
                  </a:lnTo>
                  <a:lnTo>
                    <a:pt x="76" y="98"/>
                  </a:lnTo>
                  <a:lnTo>
                    <a:pt x="76" y="101"/>
                  </a:lnTo>
                  <a:lnTo>
                    <a:pt x="76" y="103"/>
                  </a:lnTo>
                  <a:lnTo>
                    <a:pt x="76" y="106"/>
                  </a:lnTo>
                  <a:lnTo>
                    <a:pt x="76" y="111"/>
                  </a:lnTo>
                  <a:lnTo>
                    <a:pt x="76" y="113"/>
                  </a:lnTo>
                  <a:lnTo>
                    <a:pt x="76" y="115"/>
                  </a:lnTo>
                  <a:lnTo>
                    <a:pt x="76" y="117"/>
                  </a:lnTo>
                  <a:lnTo>
                    <a:pt x="77" y="118"/>
                  </a:lnTo>
                  <a:lnTo>
                    <a:pt x="77" y="117"/>
                  </a:lnTo>
                  <a:lnTo>
                    <a:pt x="77" y="114"/>
                  </a:lnTo>
                  <a:lnTo>
                    <a:pt x="77" y="112"/>
                  </a:lnTo>
                  <a:lnTo>
                    <a:pt x="77" y="110"/>
                  </a:lnTo>
                  <a:lnTo>
                    <a:pt x="77" y="106"/>
                  </a:lnTo>
                  <a:lnTo>
                    <a:pt x="77" y="102"/>
                  </a:lnTo>
                  <a:lnTo>
                    <a:pt x="77" y="100"/>
                  </a:lnTo>
                  <a:lnTo>
                    <a:pt x="78" y="101"/>
                  </a:lnTo>
                  <a:lnTo>
                    <a:pt x="78" y="100"/>
                  </a:lnTo>
                  <a:lnTo>
                    <a:pt x="78" y="99"/>
                  </a:lnTo>
                  <a:lnTo>
                    <a:pt x="78" y="100"/>
                  </a:lnTo>
                  <a:lnTo>
                    <a:pt x="78" y="99"/>
                  </a:lnTo>
                  <a:lnTo>
                    <a:pt x="78" y="101"/>
                  </a:lnTo>
                  <a:lnTo>
                    <a:pt x="78" y="100"/>
                  </a:lnTo>
                  <a:lnTo>
                    <a:pt x="78" y="101"/>
                  </a:lnTo>
                  <a:lnTo>
                    <a:pt x="78" y="100"/>
                  </a:lnTo>
                  <a:lnTo>
                    <a:pt x="78" y="101"/>
                  </a:lnTo>
                  <a:lnTo>
                    <a:pt x="78" y="105"/>
                  </a:lnTo>
                  <a:lnTo>
                    <a:pt x="79" y="110"/>
                  </a:lnTo>
                  <a:lnTo>
                    <a:pt x="79" y="113"/>
                  </a:lnTo>
                  <a:lnTo>
                    <a:pt x="79" y="116"/>
                  </a:lnTo>
                  <a:lnTo>
                    <a:pt x="79" y="119"/>
                  </a:lnTo>
                  <a:lnTo>
                    <a:pt x="79" y="121"/>
                  </a:lnTo>
                  <a:lnTo>
                    <a:pt x="79" y="119"/>
                  </a:lnTo>
                  <a:lnTo>
                    <a:pt x="79" y="117"/>
                  </a:lnTo>
                  <a:lnTo>
                    <a:pt x="79" y="113"/>
                  </a:lnTo>
                  <a:lnTo>
                    <a:pt x="79" y="110"/>
                  </a:lnTo>
                  <a:lnTo>
                    <a:pt x="80" y="105"/>
                  </a:lnTo>
                  <a:lnTo>
                    <a:pt x="80" y="102"/>
                  </a:lnTo>
                  <a:lnTo>
                    <a:pt x="80" y="97"/>
                  </a:lnTo>
                  <a:lnTo>
                    <a:pt x="80" y="94"/>
                  </a:lnTo>
                  <a:lnTo>
                    <a:pt x="80" y="90"/>
                  </a:lnTo>
                  <a:lnTo>
                    <a:pt x="80" y="87"/>
                  </a:lnTo>
                  <a:lnTo>
                    <a:pt x="80" y="85"/>
                  </a:lnTo>
                  <a:lnTo>
                    <a:pt x="80" y="84"/>
                  </a:lnTo>
                  <a:lnTo>
                    <a:pt x="81" y="85"/>
                  </a:lnTo>
                  <a:lnTo>
                    <a:pt x="81" y="84"/>
                  </a:lnTo>
                  <a:lnTo>
                    <a:pt x="81" y="87"/>
                  </a:lnTo>
                  <a:lnTo>
                    <a:pt x="81" y="92"/>
                  </a:lnTo>
                  <a:lnTo>
                    <a:pt x="81" y="96"/>
                  </a:lnTo>
                  <a:lnTo>
                    <a:pt x="81" y="101"/>
                  </a:lnTo>
                  <a:lnTo>
                    <a:pt x="81" y="106"/>
                  </a:lnTo>
                  <a:lnTo>
                    <a:pt x="81" y="110"/>
                  </a:lnTo>
                  <a:lnTo>
                    <a:pt x="81" y="116"/>
                  </a:lnTo>
                  <a:lnTo>
                    <a:pt x="82" y="118"/>
                  </a:lnTo>
                  <a:lnTo>
                    <a:pt x="82" y="119"/>
                  </a:lnTo>
                  <a:lnTo>
                    <a:pt x="82" y="120"/>
                  </a:lnTo>
                  <a:lnTo>
                    <a:pt x="82" y="121"/>
                  </a:lnTo>
                  <a:lnTo>
                    <a:pt x="82" y="119"/>
                  </a:lnTo>
                  <a:lnTo>
                    <a:pt x="82" y="117"/>
                  </a:lnTo>
                  <a:lnTo>
                    <a:pt x="82" y="115"/>
                  </a:lnTo>
                  <a:lnTo>
                    <a:pt x="82" y="111"/>
                  </a:lnTo>
                  <a:lnTo>
                    <a:pt x="82" y="107"/>
                  </a:lnTo>
                  <a:lnTo>
                    <a:pt x="83" y="104"/>
                  </a:lnTo>
                  <a:lnTo>
                    <a:pt x="83" y="103"/>
                  </a:lnTo>
                  <a:lnTo>
                    <a:pt x="83" y="102"/>
                  </a:lnTo>
                  <a:lnTo>
                    <a:pt x="83" y="98"/>
                  </a:lnTo>
                  <a:lnTo>
                    <a:pt x="83" y="97"/>
                  </a:lnTo>
                  <a:lnTo>
                    <a:pt x="83" y="96"/>
                  </a:lnTo>
                  <a:lnTo>
                    <a:pt x="83" y="95"/>
                  </a:lnTo>
                  <a:lnTo>
                    <a:pt x="83" y="96"/>
                  </a:lnTo>
                  <a:lnTo>
                    <a:pt x="83" y="97"/>
                  </a:lnTo>
                  <a:lnTo>
                    <a:pt x="84" y="99"/>
                  </a:lnTo>
                  <a:lnTo>
                    <a:pt x="84" y="106"/>
                  </a:lnTo>
                  <a:lnTo>
                    <a:pt x="84" y="111"/>
                  </a:lnTo>
                  <a:lnTo>
                    <a:pt x="84" y="114"/>
                  </a:lnTo>
                  <a:lnTo>
                    <a:pt x="84" y="117"/>
                  </a:lnTo>
                  <a:lnTo>
                    <a:pt x="84" y="120"/>
                  </a:lnTo>
                  <a:lnTo>
                    <a:pt x="84" y="117"/>
                  </a:lnTo>
                  <a:lnTo>
                    <a:pt x="84" y="115"/>
                  </a:lnTo>
                  <a:lnTo>
                    <a:pt x="85" y="114"/>
                  </a:lnTo>
                  <a:lnTo>
                    <a:pt x="85" y="111"/>
                  </a:lnTo>
                  <a:lnTo>
                    <a:pt x="85" y="107"/>
                  </a:lnTo>
                  <a:lnTo>
                    <a:pt x="85" y="105"/>
                  </a:lnTo>
                  <a:lnTo>
                    <a:pt x="85" y="102"/>
                  </a:lnTo>
                  <a:lnTo>
                    <a:pt x="85" y="96"/>
                  </a:lnTo>
                  <a:lnTo>
                    <a:pt x="85" y="92"/>
                  </a:lnTo>
                  <a:lnTo>
                    <a:pt x="85" y="88"/>
                  </a:lnTo>
                  <a:lnTo>
                    <a:pt x="85" y="84"/>
                  </a:lnTo>
                  <a:lnTo>
                    <a:pt x="86" y="81"/>
                  </a:lnTo>
                  <a:lnTo>
                    <a:pt x="86" y="83"/>
                  </a:lnTo>
                  <a:lnTo>
                    <a:pt x="86" y="82"/>
                  </a:lnTo>
                  <a:lnTo>
                    <a:pt x="86" y="89"/>
                  </a:lnTo>
                  <a:lnTo>
                    <a:pt x="86" y="95"/>
                  </a:lnTo>
                  <a:lnTo>
                    <a:pt x="86" y="100"/>
                  </a:lnTo>
                  <a:lnTo>
                    <a:pt x="86" y="103"/>
                  </a:lnTo>
                  <a:lnTo>
                    <a:pt x="87" y="108"/>
                  </a:lnTo>
                  <a:lnTo>
                    <a:pt x="87" y="110"/>
                  </a:lnTo>
                  <a:lnTo>
                    <a:pt x="87" y="112"/>
                  </a:lnTo>
                  <a:lnTo>
                    <a:pt x="87" y="115"/>
                  </a:lnTo>
                  <a:lnTo>
                    <a:pt x="87" y="117"/>
                  </a:lnTo>
                  <a:lnTo>
                    <a:pt x="87" y="118"/>
                  </a:lnTo>
                  <a:lnTo>
                    <a:pt x="87" y="117"/>
                  </a:lnTo>
                  <a:lnTo>
                    <a:pt x="87" y="116"/>
                  </a:lnTo>
                  <a:lnTo>
                    <a:pt x="88" y="113"/>
                  </a:lnTo>
                  <a:lnTo>
                    <a:pt x="88" y="109"/>
                  </a:lnTo>
                  <a:lnTo>
                    <a:pt x="88" y="105"/>
                  </a:lnTo>
                  <a:lnTo>
                    <a:pt x="88" y="102"/>
                  </a:lnTo>
                  <a:lnTo>
                    <a:pt x="88" y="99"/>
                  </a:lnTo>
                  <a:lnTo>
                    <a:pt x="88" y="97"/>
                  </a:lnTo>
                  <a:lnTo>
                    <a:pt x="88" y="96"/>
                  </a:lnTo>
                  <a:lnTo>
                    <a:pt x="88" y="98"/>
                  </a:lnTo>
                  <a:lnTo>
                    <a:pt x="89" y="97"/>
                  </a:lnTo>
                  <a:lnTo>
                    <a:pt x="89" y="99"/>
                  </a:lnTo>
                  <a:lnTo>
                    <a:pt x="89" y="103"/>
                  </a:lnTo>
                  <a:lnTo>
                    <a:pt x="89" y="107"/>
                  </a:lnTo>
                  <a:lnTo>
                    <a:pt x="89" y="109"/>
                  </a:lnTo>
                  <a:lnTo>
                    <a:pt x="89" y="114"/>
                  </a:lnTo>
                  <a:lnTo>
                    <a:pt x="89" y="115"/>
                  </a:lnTo>
                  <a:lnTo>
                    <a:pt x="89" y="116"/>
                  </a:lnTo>
                  <a:lnTo>
                    <a:pt x="90" y="116"/>
                  </a:lnTo>
                  <a:lnTo>
                    <a:pt x="90" y="114"/>
                  </a:lnTo>
                  <a:lnTo>
                    <a:pt x="90" y="111"/>
                  </a:lnTo>
                  <a:lnTo>
                    <a:pt x="90" y="108"/>
                  </a:lnTo>
                  <a:lnTo>
                    <a:pt x="90" y="104"/>
                  </a:lnTo>
                  <a:lnTo>
                    <a:pt x="90" y="101"/>
                  </a:lnTo>
                  <a:lnTo>
                    <a:pt x="90" y="98"/>
                  </a:lnTo>
                  <a:lnTo>
                    <a:pt x="91" y="95"/>
                  </a:lnTo>
                  <a:lnTo>
                    <a:pt x="91" y="91"/>
                  </a:lnTo>
                  <a:lnTo>
                    <a:pt x="91" y="88"/>
                  </a:lnTo>
                  <a:lnTo>
                    <a:pt x="91" y="85"/>
                  </a:lnTo>
                  <a:lnTo>
                    <a:pt x="91" y="83"/>
                  </a:lnTo>
                  <a:lnTo>
                    <a:pt x="91" y="84"/>
                  </a:lnTo>
                  <a:lnTo>
                    <a:pt x="91" y="85"/>
                  </a:lnTo>
                  <a:lnTo>
                    <a:pt x="91" y="89"/>
                  </a:lnTo>
                  <a:lnTo>
                    <a:pt x="91" y="95"/>
                  </a:lnTo>
                  <a:lnTo>
                    <a:pt x="92" y="100"/>
                  </a:lnTo>
                  <a:lnTo>
                    <a:pt x="92" y="102"/>
                  </a:lnTo>
                  <a:lnTo>
                    <a:pt x="92" y="106"/>
                  </a:lnTo>
                  <a:lnTo>
                    <a:pt x="92" y="110"/>
                  </a:lnTo>
                  <a:lnTo>
                    <a:pt x="92" y="112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latin typeface="Calibri" charset="0"/>
              </a:endParaRPr>
            </a:p>
          </p:txBody>
        </p:sp>
        <p:sp>
          <p:nvSpPr>
            <p:cNvPr id="23569" name="Freeform 14"/>
            <p:cNvSpPr>
              <a:spLocks/>
            </p:cNvSpPr>
            <p:nvPr/>
          </p:nvSpPr>
          <p:spPr bwMode="auto">
            <a:xfrm>
              <a:off x="743" y="1604"/>
              <a:ext cx="307" cy="152"/>
            </a:xfrm>
            <a:custGeom>
              <a:avLst/>
              <a:gdLst>
                <a:gd name="T0" fmla="*/ 2147483647 w 91"/>
                <a:gd name="T1" fmla="*/ 17882 h 129"/>
                <a:gd name="T2" fmla="*/ 2147483647 w 91"/>
                <a:gd name="T3" fmla="*/ 20697 h 129"/>
                <a:gd name="T4" fmla="*/ 2147483647 w 91"/>
                <a:gd name="T5" fmla="*/ 16137 h 129"/>
                <a:gd name="T6" fmla="*/ 2147483647 w 91"/>
                <a:gd name="T7" fmla="*/ 18252 h 129"/>
                <a:gd name="T8" fmla="*/ 2147483647 w 91"/>
                <a:gd name="T9" fmla="*/ 21070 h 129"/>
                <a:gd name="T10" fmla="*/ 2147483647 w 91"/>
                <a:gd name="T11" fmla="*/ 14632 h 129"/>
                <a:gd name="T12" fmla="*/ 2147483647 w 91"/>
                <a:gd name="T13" fmla="*/ 20315 h 129"/>
                <a:gd name="T14" fmla="*/ 2147483647 w 91"/>
                <a:gd name="T15" fmla="*/ 21626 h 129"/>
                <a:gd name="T16" fmla="*/ 2147483647 w 91"/>
                <a:gd name="T17" fmla="*/ 15176 h 129"/>
                <a:gd name="T18" fmla="*/ 2147483647 w 91"/>
                <a:gd name="T19" fmla="*/ 19885 h 129"/>
                <a:gd name="T20" fmla="*/ 2147483647 w 91"/>
                <a:gd name="T21" fmla="*/ 20697 h 129"/>
                <a:gd name="T22" fmla="*/ 2147483647 w 91"/>
                <a:gd name="T23" fmla="*/ 14322 h 129"/>
                <a:gd name="T24" fmla="*/ 2147483647 w 91"/>
                <a:gd name="T25" fmla="*/ 22333 h 129"/>
                <a:gd name="T26" fmla="*/ 2147483647 w 91"/>
                <a:gd name="T27" fmla="*/ 22052 h 129"/>
                <a:gd name="T28" fmla="*/ 2147483647 w 91"/>
                <a:gd name="T29" fmla="*/ 13652 h 129"/>
                <a:gd name="T30" fmla="*/ 2147483647 w 91"/>
                <a:gd name="T31" fmla="*/ 26725 h 129"/>
                <a:gd name="T32" fmla="*/ 2147483647 w 91"/>
                <a:gd name="T33" fmla="*/ 19537 h 129"/>
                <a:gd name="T34" fmla="*/ 2147483647 w 91"/>
                <a:gd name="T35" fmla="*/ 22404 h 129"/>
                <a:gd name="T36" fmla="*/ 2147483647 w 91"/>
                <a:gd name="T37" fmla="*/ 3342 h 129"/>
                <a:gd name="T38" fmla="*/ 2147483647 w 91"/>
                <a:gd name="T39" fmla="*/ 30744 h 129"/>
                <a:gd name="T40" fmla="*/ 2147483647 w 91"/>
                <a:gd name="T41" fmla="*/ 27124 h 129"/>
                <a:gd name="T42" fmla="*/ 2147483647 w 91"/>
                <a:gd name="T43" fmla="*/ 24827 h 129"/>
                <a:gd name="T44" fmla="*/ 2147483647 w 91"/>
                <a:gd name="T45" fmla="*/ 5117 h 129"/>
                <a:gd name="T46" fmla="*/ 2147483647 w 91"/>
                <a:gd name="T47" fmla="*/ 31960 h 129"/>
                <a:gd name="T48" fmla="*/ 2147483647 w 91"/>
                <a:gd name="T49" fmla="*/ 17826 h 129"/>
                <a:gd name="T50" fmla="*/ 2147483647 w 91"/>
                <a:gd name="T51" fmla="*/ 26399 h 129"/>
                <a:gd name="T52" fmla="*/ 2147483647 w 91"/>
                <a:gd name="T53" fmla="*/ 9864 h 129"/>
                <a:gd name="T54" fmla="*/ 2147483647 w 91"/>
                <a:gd name="T55" fmla="*/ 30617 h 129"/>
                <a:gd name="T56" fmla="*/ 2147483647 w 91"/>
                <a:gd name="T57" fmla="*/ 19249 h 129"/>
                <a:gd name="T58" fmla="*/ 2147483647 w 91"/>
                <a:gd name="T59" fmla="*/ 25984 h 129"/>
                <a:gd name="T60" fmla="*/ 2147483647 w 91"/>
                <a:gd name="T61" fmla="*/ 4542 h 129"/>
                <a:gd name="T62" fmla="*/ 2147483647 w 91"/>
                <a:gd name="T63" fmla="*/ 23937 h 129"/>
                <a:gd name="T64" fmla="*/ 2147483647 w 91"/>
                <a:gd name="T65" fmla="*/ 26725 h 129"/>
                <a:gd name="T66" fmla="*/ 2147483647 w 91"/>
                <a:gd name="T67" fmla="*/ 23937 h 129"/>
                <a:gd name="T68" fmla="*/ 2147483647 w 91"/>
                <a:gd name="T69" fmla="*/ 3128 h 129"/>
                <a:gd name="T70" fmla="*/ 2147483647 w 91"/>
                <a:gd name="T71" fmla="*/ 33234 h 129"/>
                <a:gd name="T72" fmla="*/ 2147483647 w 91"/>
                <a:gd name="T73" fmla="*/ 23615 h 129"/>
                <a:gd name="T74" fmla="*/ 2147483647 w 91"/>
                <a:gd name="T75" fmla="*/ 23937 h 129"/>
                <a:gd name="T76" fmla="*/ 2147483647 w 91"/>
                <a:gd name="T77" fmla="*/ 3938 h 129"/>
                <a:gd name="T78" fmla="*/ 2147483647 w 91"/>
                <a:gd name="T79" fmla="*/ 32786 h 129"/>
                <a:gd name="T80" fmla="*/ 2147483647 w 91"/>
                <a:gd name="T81" fmla="*/ 14632 h 129"/>
                <a:gd name="T82" fmla="*/ 2147483647 w 91"/>
                <a:gd name="T83" fmla="*/ 23937 h 129"/>
                <a:gd name="T84" fmla="*/ 2147483647 w 91"/>
                <a:gd name="T85" fmla="*/ 7104 h 129"/>
                <a:gd name="T86" fmla="*/ 2147483647 w 91"/>
                <a:gd name="T87" fmla="*/ 24827 h 129"/>
                <a:gd name="T88" fmla="*/ 2147483647 w 91"/>
                <a:gd name="T89" fmla="*/ 23430 h 129"/>
                <a:gd name="T90" fmla="*/ 2147483647 w 91"/>
                <a:gd name="T91" fmla="*/ 25984 h 129"/>
                <a:gd name="T92" fmla="*/ 2147483647 w 91"/>
                <a:gd name="T93" fmla="*/ 4640 h 129"/>
                <a:gd name="T94" fmla="*/ 2147483647 w 91"/>
                <a:gd name="T95" fmla="*/ 27923 h 129"/>
                <a:gd name="T96" fmla="*/ 2147483647 w 91"/>
                <a:gd name="T97" fmla="*/ 17826 h 129"/>
                <a:gd name="T98" fmla="*/ 2147483647 w 91"/>
                <a:gd name="T99" fmla="*/ 27825 h 129"/>
                <a:gd name="T100" fmla="*/ 2147483647 w 91"/>
                <a:gd name="T101" fmla="*/ 6306 h 129"/>
                <a:gd name="T102" fmla="*/ 2147483647 w 91"/>
                <a:gd name="T103" fmla="*/ 24387 h 129"/>
                <a:gd name="T104" fmla="*/ 2147483647 w 91"/>
                <a:gd name="T105" fmla="*/ 17882 h 129"/>
                <a:gd name="T106" fmla="*/ 2147483647 w 91"/>
                <a:gd name="T107" fmla="*/ 24749 h 129"/>
                <a:gd name="T108" fmla="*/ 2147483647 w 91"/>
                <a:gd name="T109" fmla="*/ 8944 h 129"/>
                <a:gd name="T110" fmla="*/ 2147483647 w 91"/>
                <a:gd name="T111" fmla="*/ 17882 h 129"/>
                <a:gd name="T112" fmla="*/ 2147483647 w 91"/>
                <a:gd name="T113" fmla="*/ 23615 h 129"/>
                <a:gd name="T114" fmla="*/ 2147483647 w 91"/>
                <a:gd name="T115" fmla="*/ 10316 h 129"/>
                <a:gd name="T116" fmla="*/ 2147483647 w 91"/>
                <a:gd name="T117" fmla="*/ 23615 h 129"/>
                <a:gd name="T118" fmla="*/ 2147483647 w 91"/>
                <a:gd name="T119" fmla="*/ 19885 h 129"/>
                <a:gd name="T120" fmla="*/ 2147483647 w 91"/>
                <a:gd name="T121" fmla="*/ 13652 h 129"/>
                <a:gd name="T122" fmla="*/ 2147483647 w 91"/>
                <a:gd name="T123" fmla="*/ 26725 h 129"/>
                <a:gd name="T124" fmla="*/ 2147483647 w 91"/>
                <a:gd name="T125" fmla="*/ 14632 h 129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91"/>
                <a:gd name="T190" fmla="*/ 0 h 129"/>
                <a:gd name="T191" fmla="*/ 91 w 91"/>
                <a:gd name="T192" fmla="*/ 129 h 129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91" h="129">
                  <a:moveTo>
                    <a:pt x="0" y="79"/>
                  </a:moveTo>
                  <a:lnTo>
                    <a:pt x="0" y="80"/>
                  </a:lnTo>
                  <a:lnTo>
                    <a:pt x="0" y="84"/>
                  </a:lnTo>
                  <a:lnTo>
                    <a:pt x="0" y="87"/>
                  </a:lnTo>
                  <a:lnTo>
                    <a:pt x="1" y="85"/>
                  </a:lnTo>
                  <a:lnTo>
                    <a:pt x="1" y="84"/>
                  </a:lnTo>
                  <a:lnTo>
                    <a:pt x="1" y="79"/>
                  </a:lnTo>
                  <a:lnTo>
                    <a:pt x="1" y="75"/>
                  </a:lnTo>
                  <a:lnTo>
                    <a:pt x="1" y="74"/>
                  </a:lnTo>
                  <a:lnTo>
                    <a:pt x="1" y="72"/>
                  </a:lnTo>
                  <a:lnTo>
                    <a:pt x="1" y="69"/>
                  </a:lnTo>
                  <a:lnTo>
                    <a:pt x="2" y="68"/>
                  </a:lnTo>
                  <a:lnTo>
                    <a:pt x="2" y="66"/>
                  </a:lnTo>
                  <a:lnTo>
                    <a:pt x="2" y="64"/>
                  </a:lnTo>
                  <a:lnTo>
                    <a:pt x="2" y="67"/>
                  </a:lnTo>
                  <a:lnTo>
                    <a:pt x="2" y="69"/>
                  </a:lnTo>
                  <a:lnTo>
                    <a:pt x="2" y="72"/>
                  </a:lnTo>
                  <a:lnTo>
                    <a:pt x="2" y="76"/>
                  </a:lnTo>
                  <a:lnTo>
                    <a:pt x="2" y="80"/>
                  </a:lnTo>
                  <a:lnTo>
                    <a:pt x="3" y="82"/>
                  </a:lnTo>
                  <a:lnTo>
                    <a:pt x="3" y="84"/>
                  </a:lnTo>
                  <a:lnTo>
                    <a:pt x="3" y="83"/>
                  </a:lnTo>
                  <a:lnTo>
                    <a:pt x="3" y="84"/>
                  </a:lnTo>
                  <a:lnTo>
                    <a:pt x="3" y="83"/>
                  </a:lnTo>
                  <a:lnTo>
                    <a:pt x="3" y="81"/>
                  </a:lnTo>
                  <a:lnTo>
                    <a:pt x="3" y="80"/>
                  </a:lnTo>
                  <a:lnTo>
                    <a:pt x="3" y="78"/>
                  </a:lnTo>
                  <a:lnTo>
                    <a:pt x="3" y="76"/>
                  </a:lnTo>
                  <a:lnTo>
                    <a:pt x="3" y="73"/>
                  </a:lnTo>
                  <a:lnTo>
                    <a:pt x="4" y="71"/>
                  </a:lnTo>
                  <a:lnTo>
                    <a:pt x="4" y="68"/>
                  </a:lnTo>
                  <a:lnTo>
                    <a:pt x="4" y="64"/>
                  </a:lnTo>
                  <a:lnTo>
                    <a:pt x="4" y="60"/>
                  </a:lnTo>
                  <a:lnTo>
                    <a:pt x="4" y="56"/>
                  </a:lnTo>
                  <a:lnTo>
                    <a:pt x="4" y="52"/>
                  </a:lnTo>
                  <a:lnTo>
                    <a:pt x="4" y="50"/>
                  </a:lnTo>
                  <a:lnTo>
                    <a:pt x="4" y="51"/>
                  </a:lnTo>
                  <a:lnTo>
                    <a:pt x="4" y="50"/>
                  </a:lnTo>
                  <a:lnTo>
                    <a:pt x="4" y="51"/>
                  </a:lnTo>
                  <a:lnTo>
                    <a:pt x="4" y="52"/>
                  </a:lnTo>
                  <a:lnTo>
                    <a:pt x="5" y="53"/>
                  </a:lnTo>
                  <a:lnTo>
                    <a:pt x="5" y="57"/>
                  </a:lnTo>
                  <a:lnTo>
                    <a:pt x="5" y="61"/>
                  </a:lnTo>
                  <a:lnTo>
                    <a:pt x="5" y="65"/>
                  </a:lnTo>
                  <a:lnTo>
                    <a:pt x="5" y="68"/>
                  </a:lnTo>
                  <a:lnTo>
                    <a:pt x="5" y="72"/>
                  </a:lnTo>
                  <a:lnTo>
                    <a:pt x="5" y="75"/>
                  </a:lnTo>
                  <a:lnTo>
                    <a:pt x="5" y="77"/>
                  </a:lnTo>
                  <a:lnTo>
                    <a:pt x="6" y="81"/>
                  </a:lnTo>
                  <a:lnTo>
                    <a:pt x="6" y="84"/>
                  </a:lnTo>
                  <a:lnTo>
                    <a:pt x="6" y="83"/>
                  </a:lnTo>
                  <a:lnTo>
                    <a:pt x="6" y="81"/>
                  </a:lnTo>
                  <a:lnTo>
                    <a:pt x="6" y="79"/>
                  </a:lnTo>
                  <a:lnTo>
                    <a:pt x="6" y="76"/>
                  </a:lnTo>
                  <a:lnTo>
                    <a:pt x="6" y="74"/>
                  </a:lnTo>
                  <a:lnTo>
                    <a:pt x="7" y="73"/>
                  </a:lnTo>
                  <a:lnTo>
                    <a:pt x="7" y="72"/>
                  </a:lnTo>
                  <a:lnTo>
                    <a:pt x="7" y="69"/>
                  </a:lnTo>
                  <a:lnTo>
                    <a:pt x="7" y="66"/>
                  </a:lnTo>
                  <a:lnTo>
                    <a:pt x="7" y="65"/>
                  </a:lnTo>
                  <a:lnTo>
                    <a:pt x="7" y="64"/>
                  </a:lnTo>
                  <a:lnTo>
                    <a:pt x="7" y="65"/>
                  </a:lnTo>
                  <a:lnTo>
                    <a:pt x="7" y="68"/>
                  </a:lnTo>
                  <a:lnTo>
                    <a:pt x="7" y="72"/>
                  </a:lnTo>
                  <a:lnTo>
                    <a:pt x="8" y="74"/>
                  </a:lnTo>
                  <a:lnTo>
                    <a:pt x="8" y="77"/>
                  </a:lnTo>
                  <a:lnTo>
                    <a:pt x="8" y="79"/>
                  </a:lnTo>
                  <a:lnTo>
                    <a:pt x="8" y="80"/>
                  </a:lnTo>
                  <a:lnTo>
                    <a:pt x="8" y="79"/>
                  </a:lnTo>
                  <a:lnTo>
                    <a:pt x="8" y="80"/>
                  </a:lnTo>
                  <a:lnTo>
                    <a:pt x="9" y="80"/>
                  </a:lnTo>
                  <a:lnTo>
                    <a:pt x="9" y="79"/>
                  </a:lnTo>
                  <a:lnTo>
                    <a:pt x="9" y="77"/>
                  </a:lnTo>
                  <a:lnTo>
                    <a:pt x="9" y="72"/>
                  </a:lnTo>
                  <a:lnTo>
                    <a:pt x="9" y="69"/>
                  </a:lnTo>
                  <a:lnTo>
                    <a:pt x="9" y="66"/>
                  </a:lnTo>
                  <a:lnTo>
                    <a:pt x="9" y="62"/>
                  </a:lnTo>
                  <a:lnTo>
                    <a:pt x="9" y="59"/>
                  </a:lnTo>
                  <a:lnTo>
                    <a:pt x="9" y="57"/>
                  </a:lnTo>
                  <a:lnTo>
                    <a:pt x="10" y="53"/>
                  </a:lnTo>
                  <a:lnTo>
                    <a:pt x="10" y="52"/>
                  </a:lnTo>
                  <a:lnTo>
                    <a:pt x="10" y="51"/>
                  </a:lnTo>
                  <a:lnTo>
                    <a:pt x="10" y="52"/>
                  </a:lnTo>
                  <a:lnTo>
                    <a:pt x="10" y="53"/>
                  </a:lnTo>
                  <a:lnTo>
                    <a:pt x="10" y="55"/>
                  </a:lnTo>
                  <a:lnTo>
                    <a:pt x="10" y="59"/>
                  </a:lnTo>
                  <a:lnTo>
                    <a:pt x="10" y="65"/>
                  </a:lnTo>
                  <a:lnTo>
                    <a:pt x="10" y="69"/>
                  </a:lnTo>
                  <a:lnTo>
                    <a:pt x="11" y="73"/>
                  </a:lnTo>
                  <a:lnTo>
                    <a:pt x="11" y="76"/>
                  </a:lnTo>
                  <a:lnTo>
                    <a:pt x="11" y="79"/>
                  </a:lnTo>
                  <a:lnTo>
                    <a:pt x="11" y="80"/>
                  </a:lnTo>
                  <a:lnTo>
                    <a:pt x="11" y="82"/>
                  </a:lnTo>
                  <a:lnTo>
                    <a:pt x="11" y="81"/>
                  </a:lnTo>
                  <a:lnTo>
                    <a:pt x="12" y="81"/>
                  </a:lnTo>
                  <a:lnTo>
                    <a:pt x="12" y="80"/>
                  </a:lnTo>
                  <a:lnTo>
                    <a:pt x="12" y="77"/>
                  </a:lnTo>
                  <a:lnTo>
                    <a:pt x="12" y="74"/>
                  </a:lnTo>
                  <a:lnTo>
                    <a:pt x="12" y="71"/>
                  </a:lnTo>
                  <a:lnTo>
                    <a:pt x="12" y="68"/>
                  </a:lnTo>
                  <a:lnTo>
                    <a:pt x="12" y="66"/>
                  </a:lnTo>
                  <a:lnTo>
                    <a:pt x="12" y="68"/>
                  </a:lnTo>
                  <a:lnTo>
                    <a:pt x="13" y="68"/>
                  </a:lnTo>
                  <a:lnTo>
                    <a:pt x="13" y="71"/>
                  </a:lnTo>
                  <a:lnTo>
                    <a:pt x="13" y="72"/>
                  </a:lnTo>
                  <a:lnTo>
                    <a:pt x="13" y="74"/>
                  </a:lnTo>
                  <a:lnTo>
                    <a:pt x="13" y="76"/>
                  </a:lnTo>
                  <a:lnTo>
                    <a:pt x="13" y="77"/>
                  </a:lnTo>
                  <a:lnTo>
                    <a:pt x="13" y="78"/>
                  </a:lnTo>
                  <a:lnTo>
                    <a:pt x="13" y="80"/>
                  </a:lnTo>
                  <a:lnTo>
                    <a:pt x="14" y="81"/>
                  </a:lnTo>
                  <a:lnTo>
                    <a:pt x="14" y="82"/>
                  </a:lnTo>
                  <a:lnTo>
                    <a:pt x="14" y="81"/>
                  </a:lnTo>
                  <a:lnTo>
                    <a:pt x="14" y="79"/>
                  </a:lnTo>
                  <a:lnTo>
                    <a:pt x="14" y="78"/>
                  </a:lnTo>
                  <a:lnTo>
                    <a:pt x="14" y="74"/>
                  </a:lnTo>
                  <a:lnTo>
                    <a:pt x="14" y="71"/>
                  </a:lnTo>
                  <a:lnTo>
                    <a:pt x="14" y="69"/>
                  </a:lnTo>
                  <a:lnTo>
                    <a:pt x="15" y="67"/>
                  </a:lnTo>
                  <a:lnTo>
                    <a:pt x="15" y="64"/>
                  </a:lnTo>
                  <a:lnTo>
                    <a:pt x="15" y="61"/>
                  </a:lnTo>
                  <a:lnTo>
                    <a:pt x="15" y="59"/>
                  </a:lnTo>
                  <a:lnTo>
                    <a:pt x="15" y="56"/>
                  </a:lnTo>
                  <a:lnTo>
                    <a:pt x="15" y="54"/>
                  </a:lnTo>
                  <a:lnTo>
                    <a:pt x="15" y="53"/>
                  </a:lnTo>
                  <a:lnTo>
                    <a:pt x="15" y="54"/>
                  </a:lnTo>
                  <a:lnTo>
                    <a:pt x="16" y="56"/>
                  </a:lnTo>
                  <a:lnTo>
                    <a:pt x="16" y="58"/>
                  </a:lnTo>
                  <a:lnTo>
                    <a:pt x="16" y="62"/>
                  </a:lnTo>
                  <a:lnTo>
                    <a:pt x="16" y="66"/>
                  </a:lnTo>
                  <a:lnTo>
                    <a:pt x="16" y="69"/>
                  </a:lnTo>
                  <a:lnTo>
                    <a:pt x="16" y="72"/>
                  </a:lnTo>
                  <a:lnTo>
                    <a:pt x="16" y="75"/>
                  </a:lnTo>
                  <a:lnTo>
                    <a:pt x="16" y="77"/>
                  </a:lnTo>
                  <a:lnTo>
                    <a:pt x="16" y="79"/>
                  </a:lnTo>
                  <a:lnTo>
                    <a:pt x="17" y="80"/>
                  </a:lnTo>
                  <a:lnTo>
                    <a:pt x="17" y="82"/>
                  </a:lnTo>
                  <a:lnTo>
                    <a:pt x="17" y="83"/>
                  </a:lnTo>
                  <a:lnTo>
                    <a:pt x="17" y="82"/>
                  </a:lnTo>
                  <a:lnTo>
                    <a:pt x="17" y="81"/>
                  </a:lnTo>
                  <a:lnTo>
                    <a:pt x="17" y="80"/>
                  </a:lnTo>
                  <a:lnTo>
                    <a:pt x="17" y="79"/>
                  </a:lnTo>
                  <a:lnTo>
                    <a:pt x="17" y="75"/>
                  </a:lnTo>
                  <a:lnTo>
                    <a:pt x="17" y="74"/>
                  </a:lnTo>
                  <a:lnTo>
                    <a:pt x="18" y="73"/>
                  </a:lnTo>
                  <a:lnTo>
                    <a:pt x="18" y="72"/>
                  </a:lnTo>
                  <a:lnTo>
                    <a:pt x="18" y="71"/>
                  </a:lnTo>
                  <a:lnTo>
                    <a:pt x="18" y="70"/>
                  </a:lnTo>
                  <a:lnTo>
                    <a:pt x="18" y="69"/>
                  </a:lnTo>
                  <a:lnTo>
                    <a:pt x="19" y="69"/>
                  </a:lnTo>
                  <a:lnTo>
                    <a:pt x="19" y="71"/>
                  </a:lnTo>
                  <a:lnTo>
                    <a:pt x="19" y="74"/>
                  </a:lnTo>
                  <a:lnTo>
                    <a:pt x="19" y="76"/>
                  </a:lnTo>
                  <a:lnTo>
                    <a:pt x="19" y="78"/>
                  </a:lnTo>
                  <a:lnTo>
                    <a:pt x="19" y="79"/>
                  </a:lnTo>
                  <a:lnTo>
                    <a:pt x="19" y="80"/>
                  </a:lnTo>
                  <a:lnTo>
                    <a:pt x="19" y="79"/>
                  </a:lnTo>
                  <a:lnTo>
                    <a:pt x="19" y="78"/>
                  </a:lnTo>
                  <a:lnTo>
                    <a:pt x="20" y="77"/>
                  </a:lnTo>
                  <a:lnTo>
                    <a:pt x="20" y="74"/>
                  </a:lnTo>
                  <a:lnTo>
                    <a:pt x="20" y="72"/>
                  </a:lnTo>
                  <a:lnTo>
                    <a:pt x="20" y="70"/>
                  </a:lnTo>
                  <a:lnTo>
                    <a:pt x="20" y="67"/>
                  </a:lnTo>
                  <a:lnTo>
                    <a:pt x="20" y="65"/>
                  </a:lnTo>
                  <a:lnTo>
                    <a:pt x="20" y="62"/>
                  </a:lnTo>
                  <a:lnTo>
                    <a:pt x="20" y="59"/>
                  </a:lnTo>
                  <a:lnTo>
                    <a:pt x="21" y="57"/>
                  </a:lnTo>
                  <a:lnTo>
                    <a:pt x="21" y="56"/>
                  </a:lnTo>
                  <a:lnTo>
                    <a:pt x="21" y="54"/>
                  </a:lnTo>
                  <a:lnTo>
                    <a:pt x="21" y="53"/>
                  </a:lnTo>
                  <a:lnTo>
                    <a:pt x="21" y="55"/>
                  </a:lnTo>
                  <a:lnTo>
                    <a:pt x="21" y="57"/>
                  </a:lnTo>
                  <a:lnTo>
                    <a:pt x="21" y="58"/>
                  </a:lnTo>
                  <a:lnTo>
                    <a:pt x="22" y="65"/>
                  </a:lnTo>
                  <a:lnTo>
                    <a:pt x="22" y="69"/>
                  </a:lnTo>
                  <a:lnTo>
                    <a:pt x="22" y="73"/>
                  </a:lnTo>
                  <a:lnTo>
                    <a:pt x="22" y="77"/>
                  </a:lnTo>
                  <a:lnTo>
                    <a:pt x="22" y="80"/>
                  </a:lnTo>
                  <a:lnTo>
                    <a:pt x="22" y="79"/>
                  </a:lnTo>
                  <a:lnTo>
                    <a:pt x="22" y="84"/>
                  </a:lnTo>
                  <a:lnTo>
                    <a:pt x="22" y="85"/>
                  </a:lnTo>
                  <a:lnTo>
                    <a:pt x="22" y="84"/>
                  </a:lnTo>
                  <a:lnTo>
                    <a:pt x="22" y="82"/>
                  </a:lnTo>
                  <a:lnTo>
                    <a:pt x="23" y="79"/>
                  </a:lnTo>
                  <a:lnTo>
                    <a:pt x="23" y="77"/>
                  </a:lnTo>
                  <a:lnTo>
                    <a:pt x="23" y="76"/>
                  </a:lnTo>
                  <a:lnTo>
                    <a:pt x="23" y="77"/>
                  </a:lnTo>
                  <a:lnTo>
                    <a:pt x="23" y="74"/>
                  </a:lnTo>
                  <a:lnTo>
                    <a:pt x="23" y="71"/>
                  </a:lnTo>
                  <a:lnTo>
                    <a:pt x="23" y="70"/>
                  </a:lnTo>
                  <a:lnTo>
                    <a:pt x="23" y="71"/>
                  </a:lnTo>
                  <a:lnTo>
                    <a:pt x="23" y="70"/>
                  </a:lnTo>
                  <a:lnTo>
                    <a:pt x="23" y="68"/>
                  </a:lnTo>
                  <a:lnTo>
                    <a:pt x="24" y="68"/>
                  </a:lnTo>
                  <a:lnTo>
                    <a:pt x="24" y="73"/>
                  </a:lnTo>
                  <a:lnTo>
                    <a:pt x="24" y="74"/>
                  </a:lnTo>
                  <a:lnTo>
                    <a:pt x="24" y="77"/>
                  </a:lnTo>
                  <a:lnTo>
                    <a:pt x="24" y="83"/>
                  </a:lnTo>
                  <a:lnTo>
                    <a:pt x="24" y="85"/>
                  </a:lnTo>
                  <a:lnTo>
                    <a:pt x="24" y="84"/>
                  </a:lnTo>
                  <a:lnTo>
                    <a:pt x="24" y="89"/>
                  </a:lnTo>
                  <a:lnTo>
                    <a:pt x="24" y="93"/>
                  </a:lnTo>
                  <a:lnTo>
                    <a:pt x="24" y="92"/>
                  </a:lnTo>
                  <a:lnTo>
                    <a:pt x="25" y="92"/>
                  </a:lnTo>
                  <a:lnTo>
                    <a:pt x="25" y="91"/>
                  </a:lnTo>
                  <a:lnTo>
                    <a:pt x="25" y="92"/>
                  </a:lnTo>
                  <a:lnTo>
                    <a:pt x="25" y="89"/>
                  </a:lnTo>
                  <a:lnTo>
                    <a:pt x="25" y="84"/>
                  </a:lnTo>
                  <a:lnTo>
                    <a:pt x="25" y="80"/>
                  </a:lnTo>
                  <a:lnTo>
                    <a:pt x="25" y="72"/>
                  </a:lnTo>
                  <a:lnTo>
                    <a:pt x="25" y="68"/>
                  </a:lnTo>
                  <a:lnTo>
                    <a:pt x="25" y="61"/>
                  </a:lnTo>
                  <a:lnTo>
                    <a:pt x="25" y="55"/>
                  </a:lnTo>
                  <a:lnTo>
                    <a:pt x="26" y="51"/>
                  </a:lnTo>
                  <a:lnTo>
                    <a:pt x="26" y="45"/>
                  </a:lnTo>
                  <a:lnTo>
                    <a:pt x="26" y="35"/>
                  </a:lnTo>
                  <a:lnTo>
                    <a:pt x="26" y="29"/>
                  </a:lnTo>
                  <a:lnTo>
                    <a:pt x="26" y="23"/>
                  </a:lnTo>
                  <a:lnTo>
                    <a:pt x="26" y="19"/>
                  </a:lnTo>
                  <a:lnTo>
                    <a:pt x="26" y="16"/>
                  </a:lnTo>
                  <a:lnTo>
                    <a:pt x="26" y="28"/>
                  </a:lnTo>
                  <a:lnTo>
                    <a:pt x="27" y="55"/>
                  </a:lnTo>
                  <a:lnTo>
                    <a:pt x="27" y="71"/>
                  </a:lnTo>
                  <a:lnTo>
                    <a:pt x="27" y="60"/>
                  </a:lnTo>
                  <a:lnTo>
                    <a:pt x="27" y="90"/>
                  </a:lnTo>
                  <a:lnTo>
                    <a:pt x="27" y="110"/>
                  </a:lnTo>
                  <a:lnTo>
                    <a:pt x="27" y="103"/>
                  </a:lnTo>
                  <a:lnTo>
                    <a:pt x="27" y="112"/>
                  </a:lnTo>
                  <a:lnTo>
                    <a:pt x="27" y="101"/>
                  </a:lnTo>
                  <a:lnTo>
                    <a:pt x="27" y="104"/>
                  </a:lnTo>
                  <a:lnTo>
                    <a:pt x="27" y="80"/>
                  </a:lnTo>
                  <a:lnTo>
                    <a:pt x="28" y="67"/>
                  </a:lnTo>
                  <a:lnTo>
                    <a:pt x="28" y="60"/>
                  </a:lnTo>
                  <a:lnTo>
                    <a:pt x="28" y="38"/>
                  </a:lnTo>
                  <a:lnTo>
                    <a:pt x="28" y="47"/>
                  </a:lnTo>
                  <a:lnTo>
                    <a:pt x="28" y="37"/>
                  </a:lnTo>
                  <a:lnTo>
                    <a:pt x="28" y="45"/>
                  </a:lnTo>
                  <a:lnTo>
                    <a:pt x="28" y="47"/>
                  </a:lnTo>
                  <a:lnTo>
                    <a:pt x="28" y="45"/>
                  </a:lnTo>
                  <a:lnTo>
                    <a:pt x="28" y="48"/>
                  </a:lnTo>
                  <a:lnTo>
                    <a:pt x="28" y="61"/>
                  </a:lnTo>
                  <a:lnTo>
                    <a:pt x="28" y="75"/>
                  </a:lnTo>
                  <a:lnTo>
                    <a:pt x="28" y="74"/>
                  </a:lnTo>
                  <a:lnTo>
                    <a:pt x="28" y="79"/>
                  </a:lnTo>
                  <a:lnTo>
                    <a:pt x="29" y="74"/>
                  </a:lnTo>
                  <a:lnTo>
                    <a:pt x="29" y="88"/>
                  </a:lnTo>
                  <a:lnTo>
                    <a:pt x="29" y="94"/>
                  </a:lnTo>
                  <a:lnTo>
                    <a:pt x="29" y="93"/>
                  </a:lnTo>
                  <a:lnTo>
                    <a:pt x="29" y="86"/>
                  </a:lnTo>
                  <a:lnTo>
                    <a:pt x="29" y="108"/>
                  </a:lnTo>
                  <a:lnTo>
                    <a:pt x="29" y="106"/>
                  </a:lnTo>
                  <a:lnTo>
                    <a:pt x="29" y="92"/>
                  </a:lnTo>
                  <a:lnTo>
                    <a:pt x="29" y="96"/>
                  </a:lnTo>
                  <a:lnTo>
                    <a:pt x="29" y="93"/>
                  </a:lnTo>
                  <a:lnTo>
                    <a:pt x="29" y="97"/>
                  </a:lnTo>
                  <a:lnTo>
                    <a:pt x="29" y="93"/>
                  </a:lnTo>
                  <a:lnTo>
                    <a:pt x="29" y="84"/>
                  </a:lnTo>
                  <a:lnTo>
                    <a:pt x="30" y="78"/>
                  </a:lnTo>
                  <a:lnTo>
                    <a:pt x="30" y="88"/>
                  </a:lnTo>
                  <a:lnTo>
                    <a:pt x="30" y="77"/>
                  </a:lnTo>
                  <a:lnTo>
                    <a:pt x="30" y="85"/>
                  </a:lnTo>
                  <a:lnTo>
                    <a:pt x="30" y="78"/>
                  </a:lnTo>
                  <a:lnTo>
                    <a:pt x="30" y="86"/>
                  </a:lnTo>
                  <a:lnTo>
                    <a:pt x="30" y="78"/>
                  </a:lnTo>
                  <a:lnTo>
                    <a:pt x="30" y="71"/>
                  </a:lnTo>
                  <a:lnTo>
                    <a:pt x="30" y="73"/>
                  </a:lnTo>
                  <a:lnTo>
                    <a:pt x="30" y="69"/>
                  </a:lnTo>
                  <a:lnTo>
                    <a:pt x="30" y="60"/>
                  </a:lnTo>
                  <a:lnTo>
                    <a:pt x="31" y="49"/>
                  </a:lnTo>
                  <a:lnTo>
                    <a:pt x="31" y="50"/>
                  </a:lnTo>
                  <a:lnTo>
                    <a:pt x="31" y="46"/>
                  </a:lnTo>
                  <a:lnTo>
                    <a:pt x="31" y="32"/>
                  </a:lnTo>
                  <a:lnTo>
                    <a:pt x="31" y="29"/>
                  </a:lnTo>
                  <a:lnTo>
                    <a:pt x="31" y="30"/>
                  </a:lnTo>
                  <a:lnTo>
                    <a:pt x="31" y="19"/>
                  </a:lnTo>
                  <a:lnTo>
                    <a:pt x="31" y="12"/>
                  </a:lnTo>
                  <a:lnTo>
                    <a:pt x="31" y="13"/>
                  </a:lnTo>
                  <a:lnTo>
                    <a:pt x="31" y="8"/>
                  </a:lnTo>
                  <a:lnTo>
                    <a:pt x="31" y="0"/>
                  </a:lnTo>
                  <a:lnTo>
                    <a:pt x="31" y="1"/>
                  </a:lnTo>
                  <a:lnTo>
                    <a:pt x="32" y="40"/>
                  </a:lnTo>
                  <a:lnTo>
                    <a:pt x="32" y="80"/>
                  </a:lnTo>
                  <a:lnTo>
                    <a:pt x="32" y="77"/>
                  </a:lnTo>
                  <a:lnTo>
                    <a:pt x="32" y="50"/>
                  </a:lnTo>
                  <a:lnTo>
                    <a:pt x="32" y="77"/>
                  </a:lnTo>
                  <a:lnTo>
                    <a:pt x="32" y="121"/>
                  </a:lnTo>
                  <a:lnTo>
                    <a:pt x="32" y="113"/>
                  </a:lnTo>
                  <a:lnTo>
                    <a:pt x="32" y="127"/>
                  </a:lnTo>
                  <a:lnTo>
                    <a:pt x="32" y="122"/>
                  </a:lnTo>
                  <a:lnTo>
                    <a:pt x="32" y="113"/>
                  </a:lnTo>
                  <a:lnTo>
                    <a:pt x="32" y="111"/>
                  </a:lnTo>
                  <a:lnTo>
                    <a:pt x="32" y="122"/>
                  </a:lnTo>
                  <a:lnTo>
                    <a:pt x="32" y="116"/>
                  </a:lnTo>
                  <a:lnTo>
                    <a:pt x="32" y="91"/>
                  </a:lnTo>
                  <a:lnTo>
                    <a:pt x="33" y="68"/>
                  </a:lnTo>
                  <a:lnTo>
                    <a:pt x="33" y="69"/>
                  </a:lnTo>
                  <a:lnTo>
                    <a:pt x="33" y="64"/>
                  </a:lnTo>
                  <a:lnTo>
                    <a:pt x="33" y="28"/>
                  </a:lnTo>
                  <a:lnTo>
                    <a:pt x="33" y="39"/>
                  </a:lnTo>
                  <a:lnTo>
                    <a:pt x="33" y="24"/>
                  </a:lnTo>
                  <a:lnTo>
                    <a:pt x="33" y="28"/>
                  </a:lnTo>
                  <a:lnTo>
                    <a:pt x="33" y="39"/>
                  </a:lnTo>
                  <a:lnTo>
                    <a:pt x="33" y="37"/>
                  </a:lnTo>
                  <a:lnTo>
                    <a:pt x="33" y="30"/>
                  </a:lnTo>
                  <a:lnTo>
                    <a:pt x="33" y="37"/>
                  </a:lnTo>
                  <a:lnTo>
                    <a:pt x="33" y="55"/>
                  </a:lnTo>
                  <a:lnTo>
                    <a:pt x="33" y="74"/>
                  </a:lnTo>
                  <a:lnTo>
                    <a:pt x="34" y="77"/>
                  </a:lnTo>
                  <a:lnTo>
                    <a:pt x="34" y="103"/>
                  </a:lnTo>
                  <a:lnTo>
                    <a:pt x="34" y="96"/>
                  </a:lnTo>
                  <a:lnTo>
                    <a:pt x="34" y="101"/>
                  </a:lnTo>
                  <a:lnTo>
                    <a:pt x="34" y="93"/>
                  </a:lnTo>
                  <a:lnTo>
                    <a:pt x="34" y="105"/>
                  </a:lnTo>
                  <a:lnTo>
                    <a:pt x="34" y="83"/>
                  </a:lnTo>
                  <a:lnTo>
                    <a:pt x="34" y="99"/>
                  </a:lnTo>
                  <a:lnTo>
                    <a:pt x="34" y="82"/>
                  </a:lnTo>
                  <a:lnTo>
                    <a:pt x="35" y="95"/>
                  </a:lnTo>
                  <a:lnTo>
                    <a:pt x="35" y="84"/>
                  </a:lnTo>
                  <a:lnTo>
                    <a:pt x="35" y="86"/>
                  </a:lnTo>
                  <a:lnTo>
                    <a:pt x="35" y="95"/>
                  </a:lnTo>
                  <a:lnTo>
                    <a:pt x="35" y="86"/>
                  </a:lnTo>
                  <a:lnTo>
                    <a:pt x="35" y="99"/>
                  </a:lnTo>
                  <a:lnTo>
                    <a:pt x="35" y="93"/>
                  </a:lnTo>
                  <a:lnTo>
                    <a:pt x="35" y="94"/>
                  </a:lnTo>
                  <a:lnTo>
                    <a:pt x="35" y="102"/>
                  </a:lnTo>
                  <a:lnTo>
                    <a:pt x="35" y="86"/>
                  </a:lnTo>
                  <a:lnTo>
                    <a:pt x="35" y="87"/>
                  </a:lnTo>
                  <a:lnTo>
                    <a:pt x="35" y="85"/>
                  </a:lnTo>
                  <a:lnTo>
                    <a:pt x="35" y="65"/>
                  </a:lnTo>
                  <a:lnTo>
                    <a:pt x="35" y="87"/>
                  </a:lnTo>
                  <a:lnTo>
                    <a:pt x="36" y="66"/>
                  </a:lnTo>
                  <a:lnTo>
                    <a:pt x="36" y="62"/>
                  </a:lnTo>
                  <a:lnTo>
                    <a:pt x="36" y="50"/>
                  </a:lnTo>
                  <a:lnTo>
                    <a:pt x="36" y="45"/>
                  </a:lnTo>
                  <a:lnTo>
                    <a:pt x="36" y="35"/>
                  </a:lnTo>
                  <a:lnTo>
                    <a:pt x="36" y="32"/>
                  </a:lnTo>
                  <a:lnTo>
                    <a:pt x="36" y="15"/>
                  </a:lnTo>
                  <a:lnTo>
                    <a:pt x="36" y="23"/>
                  </a:lnTo>
                  <a:lnTo>
                    <a:pt x="36" y="19"/>
                  </a:lnTo>
                  <a:lnTo>
                    <a:pt x="36" y="22"/>
                  </a:lnTo>
                  <a:lnTo>
                    <a:pt x="36" y="11"/>
                  </a:lnTo>
                  <a:lnTo>
                    <a:pt x="37" y="9"/>
                  </a:lnTo>
                  <a:lnTo>
                    <a:pt x="37" y="10"/>
                  </a:lnTo>
                  <a:lnTo>
                    <a:pt x="37" y="17"/>
                  </a:lnTo>
                  <a:lnTo>
                    <a:pt x="37" y="9"/>
                  </a:lnTo>
                  <a:lnTo>
                    <a:pt x="37" y="59"/>
                  </a:lnTo>
                  <a:lnTo>
                    <a:pt x="37" y="84"/>
                  </a:lnTo>
                  <a:lnTo>
                    <a:pt x="37" y="57"/>
                  </a:lnTo>
                  <a:lnTo>
                    <a:pt x="37" y="100"/>
                  </a:lnTo>
                  <a:lnTo>
                    <a:pt x="37" y="125"/>
                  </a:lnTo>
                  <a:lnTo>
                    <a:pt x="37" y="120"/>
                  </a:lnTo>
                  <a:lnTo>
                    <a:pt x="37" y="125"/>
                  </a:lnTo>
                  <a:lnTo>
                    <a:pt x="37" y="121"/>
                  </a:lnTo>
                  <a:lnTo>
                    <a:pt x="37" y="129"/>
                  </a:lnTo>
                  <a:lnTo>
                    <a:pt x="37" y="121"/>
                  </a:lnTo>
                  <a:lnTo>
                    <a:pt x="37" y="116"/>
                  </a:lnTo>
                  <a:lnTo>
                    <a:pt x="38" y="85"/>
                  </a:lnTo>
                  <a:lnTo>
                    <a:pt x="38" y="122"/>
                  </a:lnTo>
                  <a:lnTo>
                    <a:pt x="38" y="85"/>
                  </a:lnTo>
                  <a:lnTo>
                    <a:pt x="38" y="76"/>
                  </a:lnTo>
                  <a:lnTo>
                    <a:pt x="38" y="82"/>
                  </a:lnTo>
                  <a:lnTo>
                    <a:pt x="38" y="64"/>
                  </a:lnTo>
                  <a:lnTo>
                    <a:pt x="38" y="42"/>
                  </a:lnTo>
                  <a:lnTo>
                    <a:pt x="38" y="46"/>
                  </a:lnTo>
                  <a:lnTo>
                    <a:pt x="38" y="40"/>
                  </a:lnTo>
                  <a:lnTo>
                    <a:pt x="38" y="42"/>
                  </a:lnTo>
                  <a:lnTo>
                    <a:pt x="38" y="37"/>
                  </a:lnTo>
                  <a:lnTo>
                    <a:pt x="38" y="39"/>
                  </a:lnTo>
                  <a:lnTo>
                    <a:pt x="38" y="48"/>
                  </a:lnTo>
                  <a:lnTo>
                    <a:pt x="38" y="41"/>
                  </a:lnTo>
                  <a:lnTo>
                    <a:pt x="38" y="67"/>
                  </a:lnTo>
                  <a:lnTo>
                    <a:pt x="39" y="73"/>
                  </a:lnTo>
                  <a:lnTo>
                    <a:pt x="39" y="71"/>
                  </a:lnTo>
                  <a:lnTo>
                    <a:pt x="39" y="89"/>
                  </a:lnTo>
                  <a:lnTo>
                    <a:pt x="39" y="98"/>
                  </a:lnTo>
                  <a:lnTo>
                    <a:pt x="39" y="99"/>
                  </a:lnTo>
                  <a:lnTo>
                    <a:pt x="39" y="103"/>
                  </a:lnTo>
                  <a:lnTo>
                    <a:pt x="39" y="102"/>
                  </a:lnTo>
                  <a:lnTo>
                    <a:pt x="39" y="100"/>
                  </a:lnTo>
                  <a:lnTo>
                    <a:pt x="39" y="105"/>
                  </a:lnTo>
                  <a:lnTo>
                    <a:pt x="39" y="100"/>
                  </a:lnTo>
                  <a:lnTo>
                    <a:pt x="39" y="95"/>
                  </a:lnTo>
                  <a:lnTo>
                    <a:pt x="40" y="100"/>
                  </a:lnTo>
                  <a:lnTo>
                    <a:pt x="40" y="99"/>
                  </a:lnTo>
                  <a:lnTo>
                    <a:pt x="40" y="93"/>
                  </a:lnTo>
                  <a:lnTo>
                    <a:pt x="40" y="100"/>
                  </a:lnTo>
                  <a:lnTo>
                    <a:pt x="40" y="95"/>
                  </a:lnTo>
                  <a:lnTo>
                    <a:pt x="40" y="93"/>
                  </a:lnTo>
                  <a:lnTo>
                    <a:pt x="40" y="95"/>
                  </a:lnTo>
                  <a:lnTo>
                    <a:pt x="40" y="97"/>
                  </a:lnTo>
                  <a:lnTo>
                    <a:pt x="40" y="100"/>
                  </a:lnTo>
                  <a:lnTo>
                    <a:pt x="40" y="97"/>
                  </a:lnTo>
                  <a:lnTo>
                    <a:pt x="40" y="100"/>
                  </a:lnTo>
                  <a:lnTo>
                    <a:pt x="40" y="98"/>
                  </a:lnTo>
                  <a:lnTo>
                    <a:pt x="40" y="90"/>
                  </a:lnTo>
                  <a:lnTo>
                    <a:pt x="40" y="84"/>
                  </a:lnTo>
                  <a:lnTo>
                    <a:pt x="41" y="71"/>
                  </a:lnTo>
                  <a:lnTo>
                    <a:pt x="41" y="60"/>
                  </a:lnTo>
                  <a:lnTo>
                    <a:pt x="41" y="53"/>
                  </a:lnTo>
                  <a:lnTo>
                    <a:pt x="41" y="44"/>
                  </a:lnTo>
                  <a:lnTo>
                    <a:pt x="41" y="37"/>
                  </a:lnTo>
                  <a:lnTo>
                    <a:pt x="41" y="28"/>
                  </a:lnTo>
                  <a:lnTo>
                    <a:pt x="41" y="23"/>
                  </a:lnTo>
                  <a:lnTo>
                    <a:pt x="41" y="24"/>
                  </a:lnTo>
                  <a:lnTo>
                    <a:pt x="41" y="18"/>
                  </a:lnTo>
                  <a:lnTo>
                    <a:pt x="42" y="8"/>
                  </a:lnTo>
                  <a:lnTo>
                    <a:pt x="42" y="15"/>
                  </a:lnTo>
                  <a:lnTo>
                    <a:pt x="42" y="13"/>
                  </a:lnTo>
                  <a:lnTo>
                    <a:pt x="42" y="8"/>
                  </a:lnTo>
                  <a:lnTo>
                    <a:pt x="42" y="10"/>
                  </a:lnTo>
                  <a:lnTo>
                    <a:pt x="42" y="61"/>
                  </a:lnTo>
                  <a:lnTo>
                    <a:pt x="42" y="52"/>
                  </a:lnTo>
                  <a:lnTo>
                    <a:pt x="42" y="80"/>
                  </a:lnTo>
                  <a:lnTo>
                    <a:pt x="42" y="52"/>
                  </a:lnTo>
                  <a:lnTo>
                    <a:pt x="42" y="110"/>
                  </a:lnTo>
                  <a:lnTo>
                    <a:pt x="42" y="115"/>
                  </a:lnTo>
                  <a:lnTo>
                    <a:pt x="42" y="123"/>
                  </a:lnTo>
                  <a:lnTo>
                    <a:pt x="42" y="113"/>
                  </a:lnTo>
                  <a:lnTo>
                    <a:pt x="43" y="125"/>
                  </a:lnTo>
                  <a:lnTo>
                    <a:pt x="43" y="80"/>
                  </a:lnTo>
                  <a:lnTo>
                    <a:pt x="43" y="90"/>
                  </a:lnTo>
                  <a:lnTo>
                    <a:pt x="43" y="88"/>
                  </a:lnTo>
                  <a:lnTo>
                    <a:pt x="43" y="50"/>
                  </a:lnTo>
                  <a:lnTo>
                    <a:pt x="43" y="45"/>
                  </a:lnTo>
                  <a:lnTo>
                    <a:pt x="43" y="39"/>
                  </a:lnTo>
                  <a:lnTo>
                    <a:pt x="43" y="45"/>
                  </a:lnTo>
                  <a:lnTo>
                    <a:pt x="43" y="43"/>
                  </a:lnTo>
                  <a:lnTo>
                    <a:pt x="43" y="32"/>
                  </a:lnTo>
                  <a:lnTo>
                    <a:pt x="44" y="43"/>
                  </a:lnTo>
                  <a:lnTo>
                    <a:pt x="44" y="63"/>
                  </a:lnTo>
                  <a:lnTo>
                    <a:pt x="44" y="61"/>
                  </a:lnTo>
                  <a:lnTo>
                    <a:pt x="44" y="73"/>
                  </a:lnTo>
                  <a:lnTo>
                    <a:pt x="44" y="87"/>
                  </a:lnTo>
                  <a:lnTo>
                    <a:pt x="44" y="93"/>
                  </a:lnTo>
                  <a:lnTo>
                    <a:pt x="44" y="98"/>
                  </a:lnTo>
                  <a:lnTo>
                    <a:pt x="44" y="94"/>
                  </a:lnTo>
                  <a:lnTo>
                    <a:pt x="44" y="101"/>
                  </a:lnTo>
                  <a:lnTo>
                    <a:pt x="44" y="92"/>
                  </a:lnTo>
                  <a:lnTo>
                    <a:pt x="44" y="99"/>
                  </a:lnTo>
                  <a:lnTo>
                    <a:pt x="45" y="91"/>
                  </a:lnTo>
                  <a:lnTo>
                    <a:pt x="45" y="94"/>
                  </a:lnTo>
                  <a:lnTo>
                    <a:pt x="45" y="92"/>
                  </a:lnTo>
                  <a:lnTo>
                    <a:pt x="45" y="94"/>
                  </a:lnTo>
                  <a:lnTo>
                    <a:pt x="45" y="91"/>
                  </a:lnTo>
                  <a:lnTo>
                    <a:pt x="45" y="94"/>
                  </a:lnTo>
                  <a:lnTo>
                    <a:pt x="45" y="91"/>
                  </a:lnTo>
                  <a:lnTo>
                    <a:pt x="45" y="95"/>
                  </a:lnTo>
                  <a:lnTo>
                    <a:pt x="45" y="98"/>
                  </a:lnTo>
                  <a:lnTo>
                    <a:pt x="45" y="97"/>
                  </a:lnTo>
                  <a:lnTo>
                    <a:pt x="45" y="92"/>
                  </a:lnTo>
                  <a:lnTo>
                    <a:pt x="45" y="93"/>
                  </a:lnTo>
                  <a:lnTo>
                    <a:pt x="45" y="98"/>
                  </a:lnTo>
                  <a:lnTo>
                    <a:pt x="45" y="93"/>
                  </a:lnTo>
                  <a:lnTo>
                    <a:pt x="45" y="85"/>
                  </a:lnTo>
                  <a:lnTo>
                    <a:pt x="46" y="79"/>
                  </a:lnTo>
                  <a:lnTo>
                    <a:pt x="46" y="72"/>
                  </a:lnTo>
                  <a:lnTo>
                    <a:pt x="46" y="58"/>
                  </a:lnTo>
                  <a:lnTo>
                    <a:pt x="46" y="52"/>
                  </a:lnTo>
                  <a:lnTo>
                    <a:pt x="46" y="54"/>
                  </a:lnTo>
                  <a:lnTo>
                    <a:pt x="46" y="35"/>
                  </a:lnTo>
                  <a:lnTo>
                    <a:pt x="46" y="31"/>
                  </a:lnTo>
                  <a:lnTo>
                    <a:pt x="46" y="32"/>
                  </a:lnTo>
                  <a:lnTo>
                    <a:pt x="46" y="22"/>
                  </a:lnTo>
                  <a:lnTo>
                    <a:pt x="46" y="17"/>
                  </a:lnTo>
                  <a:lnTo>
                    <a:pt x="47" y="11"/>
                  </a:lnTo>
                  <a:lnTo>
                    <a:pt x="47" y="7"/>
                  </a:lnTo>
                  <a:lnTo>
                    <a:pt x="47" y="10"/>
                  </a:lnTo>
                  <a:lnTo>
                    <a:pt x="47" y="2"/>
                  </a:lnTo>
                  <a:lnTo>
                    <a:pt x="47" y="49"/>
                  </a:lnTo>
                  <a:lnTo>
                    <a:pt x="47" y="48"/>
                  </a:lnTo>
                  <a:lnTo>
                    <a:pt x="47" y="73"/>
                  </a:lnTo>
                  <a:lnTo>
                    <a:pt x="47" y="45"/>
                  </a:lnTo>
                  <a:lnTo>
                    <a:pt x="47" y="89"/>
                  </a:lnTo>
                  <a:lnTo>
                    <a:pt x="47" y="112"/>
                  </a:lnTo>
                  <a:lnTo>
                    <a:pt x="47" y="121"/>
                  </a:lnTo>
                  <a:lnTo>
                    <a:pt x="48" y="119"/>
                  </a:lnTo>
                  <a:lnTo>
                    <a:pt x="48" y="123"/>
                  </a:lnTo>
                  <a:lnTo>
                    <a:pt x="48" y="119"/>
                  </a:lnTo>
                  <a:lnTo>
                    <a:pt x="48" y="129"/>
                  </a:lnTo>
                  <a:lnTo>
                    <a:pt x="48" y="91"/>
                  </a:lnTo>
                  <a:lnTo>
                    <a:pt x="48" y="99"/>
                  </a:lnTo>
                  <a:lnTo>
                    <a:pt x="48" y="96"/>
                  </a:lnTo>
                  <a:lnTo>
                    <a:pt x="48" y="66"/>
                  </a:lnTo>
                  <a:lnTo>
                    <a:pt x="48" y="56"/>
                  </a:lnTo>
                  <a:lnTo>
                    <a:pt x="48" y="44"/>
                  </a:lnTo>
                  <a:lnTo>
                    <a:pt x="48" y="40"/>
                  </a:lnTo>
                  <a:lnTo>
                    <a:pt x="48" y="33"/>
                  </a:lnTo>
                  <a:lnTo>
                    <a:pt x="48" y="46"/>
                  </a:lnTo>
                  <a:lnTo>
                    <a:pt x="49" y="55"/>
                  </a:lnTo>
                  <a:lnTo>
                    <a:pt x="49" y="62"/>
                  </a:lnTo>
                  <a:lnTo>
                    <a:pt x="49" y="82"/>
                  </a:lnTo>
                  <a:lnTo>
                    <a:pt x="49" y="88"/>
                  </a:lnTo>
                  <a:lnTo>
                    <a:pt x="49" y="94"/>
                  </a:lnTo>
                  <a:lnTo>
                    <a:pt x="49" y="101"/>
                  </a:lnTo>
                  <a:lnTo>
                    <a:pt x="49" y="100"/>
                  </a:lnTo>
                  <a:lnTo>
                    <a:pt x="49" y="92"/>
                  </a:lnTo>
                  <a:lnTo>
                    <a:pt x="49" y="98"/>
                  </a:lnTo>
                  <a:lnTo>
                    <a:pt x="49" y="88"/>
                  </a:lnTo>
                  <a:lnTo>
                    <a:pt x="50" y="89"/>
                  </a:lnTo>
                  <a:lnTo>
                    <a:pt x="50" y="106"/>
                  </a:lnTo>
                  <a:lnTo>
                    <a:pt x="50" y="92"/>
                  </a:lnTo>
                  <a:lnTo>
                    <a:pt x="50" y="85"/>
                  </a:lnTo>
                  <a:lnTo>
                    <a:pt x="50" y="92"/>
                  </a:lnTo>
                  <a:lnTo>
                    <a:pt x="50" y="97"/>
                  </a:lnTo>
                  <a:lnTo>
                    <a:pt x="50" y="93"/>
                  </a:lnTo>
                  <a:lnTo>
                    <a:pt x="50" y="94"/>
                  </a:lnTo>
                  <a:lnTo>
                    <a:pt x="50" y="93"/>
                  </a:lnTo>
                  <a:lnTo>
                    <a:pt x="50" y="94"/>
                  </a:lnTo>
                  <a:lnTo>
                    <a:pt x="50" y="104"/>
                  </a:lnTo>
                  <a:lnTo>
                    <a:pt x="50" y="91"/>
                  </a:lnTo>
                  <a:lnTo>
                    <a:pt x="50" y="101"/>
                  </a:lnTo>
                  <a:lnTo>
                    <a:pt x="50" y="93"/>
                  </a:lnTo>
                  <a:lnTo>
                    <a:pt x="51" y="92"/>
                  </a:lnTo>
                  <a:lnTo>
                    <a:pt x="51" y="101"/>
                  </a:lnTo>
                  <a:lnTo>
                    <a:pt x="51" y="92"/>
                  </a:lnTo>
                  <a:lnTo>
                    <a:pt x="51" y="86"/>
                  </a:lnTo>
                  <a:lnTo>
                    <a:pt x="51" y="76"/>
                  </a:lnTo>
                  <a:lnTo>
                    <a:pt x="51" y="62"/>
                  </a:lnTo>
                  <a:lnTo>
                    <a:pt x="51" y="55"/>
                  </a:lnTo>
                  <a:lnTo>
                    <a:pt x="51" y="57"/>
                  </a:lnTo>
                  <a:lnTo>
                    <a:pt x="51" y="47"/>
                  </a:lnTo>
                  <a:lnTo>
                    <a:pt x="51" y="33"/>
                  </a:lnTo>
                  <a:lnTo>
                    <a:pt x="51" y="34"/>
                  </a:lnTo>
                  <a:lnTo>
                    <a:pt x="51" y="30"/>
                  </a:lnTo>
                  <a:lnTo>
                    <a:pt x="51" y="21"/>
                  </a:lnTo>
                  <a:lnTo>
                    <a:pt x="52" y="12"/>
                  </a:lnTo>
                  <a:lnTo>
                    <a:pt x="52" y="14"/>
                  </a:lnTo>
                  <a:lnTo>
                    <a:pt x="52" y="6"/>
                  </a:lnTo>
                  <a:lnTo>
                    <a:pt x="52" y="15"/>
                  </a:lnTo>
                  <a:lnTo>
                    <a:pt x="52" y="12"/>
                  </a:lnTo>
                  <a:lnTo>
                    <a:pt x="52" y="3"/>
                  </a:lnTo>
                  <a:lnTo>
                    <a:pt x="52" y="12"/>
                  </a:lnTo>
                  <a:lnTo>
                    <a:pt x="52" y="68"/>
                  </a:lnTo>
                  <a:lnTo>
                    <a:pt x="52" y="41"/>
                  </a:lnTo>
                  <a:lnTo>
                    <a:pt x="52" y="100"/>
                  </a:lnTo>
                  <a:lnTo>
                    <a:pt x="52" y="109"/>
                  </a:lnTo>
                  <a:lnTo>
                    <a:pt x="53" y="106"/>
                  </a:lnTo>
                  <a:lnTo>
                    <a:pt x="53" y="116"/>
                  </a:lnTo>
                  <a:lnTo>
                    <a:pt x="53" y="114"/>
                  </a:lnTo>
                  <a:lnTo>
                    <a:pt x="53" y="120"/>
                  </a:lnTo>
                  <a:lnTo>
                    <a:pt x="53" y="113"/>
                  </a:lnTo>
                  <a:lnTo>
                    <a:pt x="53" y="126"/>
                  </a:lnTo>
                  <a:lnTo>
                    <a:pt x="53" y="113"/>
                  </a:lnTo>
                  <a:lnTo>
                    <a:pt x="53" y="92"/>
                  </a:lnTo>
                  <a:lnTo>
                    <a:pt x="53" y="100"/>
                  </a:lnTo>
                  <a:lnTo>
                    <a:pt x="53" y="82"/>
                  </a:lnTo>
                  <a:lnTo>
                    <a:pt x="53" y="58"/>
                  </a:lnTo>
                  <a:lnTo>
                    <a:pt x="53" y="50"/>
                  </a:lnTo>
                  <a:lnTo>
                    <a:pt x="53" y="45"/>
                  </a:lnTo>
                  <a:lnTo>
                    <a:pt x="54" y="36"/>
                  </a:lnTo>
                  <a:lnTo>
                    <a:pt x="54" y="50"/>
                  </a:lnTo>
                  <a:lnTo>
                    <a:pt x="54" y="54"/>
                  </a:lnTo>
                  <a:lnTo>
                    <a:pt x="54" y="53"/>
                  </a:lnTo>
                  <a:lnTo>
                    <a:pt x="54" y="71"/>
                  </a:lnTo>
                  <a:lnTo>
                    <a:pt x="54" y="80"/>
                  </a:lnTo>
                  <a:lnTo>
                    <a:pt x="54" y="83"/>
                  </a:lnTo>
                  <a:lnTo>
                    <a:pt x="54" y="92"/>
                  </a:lnTo>
                  <a:lnTo>
                    <a:pt x="54" y="89"/>
                  </a:lnTo>
                  <a:lnTo>
                    <a:pt x="54" y="97"/>
                  </a:lnTo>
                  <a:lnTo>
                    <a:pt x="54" y="89"/>
                  </a:lnTo>
                  <a:lnTo>
                    <a:pt x="54" y="86"/>
                  </a:lnTo>
                  <a:lnTo>
                    <a:pt x="55" y="85"/>
                  </a:lnTo>
                  <a:lnTo>
                    <a:pt x="55" y="98"/>
                  </a:lnTo>
                  <a:lnTo>
                    <a:pt x="55" y="95"/>
                  </a:lnTo>
                  <a:lnTo>
                    <a:pt x="55" y="86"/>
                  </a:lnTo>
                  <a:lnTo>
                    <a:pt x="55" y="94"/>
                  </a:lnTo>
                  <a:lnTo>
                    <a:pt x="55" y="87"/>
                  </a:lnTo>
                  <a:lnTo>
                    <a:pt x="55" y="94"/>
                  </a:lnTo>
                  <a:lnTo>
                    <a:pt x="55" y="96"/>
                  </a:lnTo>
                  <a:lnTo>
                    <a:pt x="55" y="94"/>
                  </a:lnTo>
                  <a:lnTo>
                    <a:pt x="55" y="90"/>
                  </a:lnTo>
                  <a:lnTo>
                    <a:pt x="55" y="95"/>
                  </a:lnTo>
                  <a:lnTo>
                    <a:pt x="55" y="91"/>
                  </a:lnTo>
                  <a:lnTo>
                    <a:pt x="55" y="98"/>
                  </a:lnTo>
                  <a:lnTo>
                    <a:pt x="55" y="96"/>
                  </a:lnTo>
                  <a:lnTo>
                    <a:pt x="55" y="91"/>
                  </a:lnTo>
                  <a:lnTo>
                    <a:pt x="56" y="95"/>
                  </a:lnTo>
                  <a:lnTo>
                    <a:pt x="56" y="97"/>
                  </a:lnTo>
                  <a:lnTo>
                    <a:pt x="56" y="95"/>
                  </a:lnTo>
                  <a:lnTo>
                    <a:pt x="56" y="84"/>
                  </a:lnTo>
                  <a:lnTo>
                    <a:pt x="56" y="78"/>
                  </a:lnTo>
                  <a:lnTo>
                    <a:pt x="56" y="69"/>
                  </a:lnTo>
                  <a:lnTo>
                    <a:pt x="56" y="55"/>
                  </a:lnTo>
                  <a:lnTo>
                    <a:pt x="56" y="49"/>
                  </a:lnTo>
                  <a:lnTo>
                    <a:pt x="56" y="36"/>
                  </a:lnTo>
                  <a:lnTo>
                    <a:pt x="56" y="32"/>
                  </a:lnTo>
                  <a:lnTo>
                    <a:pt x="57" y="26"/>
                  </a:lnTo>
                  <a:lnTo>
                    <a:pt x="57" y="18"/>
                  </a:lnTo>
                  <a:lnTo>
                    <a:pt x="57" y="15"/>
                  </a:lnTo>
                  <a:lnTo>
                    <a:pt x="57" y="16"/>
                  </a:lnTo>
                  <a:lnTo>
                    <a:pt x="57" y="13"/>
                  </a:lnTo>
                  <a:lnTo>
                    <a:pt x="57" y="5"/>
                  </a:lnTo>
                  <a:lnTo>
                    <a:pt x="57" y="41"/>
                  </a:lnTo>
                  <a:lnTo>
                    <a:pt x="57" y="65"/>
                  </a:lnTo>
                  <a:lnTo>
                    <a:pt x="57" y="38"/>
                  </a:lnTo>
                  <a:lnTo>
                    <a:pt x="57" y="79"/>
                  </a:lnTo>
                  <a:lnTo>
                    <a:pt x="57" y="105"/>
                  </a:lnTo>
                  <a:lnTo>
                    <a:pt x="58" y="101"/>
                  </a:lnTo>
                  <a:lnTo>
                    <a:pt x="58" y="106"/>
                  </a:lnTo>
                  <a:lnTo>
                    <a:pt x="58" y="115"/>
                  </a:lnTo>
                  <a:lnTo>
                    <a:pt x="58" y="110"/>
                  </a:lnTo>
                  <a:lnTo>
                    <a:pt x="58" y="125"/>
                  </a:lnTo>
                  <a:lnTo>
                    <a:pt x="58" y="124"/>
                  </a:lnTo>
                  <a:lnTo>
                    <a:pt x="58" y="92"/>
                  </a:lnTo>
                  <a:lnTo>
                    <a:pt x="58" y="98"/>
                  </a:lnTo>
                  <a:lnTo>
                    <a:pt x="58" y="97"/>
                  </a:lnTo>
                  <a:lnTo>
                    <a:pt x="58" y="71"/>
                  </a:lnTo>
                  <a:lnTo>
                    <a:pt x="58" y="61"/>
                  </a:lnTo>
                  <a:lnTo>
                    <a:pt x="58" y="62"/>
                  </a:lnTo>
                  <a:lnTo>
                    <a:pt x="58" y="50"/>
                  </a:lnTo>
                  <a:lnTo>
                    <a:pt x="59" y="51"/>
                  </a:lnTo>
                  <a:lnTo>
                    <a:pt x="59" y="41"/>
                  </a:lnTo>
                  <a:lnTo>
                    <a:pt x="59" y="46"/>
                  </a:lnTo>
                  <a:lnTo>
                    <a:pt x="59" y="37"/>
                  </a:lnTo>
                  <a:lnTo>
                    <a:pt x="59" y="46"/>
                  </a:lnTo>
                  <a:lnTo>
                    <a:pt x="59" y="56"/>
                  </a:lnTo>
                  <a:lnTo>
                    <a:pt x="59" y="55"/>
                  </a:lnTo>
                  <a:lnTo>
                    <a:pt x="59" y="52"/>
                  </a:lnTo>
                  <a:lnTo>
                    <a:pt x="59" y="55"/>
                  </a:lnTo>
                  <a:lnTo>
                    <a:pt x="59" y="72"/>
                  </a:lnTo>
                  <a:lnTo>
                    <a:pt x="59" y="81"/>
                  </a:lnTo>
                  <a:lnTo>
                    <a:pt x="59" y="84"/>
                  </a:lnTo>
                  <a:lnTo>
                    <a:pt x="59" y="94"/>
                  </a:lnTo>
                  <a:lnTo>
                    <a:pt x="60" y="82"/>
                  </a:lnTo>
                  <a:lnTo>
                    <a:pt x="60" y="96"/>
                  </a:lnTo>
                  <a:lnTo>
                    <a:pt x="60" y="85"/>
                  </a:lnTo>
                  <a:lnTo>
                    <a:pt x="60" y="99"/>
                  </a:lnTo>
                  <a:lnTo>
                    <a:pt x="60" y="92"/>
                  </a:lnTo>
                  <a:lnTo>
                    <a:pt x="60" y="85"/>
                  </a:lnTo>
                  <a:lnTo>
                    <a:pt x="60" y="92"/>
                  </a:lnTo>
                  <a:lnTo>
                    <a:pt x="60" y="96"/>
                  </a:lnTo>
                  <a:lnTo>
                    <a:pt x="60" y="95"/>
                  </a:lnTo>
                  <a:lnTo>
                    <a:pt x="60" y="99"/>
                  </a:lnTo>
                  <a:lnTo>
                    <a:pt x="60" y="95"/>
                  </a:lnTo>
                  <a:lnTo>
                    <a:pt x="60" y="91"/>
                  </a:lnTo>
                  <a:lnTo>
                    <a:pt x="60" y="95"/>
                  </a:lnTo>
                  <a:lnTo>
                    <a:pt x="60" y="103"/>
                  </a:lnTo>
                  <a:lnTo>
                    <a:pt x="60" y="101"/>
                  </a:lnTo>
                  <a:lnTo>
                    <a:pt x="60" y="93"/>
                  </a:lnTo>
                  <a:lnTo>
                    <a:pt x="61" y="98"/>
                  </a:lnTo>
                  <a:lnTo>
                    <a:pt x="61" y="95"/>
                  </a:lnTo>
                  <a:lnTo>
                    <a:pt x="61" y="90"/>
                  </a:lnTo>
                  <a:lnTo>
                    <a:pt x="61" y="98"/>
                  </a:lnTo>
                  <a:lnTo>
                    <a:pt x="61" y="90"/>
                  </a:lnTo>
                  <a:lnTo>
                    <a:pt x="61" y="78"/>
                  </a:lnTo>
                  <a:lnTo>
                    <a:pt x="61" y="74"/>
                  </a:lnTo>
                  <a:lnTo>
                    <a:pt x="61" y="56"/>
                  </a:lnTo>
                  <a:lnTo>
                    <a:pt x="61" y="52"/>
                  </a:lnTo>
                  <a:lnTo>
                    <a:pt x="61" y="43"/>
                  </a:lnTo>
                  <a:lnTo>
                    <a:pt x="61" y="33"/>
                  </a:lnTo>
                  <a:lnTo>
                    <a:pt x="62" y="26"/>
                  </a:lnTo>
                  <a:lnTo>
                    <a:pt x="62" y="19"/>
                  </a:lnTo>
                  <a:lnTo>
                    <a:pt x="62" y="15"/>
                  </a:lnTo>
                  <a:lnTo>
                    <a:pt x="62" y="16"/>
                  </a:lnTo>
                  <a:lnTo>
                    <a:pt x="62" y="6"/>
                  </a:lnTo>
                  <a:lnTo>
                    <a:pt x="62" y="29"/>
                  </a:lnTo>
                  <a:lnTo>
                    <a:pt x="62" y="62"/>
                  </a:lnTo>
                  <a:lnTo>
                    <a:pt x="62" y="47"/>
                  </a:lnTo>
                  <a:lnTo>
                    <a:pt x="62" y="82"/>
                  </a:lnTo>
                  <a:lnTo>
                    <a:pt x="63" y="105"/>
                  </a:lnTo>
                  <a:lnTo>
                    <a:pt x="63" y="108"/>
                  </a:lnTo>
                  <a:lnTo>
                    <a:pt x="63" y="113"/>
                  </a:lnTo>
                  <a:lnTo>
                    <a:pt x="63" y="108"/>
                  </a:lnTo>
                  <a:lnTo>
                    <a:pt x="63" y="125"/>
                  </a:lnTo>
                  <a:lnTo>
                    <a:pt x="63" y="98"/>
                  </a:lnTo>
                  <a:lnTo>
                    <a:pt x="63" y="94"/>
                  </a:lnTo>
                  <a:lnTo>
                    <a:pt x="63" y="95"/>
                  </a:lnTo>
                  <a:lnTo>
                    <a:pt x="63" y="70"/>
                  </a:lnTo>
                  <a:lnTo>
                    <a:pt x="63" y="61"/>
                  </a:lnTo>
                  <a:lnTo>
                    <a:pt x="63" y="52"/>
                  </a:lnTo>
                  <a:lnTo>
                    <a:pt x="64" y="54"/>
                  </a:lnTo>
                  <a:lnTo>
                    <a:pt x="64" y="47"/>
                  </a:lnTo>
                  <a:lnTo>
                    <a:pt x="64" y="40"/>
                  </a:lnTo>
                  <a:lnTo>
                    <a:pt x="64" y="43"/>
                  </a:lnTo>
                  <a:lnTo>
                    <a:pt x="64" y="58"/>
                  </a:lnTo>
                  <a:lnTo>
                    <a:pt x="64" y="53"/>
                  </a:lnTo>
                  <a:lnTo>
                    <a:pt x="64" y="58"/>
                  </a:lnTo>
                  <a:lnTo>
                    <a:pt x="64" y="71"/>
                  </a:lnTo>
                  <a:lnTo>
                    <a:pt x="64" y="79"/>
                  </a:lnTo>
                  <a:lnTo>
                    <a:pt x="64" y="88"/>
                  </a:lnTo>
                  <a:lnTo>
                    <a:pt x="65" y="80"/>
                  </a:lnTo>
                  <a:lnTo>
                    <a:pt x="65" y="89"/>
                  </a:lnTo>
                  <a:lnTo>
                    <a:pt x="65" y="82"/>
                  </a:lnTo>
                  <a:lnTo>
                    <a:pt x="65" y="77"/>
                  </a:lnTo>
                  <a:lnTo>
                    <a:pt x="65" y="82"/>
                  </a:lnTo>
                  <a:lnTo>
                    <a:pt x="65" y="88"/>
                  </a:lnTo>
                  <a:lnTo>
                    <a:pt x="65" y="85"/>
                  </a:lnTo>
                  <a:lnTo>
                    <a:pt x="65" y="82"/>
                  </a:lnTo>
                  <a:lnTo>
                    <a:pt x="65" y="83"/>
                  </a:lnTo>
                  <a:lnTo>
                    <a:pt x="65" y="94"/>
                  </a:lnTo>
                  <a:lnTo>
                    <a:pt x="65" y="97"/>
                  </a:lnTo>
                  <a:lnTo>
                    <a:pt x="65" y="96"/>
                  </a:lnTo>
                  <a:lnTo>
                    <a:pt x="65" y="93"/>
                  </a:lnTo>
                  <a:lnTo>
                    <a:pt x="65" y="96"/>
                  </a:lnTo>
                  <a:lnTo>
                    <a:pt x="65" y="104"/>
                  </a:lnTo>
                  <a:lnTo>
                    <a:pt x="66" y="98"/>
                  </a:lnTo>
                  <a:lnTo>
                    <a:pt x="66" y="105"/>
                  </a:lnTo>
                  <a:lnTo>
                    <a:pt x="66" y="99"/>
                  </a:lnTo>
                  <a:lnTo>
                    <a:pt x="66" y="98"/>
                  </a:lnTo>
                  <a:lnTo>
                    <a:pt x="66" y="95"/>
                  </a:lnTo>
                  <a:lnTo>
                    <a:pt x="66" y="81"/>
                  </a:lnTo>
                  <a:lnTo>
                    <a:pt x="66" y="76"/>
                  </a:lnTo>
                  <a:lnTo>
                    <a:pt x="66" y="63"/>
                  </a:lnTo>
                  <a:lnTo>
                    <a:pt x="66" y="51"/>
                  </a:lnTo>
                  <a:lnTo>
                    <a:pt x="66" y="44"/>
                  </a:lnTo>
                  <a:lnTo>
                    <a:pt x="66" y="34"/>
                  </a:lnTo>
                  <a:lnTo>
                    <a:pt x="67" y="29"/>
                  </a:lnTo>
                  <a:lnTo>
                    <a:pt x="67" y="30"/>
                  </a:lnTo>
                  <a:lnTo>
                    <a:pt x="67" y="27"/>
                  </a:lnTo>
                  <a:lnTo>
                    <a:pt x="67" y="20"/>
                  </a:lnTo>
                  <a:lnTo>
                    <a:pt x="67" y="18"/>
                  </a:lnTo>
                  <a:lnTo>
                    <a:pt x="67" y="17"/>
                  </a:lnTo>
                  <a:lnTo>
                    <a:pt x="67" y="22"/>
                  </a:lnTo>
                  <a:lnTo>
                    <a:pt x="67" y="21"/>
                  </a:lnTo>
                  <a:lnTo>
                    <a:pt x="67" y="12"/>
                  </a:lnTo>
                  <a:lnTo>
                    <a:pt x="67" y="21"/>
                  </a:lnTo>
                  <a:lnTo>
                    <a:pt x="67" y="57"/>
                  </a:lnTo>
                  <a:lnTo>
                    <a:pt x="67" y="48"/>
                  </a:lnTo>
                  <a:lnTo>
                    <a:pt x="67" y="64"/>
                  </a:lnTo>
                  <a:lnTo>
                    <a:pt x="68" y="48"/>
                  </a:lnTo>
                  <a:lnTo>
                    <a:pt x="68" y="85"/>
                  </a:lnTo>
                  <a:lnTo>
                    <a:pt x="68" y="103"/>
                  </a:lnTo>
                  <a:lnTo>
                    <a:pt x="68" y="98"/>
                  </a:lnTo>
                  <a:lnTo>
                    <a:pt x="68" y="107"/>
                  </a:lnTo>
                  <a:lnTo>
                    <a:pt x="68" y="104"/>
                  </a:lnTo>
                  <a:lnTo>
                    <a:pt x="68" y="107"/>
                  </a:lnTo>
                  <a:lnTo>
                    <a:pt x="68" y="106"/>
                  </a:lnTo>
                  <a:lnTo>
                    <a:pt x="68" y="115"/>
                  </a:lnTo>
                  <a:lnTo>
                    <a:pt x="68" y="106"/>
                  </a:lnTo>
                  <a:lnTo>
                    <a:pt x="68" y="93"/>
                  </a:lnTo>
                  <a:lnTo>
                    <a:pt x="68" y="94"/>
                  </a:lnTo>
                  <a:lnTo>
                    <a:pt x="68" y="90"/>
                  </a:lnTo>
                  <a:lnTo>
                    <a:pt x="68" y="68"/>
                  </a:lnTo>
                  <a:lnTo>
                    <a:pt x="69" y="59"/>
                  </a:lnTo>
                  <a:lnTo>
                    <a:pt x="69" y="57"/>
                  </a:lnTo>
                  <a:lnTo>
                    <a:pt x="69" y="52"/>
                  </a:lnTo>
                  <a:lnTo>
                    <a:pt x="69" y="56"/>
                  </a:lnTo>
                  <a:lnTo>
                    <a:pt x="69" y="51"/>
                  </a:lnTo>
                  <a:lnTo>
                    <a:pt x="69" y="56"/>
                  </a:lnTo>
                  <a:lnTo>
                    <a:pt x="69" y="60"/>
                  </a:lnTo>
                  <a:lnTo>
                    <a:pt x="69" y="56"/>
                  </a:lnTo>
                  <a:lnTo>
                    <a:pt x="69" y="62"/>
                  </a:lnTo>
                  <a:lnTo>
                    <a:pt x="69" y="67"/>
                  </a:lnTo>
                  <a:lnTo>
                    <a:pt x="69" y="73"/>
                  </a:lnTo>
                  <a:lnTo>
                    <a:pt x="69" y="72"/>
                  </a:lnTo>
                  <a:lnTo>
                    <a:pt x="69" y="75"/>
                  </a:lnTo>
                  <a:lnTo>
                    <a:pt x="70" y="72"/>
                  </a:lnTo>
                  <a:lnTo>
                    <a:pt x="70" y="78"/>
                  </a:lnTo>
                  <a:lnTo>
                    <a:pt x="70" y="73"/>
                  </a:lnTo>
                  <a:lnTo>
                    <a:pt x="70" y="75"/>
                  </a:lnTo>
                  <a:lnTo>
                    <a:pt x="70" y="73"/>
                  </a:lnTo>
                  <a:lnTo>
                    <a:pt x="70" y="75"/>
                  </a:lnTo>
                  <a:lnTo>
                    <a:pt x="70" y="83"/>
                  </a:lnTo>
                  <a:lnTo>
                    <a:pt x="70" y="88"/>
                  </a:lnTo>
                  <a:lnTo>
                    <a:pt x="70" y="100"/>
                  </a:lnTo>
                  <a:lnTo>
                    <a:pt x="70" y="102"/>
                  </a:lnTo>
                  <a:lnTo>
                    <a:pt x="70" y="105"/>
                  </a:lnTo>
                  <a:lnTo>
                    <a:pt x="71" y="105"/>
                  </a:lnTo>
                  <a:lnTo>
                    <a:pt x="71" y="102"/>
                  </a:lnTo>
                  <a:lnTo>
                    <a:pt x="71" y="106"/>
                  </a:lnTo>
                  <a:lnTo>
                    <a:pt x="71" y="102"/>
                  </a:lnTo>
                  <a:lnTo>
                    <a:pt x="71" y="96"/>
                  </a:lnTo>
                  <a:lnTo>
                    <a:pt x="71" y="87"/>
                  </a:lnTo>
                  <a:lnTo>
                    <a:pt x="71" y="76"/>
                  </a:lnTo>
                  <a:lnTo>
                    <a:pt x="71" y="67"/>
                  </a:lnTo>
                  <a:lnTo>
                    <a:pt x="71" y="57"/>
                  </a:lnTo>
                  <a:lnTo>
                    <a:pt x="71" y="49"/>
                  </a:lnTo>
                  <a:lnTo>
                    <a:pt x="72" y="43"/>
                  </a:lnTo>
                  <a:lnTo>
                    <a:pt x="72" y="36"/>
                  </a:lnTo>
                  <a:lnTo>
                    <a:pt x="72" y="33"/>
                  </a:lnTo>
                  <a:lnTo>
                    <a:pt x="72" y="34"/>
                  </a:lnTo>
                  <a:lnTo>
                    <a:pt x="72" y="29"/>
                  </a:lnTo>
                  <a:lnTo>
                    <a:pt x="72" y="27"/>
                  </a:lnTo>
                  <a:lnTo>
                    <a:pt x="72" y="24"/>
                  </a:lnTo>
                  <a:lnTo>
                    <a:pt x="72" y="25"/>
                  </a:lnTo>
                  <a:lnTo>
                    <a:pt x="72" y="23"/>
                  </a:lnTo>
                  <a:lnTo>
                    <a:pt x="72" y="21"/>
                  </a:lnTo>
                  <a:lnTo>
                    <a:pt x="72" y="28"/>
                  </a:lnTo>
                  <a:lnTo>
                    <a:pt x="72" y="60"/>
                  </a:lnTo>
                  <a:lnTo>
                    <a:pt x="73" y="50"/>
                  </a:lnTo>
                  <a:lnTo>
                    <a:pt x="73" y="62"/>
                  </a:lnTo>
                  <a:lnTo>
                    <a:pt x="73" y="85"/>
                  </a:lnTo>
                  <a:lnTo>
                    <a:pt x="73" y="97"/>
                  </a:lnTo>
                  <a:lnTo>
                    <a:pt x="73" y="94"/>
                  </a:lnTo>
                  <a:lnTo>
                    <a:pt x="73" y="105"/>
                  </a:lnTo>
                  <a:lnTo>
                    <a:pt x="73" y="101"/>
                  </a:lnTo>
                  <a:lnTo>
                    <a:pt x="73" y="102"/>
                  </a:lnTo>
                  <a:lnTo>
                    <a:pt x="73" y="111"/>
                  </a:lnTo>
                  <a:lnTo>
                    <a:pt x="73" y="102"/>
                  </a:lnTo>
                  <a:lnTo>
                    <a:pt x="73" y="92"/>
                  </a:lnTo>
                  <a:lnTo>
                    <a:pt x="73" y="95"/>
                  </a:lnTo>
                  <a:lnTo>
                    <a:pt x="73" y="92"/>
                  </a:lnTo>
                  <a:lnTo>
                    <a:pt x="74" y="77"/>
                  </a:lnTo>
                  <a:lnTo>
                    <a:pt x="74" y="67"/>
                  </a:lnTo>
                  <a:lnTo>
                    <a:pt x="74" y="64"/>
                  </a:lnTo>
                  <a:lnTo>
                    <a:pt x="74" y="61"/>
                  </a:lnTo>
                  <a:lnTo>
                    <a:pt x="74" y="55"/>
                  </a:lnTo>
                  <a:lnTo>
                    <a:pt x="74" y="59"/>
                  </a:lnTo>
                  <a:lnTo>
                    <a:pt x="74" y="61"/>
                  </a:lnTo>
                  <a:lnTo>
                    <a:pt x="74" y="59"/>
                  </a:lnTo>
                  <a:lnTo>
                    <a:pt x="74" y="58"/>
                  </a:lnTo>
                  <a:lnTo>
                    <a:pt x="74" y="59"/>
                  </a:lnTo>
                  <a:lnTo>
                    <a:pt x="74" y="64"/>
                  </a:lnTo>
                  <a:lnTo>
                    <a:pt x="75" y="68"/>
                  </a:lnTo>
                  <a:lnTo>
                    <a:pt x="75" y="69"/>
                  </a:lnTo>
                  <a:lnTo>
                    <a:pt x="75" y="68"/>
                  </a:lnTo>
                  <a:lnTo>
                    <a:pt x="75" y="72"/>
                  </a:lnTo>
                  <a:lnTo>
                    <a:pt x="75" y="71"/>
                  </a:lnTo>
                  <a:lnTo>
                    <a:pt x="75" y="73"/>
                  </a:lnTo>
                  <a:lnTo>
                    <a:pt x="75" y="71"/>
                  </a:lnTo>
                  <a:lnTo>
                    <a:pt x="75" y="78"/>
                  </a:lnTo>
                  <a:lnTo>
                    <a:pt x="75" y="84"/>
                  </a:lnTo>
                  <a:lnTo>
                    <a:pt x="75" y="89"/>
                  </a:lnTo>
                  <a:lnTo>
                    <a:pt x="75" y="97"/>
                  </a:lnTo>
                  <a:lnTo>
                    <a:pt x="75" y="101"/>
                  </a:lnTo>
                  <a:lnTo>
                    <a:pt x="76" y="102"/>
                  </a:lnTo>
                  <a:lnTo>
                    <a:pt x="76" y="98"/>
                  </a:lnTo>
                  <a:lnTo>
                    <a:pt x="76" y="93"/>
                  </a:lnTo>
                  <a:lnTo>
                    <a:pt x="76" y="86"/>
                  </a:lnTo>
                  <a:lnTo>
                    <a:pt x="76" y="78"/>
                  </a:lnTo>
                  <a:lnTo>
                    <a:pt x="76" y="67"/>
                  </a:lnTo>
                  <a:lnTo>
                    <a:pt x="76" y="62"/>
                  </a:lnTo>
                  <a:lnTo>
                    <a:pt x="77" y="54"/>
                  </a:lnTo>
                  <a:lnTo>
                    <a:pt x="77" y="49"/>
                  </a:lnTo>
                  <a:lnTo>
                    <a:pt x="77" y="47"/>
                  </a:lnTo>
                  <a:lnTo>
                    <a:pt x="77" y="45"/>
                  </a:lnTo>
                  <a:lnTo>
                    <a:pt x="77" y="42"/>
                  </a:lnTo>
                  <a:lnTo>
                    <a:pt x="77" y="41"/>
                  </a:lnTo>
                  <a:lnTo>
                    <a:pt x="77" y="36"/>
                  </a:lnTo>
                  <a:lnTo>
                    <a:pt x="77" y="37"/>
                  </a:lnTo>
                  <a:lnTo>
                    <a:pt x="77" y="36"/>
                  </a:lnTo>
                  <a:lnTo>
                    <a:pt x="78" y="34"/>
                  </a:lnTo>
                  <a:lnTo>
                    <a:pt x="78" y="41"/>
                  </a:lnTo>
                  <a:lnTo>
                    <a:pt x="78" y="54"/>
                  </a:lnTo>
                  <a:lnTo>
                    <a:pt x="78" y="53"/>
                  </a:lnTo>
                  <a:lnTo>
                    <a:pt x="78" y="66"/>
                  </a:lnTo>
                  <a:lnTo>
                    <a:pt x="78" y="81"/>
                  </a:lnTo>
                  <a:lnTo>
                    <a:pt x="78" y="87"/>
                  </a:lnTo>
                  <a:lnTo>
                    <a:pt x="78" y="90"/>
                  </a:lnTo>
                  <a:lnTo>
                    <a:pt x="78" y="99"/>
                  </a:lnTo>
                  <a:lnTo>
                    <a:pt x="78" y="96"/>
                  </a:lnTo>
                  <a:lnTo>
                    <a:pt x="79" y="91"/>
                  </a:lnTo>
                  <a:lnTo>
                    <a:pt x="79" y="92"/>
                  </a:lnTo>
                  <a:lnTo>
                    <a:pt x="79" y="87"/>
                  </a:lnTo>
                  <a:lnTo>
                    <a:pt x="79" y="81"/>
                  </a:lnTo>
                  <a:lnTo>
                    <a:pt x="79" y="76"/>
                  </a:lnTo>
                  <a:lnTo>
                    <a:pt x="79" y="74"/>
                  </a:lnTo>
                  <a:lnTo>
                    <a:pt x="79" y="68"/>
                  </a:lnTo>
                  <a:lnTo>
                    <a:pt x="79" y="66"/>
                  </a:lnTo>
                  <a:lnTo>
                    <a:pt x="79" y="63"/>
                  </a:lnTo>
                  <a:lnTo>
                    <a:pt x="80" y="61"/>
                  </a:lnTo>
                  <a:lnTo>
                    <a:pt x="80" y="62"/>
                  </a:lnTo>
                  <a:lnTo>
                    <a:pt x="80" y="61"/>
                  </a:lnTo>
                  <a:lnTo>
                    <a:pt x="80" y="62"/>
                  </a:lnTo>
                  <a:lnTo>
                    <a:pt x="80" y="63"/>
                  </a:lnTo>
                  <a:lnTo>
                    <a:pt x="80" y="62"/>
                  </a:lnTo>
                  <a:lnTo>
                    <a:pt x="80" y="65"/>
                  </a:lnTo>
                  <a:lnTo>
                    <a:pt x="80" y="66"/>
                  </a:lnTo>
                  <a:lnTo>
                    <a:pt x="80" y="69"/>
                  </a:lnTo>
                  <a:lnTo>
                    <a:pt x="80" y="76"/>
                  </a:lnTo>
                  <a:lnTo>
                    <a:pt x="80" y="81"/>
                  </a:lnTo>
                  <a:lnTo>
                    <a:pt x="81" y="86"/>
                  </a:lnTo>
                  <a:lnTo>
                    <a:pt x="81" y="89"/>
                  </a:lnTo>
                  <a:lnTo>
                    <a:pt x="81" y="90"/>
                  </a:lnTo>
                  <a:lnTo>
                    <a:pt x="81" y="92"/>
                  </a:lnTo>
                  <a:lnTo>
                    <a:pt x="81" y="90"/>
                  </a:lnTo>
                  <a:lnTo>
                    <a:pt x="81" y="87"/>
                  </a:lnTo>
                  <a:lnTo>
                    <a:pt x="81" y="85"/>
                  </a:lnTo>
                  <a:lnTo>
                    <a:pt x="81" y="82"/>
                  </a:lnTo>
                  <a:lnTo>
                    <a:pt x="82" y="78"/>
                  </a:lnTo>
                  <a:lnTo>
                    <a:pt x="82" y="74"/>
                  </a:lnTo>
                  <a:lnTo>
                    <a:pt x="82" y="69"/>
                  </a:lnTo>
                  <a:lnTo>
                    <a:pt x="82" y="64"/>
                  </a:lnTo>
                  <a:lnTo>
                    <a:pt x="82" y="60"/>
                  </a:lnTo>
                  <a:lnTo>
                    <a:pt x="82" y="55"/>
                  </a:lnTo>
                  <a:lnTo>
                    <a:pt x="82" y="51"/>
                  </a:lnTo>
                  <a:lnTo>
                    <a:pt x="82" y="47"/>
                  </a:lnTo>
                  <a:lnTo>
                    <a:pt x="83" y="42"/>
                  </a:lnTo>
                  <a:lnTo>
                    <a:pt x="83" y="39"/>
                  </a:lnTo>
                  <a:lnTo>
                    <a:pt x="83" y="37"/>
                  </a:lnTo>
                  <a:lnTo>
                    <a:pt x="83" y="36"/>
                  </a:lnTo>
                  <a:lnTo>
                    <a:pt x="83" y="39"/>
                  </a:lnTo>
                  <a:lnTo>
                    <a:pt x="83" y="49"/>
                  </a:lnTo>
                  <a:lnTo>
                    <a:pt x="83" y="60"/>
                  </a:lnTo>
                  <a:lnTo>
                    <a:pt x="83" y="69"/>
                  </a:lnTo>
                  <a:lnTo>
                    <a:pt x="83" y="75"/>
                  </a:lnTo>
                  <a:lnTo>
                    <a:pt x="84" y="87"/>
                  </a:lnTo>
                  <a:lnTo>
                    <a:pt x="84" y="91"/>
                  </a:lnTo>
                  <a:lnTo>
                    <a:pt x="84" y="95"/>
                  </a:lnTo>
                  <a:lnTo>
                    <a:pt x="84" y="97"/>
                  </a:lnTo>
                  <a:lnTo>
                    <a:pt x="84" y="96"/>
                  </a:lnTo>
                  <a:lnTo>
                    <a:pt x="84" y="98"/>
                  </a:lnTo>
                  <a:lnTo>
                    <a:pt x="84" y="96"/>
                  </a:lnTo>
                  <a:lnTo>
                    <a:pt x="84" y="93"/>
                  </a:lnTo>
                  <a:lnTo>
                    <a:pt x="84" y="89"/>
                  </a:lnTo>
                  <a:lnTo>
                    <a:pt x="84" y="85"/>
                  </a:lnTo>
                  <a:lnTo>
                    <a:pt x="85" y="80"/>
                  </a:lnTo>
                  <a:lnTo>
                    <a:pt x="85" y="75"/>
                  </a:lnTo>
                  <a:lnTo>
                    <a:pt x="85" y="68"/>
                  </a:lnTo>
                  <a:lnTo>
                    <a:pt x="85" y="63"/>
                  </a:lnTo>
                  <a:lnTo>
                    <a:pt x="85" y="60"/>
                  </a:lnTo>
                  <a:lnTo>
                    <a:pt x="85" y="59"/>
                  </a:lnTo>
                  <a:lnTo>
                    <a:pt x="85" y="57"/>
                  </a:lnTo>
                  <a:lnTo>
                    <a:pt x="85" y="56"/>
                  </a:lnTo>
                  <a:lnTo>
                    <a:pt x="86" y="57"/>
                  </a:lnTo>
                  <a:lnTo>
                    <a:pt x="86" y="59"/>
                  </a:lnTo>
                  <a:lnTo>
                    <a:pt x="86" y="58"/>
                  </a:lnTo>
                  <a:lnTo>
                    <a:pt x="86" y="63"/>
                  </a:lnTo>
                  <a:lnTo>
                    <a:pt x="86" y="69"/>
                  </a:lnTo>
                  <a:lnTo>
                    <a:pt x="86" y="75"/>
                  </a:lnTo>
                  <a:lnTo>
                    <a:pt x="86" y="81"/>
                  </a:lnTo>
                  <a:lnTo>
                    <a:pt x="86" y="88"/>
                  </a:lnTo>
                  <a:lnTo>
                    <a:pt x="86" y="92"/>
                  </a:lnTo>
                  <a:lnTo>
                    <a:pt x="86" y="98"/>
                  </a:lnTo>
                  <a:lnTo>
                    <a:pt x="87" y="98"/>
                  </a:lnTo>
                  <a:lnTo>
                    <a:pt x="87" y="99"/>
                  </a:lnTo>
                  <a:lnTo>
                    <a:pt x="87" y="98"/>
                  </a:lnTo>
                  <a:lnTo>
                    <a:pt x="87" y="97"/>
                  </a:lnTo>
                  <a:lnTo>
                    <a:pt x="87" y="93"/>
                  </a:lnTo>
                  <a:lnTo>
                    <a:pt x="87" y="87"/>
                  </a:lnTo>
                  <a:lnTo>
                    <a:pt x="87" y="82"/>
                  </a:lnTo>
                  <a:lnTo>
                    <a:pt x="87" y="73"/>
                  </a:lnTo>
                  <a:lnTo>
                    <a:pt x="87" y="65"/>
                  </a:lnTo>
                  <a:lnTo>
                    <a:pt x="87" y="58"/>
                  </a:lnTo>
                  <a:lnTo>
                    <a:pt x="88" y="51"/>
                  </a:lnTo>
                  <a:lnTo>
                    <a:pt x="88" y="46"/>
                  </a:lnTo>
                  <a:lnTo>
                    <a:pt x="88" y="41"/>
                  </a:lnTo>
                  <a:lnTo>
                    <a:pt x="88" y="36"/>
                  </a:lnTo>
                  <a:lnTo>
                    <a:pt x="88" y="34"/>
                  </a:lnTo>
                  <a:lnTo>
                    <a:pt x="88" y="33"/>
                  </a:lnTo>
                  <a:lnTo>
                    <a:pt x="88" y="36"/>
                  </a:lnTo>
                  <a:lnTo>
                    <a:pt x="88" y="46"/>
                  </a:lnTo>
                  <a:lnTo>
                    <a:pt x="89" y="54"/>
                  </a:lnTo>
                  <a:lnTo>
                    <a:pt x="89" y="65"/>
                  </a:lnTo>
                  <a:lnTo>
                    <a:pt x="89" y="74"/>
                  </a:lnTo>
                  <a:lnTo>
                    <a:pt x="89" y="89"/>
                  </a:lnTo>
                  <a:lnTo>
                    <a:pt x="89" y="94"/>
                  </a:lnTo>
                  <a:lnTo>
                    <a:pt x="89" y="98"/>
                  </a:lnTo>
                  <a:lnTo>
                    <a:pt x="89" y="101"/>
                  </a:lnTo>
                  <a:lnTo>
                    <a:pt x="89" y="99"/>
                  </a:lnTo>
                  <a:lnTo>
                    <a:pt x="89" y="100"/>
                  </a:lnTo>
                  <a:lnTo>
                    <a:pt x="89" y="95"/>
                  </a:lnTo>
                  <a:lnTo>
                    <a:pt x="90" y="91"/>
                  </a:lnTo>
                  <a:lnTo>
                    <a:pt x="90" y="92"/>
                  </a:lnTo>
                  <a:lnTo>
                    <a:pt x="90" y="86"/>
                  </a:lnTo>
                  <a:lnTo>
                    <a:pt x="90" y="81"/>
                  </a:lnTo>
                  <a:lnTo>
                    <a:pt x="90" y="75"/>
                  </a:lnTo>
                  <a:lnTo>
                    <a:pt x="90" y="68"/>
                  </a:lnTo>
                  <a:lnTo>
                    <a:pt x="90" y="63"/>
                  </a:lnTo>
                  <a:lnTo>
                    <a:pt x="90" y="59"/>
                  </a:lnTo>
                  <a:lnTo>
                    <a:pt x="90" y="55"/>
                  </a:lnTo>
                  <a:lnTo>
                    <a:pt x="91" y="53"/>
                  </a:lnTo>
                  <a:lnTo>
                    <a:pt x="91" y="51"/>
                  </a:lnTo>
                  <a:lnTo>
                    <a:pt x="91" y="55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latin typeface="Calibri" charset="0"/>
              </a:endParaRPr>
            </a:p>
          </p:txBody>
        </p:sp>
        <p:sp>
          <p:nvSpPr>
            <p:cNvPr id="23570" name="Freeform 15"/>
            <p:cNvSpPr>
              <a:spLocks/>
            </p:cNvSpPr>
            <p:nvPr/>
          </p:nvSpPr>
          <p:spPr bwMode="auto">
            <a:xfrm>
              <a:off x="1050" y="1611"/>
              <a:ext cx="301" cy="191"/>
            </a:xfrm>
            <a:custGeom>
              <a:avLst/>
              <a:gdLst>
                <a:gd name="T0" fmla="*/ 2147483647 w 89"/>
                <a:gd name="T1" fmla="*/ 18274 h 162"/>
                <a:gd name="T2" fmla="*/ 2147483647 w 89"/>
                <a:gd name="T3" fmla="*/ 18541 h 162"/>
                <a:gd name="T4" fmla="*/ 2147483647 w 89"/>
                <a:gd name="T5" fmla="*/ 17197 h 162"/>
                <a:gd name="T6" fmla="*/ 2147483647 w 89"/>
                <a:gd name="T7" fmla="*/ 25402 h 162"/>
                <a:gd name="T8" fmla="*/ 2147483647 w 89"/>
                <a:gd name="T9" fmla="*/ 8588 h 162"/>
                <a:gd name="T10" fmla="*/ 2147483647 w 89"/>
                <a:gd name="T11" fmla="*/ 23630 h 162"/>
                <a:gd name="T12" fmla="*/ 2147483647 w 89"/>
                <a:gd name="T13" fmla="*/ 19251 h 162"/>
                <a:gd name="T14" fmla="*/ 2147483647 w 89"/>
                <a:gd name="T15" fmla="*/ 11690 h 162"/>
                <a:gd name="T16" fmla="*/ 2147483647 w 89"/>
                <a:gd name="T17" fmla="*/ 23065 h 162"/>
                <a:gd name="T18" fmla="*/ 2147483647 w 89"/>
                <a:gd name="T19" fmla="*/ 12772 h 162"/>
                <a:gd name="T20" fmla="*/ 2147483647 w 89"/>
                <a:gd name="T21" fmla="*/ 20560 h 162"/>
                <a:gd name="T22" fmla="*/ 2147483647 w 89"/>
                <a:gd name="T23" fmla="*/ 19563 h 162"/>
                <a:gd name="T24" fmla="*/ 2147483647 w 89"/>
                <a:gd name="T25" fmla="*/ 15058 h 162"/>
                <a:gd name="T26" fmla="*/ 2147483647 w 89"/>
                <a:gd name="T27" fmla="*/ 22968 h 162"/>
                <a:gd name="T28" fmla="*/ 2147483647 w 89"/>
                <a:gd name="T29" fmla="*/ 10493 h 162"/>
                <a:gd name="T30" fmla="*/ 2147483647 w 89"/>
                <a:gd name="T31" fmla="*/ 22589 h 162"/>
                <a:gd name="T32" fmla="*/ 2147483647 w 89"/>
                <a:gd name="T33" fmla="*/ 14074 h 162"/>
                <a:gd name="T34" fmla="*/ 2147483647 w 89"/>
                <a:gd name="T35" fmla="*/ 24026 h 162"/>
                <a:gd name="T36" fmla="*/ 2147483647 w 89"/>
                <a:gd name="T37" fmla="*/ 9915 h 162"/>
                <a:gd name="T38" fmla="*/ 2147483647 w 89"/>
                <a:gd name="T39" fmla="*/ 21331 h 162"/>
                <a:gd name="T40" fmla="*/ 2147483647 w 89"/>
                <a:gd name="T41" fmla="*/ 20958 h 162"/>
                <a:gd name="T42" fmla="*/ 2147483647 w 89"/>
                <a:gd name="T43" fmla="*/ 12772 h 162"/>
                <a:gd name="T44" fmla="*/ 2147483647 w 89"/>
                <a:gd name="T45" fmla="*/ 23630 h 162"/>
                <a:gd name="T46" fmla="*/ 2147483647 w 89"/>
                <a:gd name="T47" fmla="*/ 14074 h 162"/>
                <a:gd name="T48" fmla="*/ 2147483647 w 89"/>
                <a:gd name="T49" fmla="*/ 23065 h 162"/>
                <a:gd name="T50" fmla="*/ 2147483647 w 89"/>
                <a:gd name="T51" fmla="*/ 21545 h 162"/>
                <a:gd name="T52" fmla="*/ 2147483647 w 89"/>
                <a:gd name="T53" fmla="*/ 14586 h 162"/>
                <a:gd name="T54" fmla="*/ 2147483647 w 89"/>
                <a:gd name="T55" fmla="*/ 19251 h 162"/>
                <a:gd name="T56" fmla="*/ 2147483647 w 89"/>
                <a:gd name="T57" fmla="*/ 19159 h 162"/>
                <a:gd name="T58" fmla="*/ 2147483647 w 89"/>
                <a:gd name="T59" fmla="*/ 11937 h 162"/>
                <a:gd name="T60" fmla="*/ 2147483647 w 89"/>
                <a:gd name="T61" fmla="*/ 16250 h 162"/>
                <a:gd name="T62" fmla="*/ 2147483647 w 89"/>
                <a:gd name="T63" fmla="*/ 16999 h 162"/>
                <a:gd name="T64" fmla="*/ 2147483647 w 89"/>
                <a:gd name="T65" fmla="*/ 20042 h 162"/>
                <a:gd name="T66" fmla="*/ 2147483647 w 89"/>
                <a:gd name="T67" fmla="*/ 6178 h 162"/>
                <a:gd name="T68" fmla="*/ 2147483647 w 89"/>
                <a:gd name="T69" fmla="*/ 25899 h 162"/>
                <a:gd name="T70" fmla="*/ 2147483647 w 89"/>
                <a:gd name="T71" fmla="*/ 19563 h 162"/>
                <a:gd name="T72" fmla="*/ 2147483647 w 89"/>
                <a:gd name="T73" fmla="*/ 19481 h 162"/>
                <a:gd name="T74" fmla="*/ 2147483647 w 89"/>
                <a:gd name="T75" fmla="*/ 7284 h 162"/>
                <a:gd name="T76" fmla="*/ 2147483647 w 89"/>
                <a:gd name="T77" fmla="*/ 23630 h 162"/>
                <a:gd name="T78" fmla="*/ 2147483647 w 89"/>
                <a:gd name="T79" fmla="*/ 18092 h 162"/>
                <a:gd name="T80" fmla="*/ 2147483647 w 89"/>
                <a:gd name="T81" fmla="*/ 20042 h 162"/>
                <a:gd name="T82" fmla="*/ 2147483647 w 89"/>
                <a:gd name="T83" fmla="*/ 7252 h 162"/>
                <a:gd name="T84" fmla="*/ 2147483647 w 89"/>
                <a:gd name="T85" fmla="*/ 25402 h 162"/>
                <a:gd name="T86" fmla="*/ 2147483647 w 89"/>
                <a:gd name="T87" fmla="*/ 16523 h 162"/>
                <a:gd name="T88" fmla="*/ 2147483647 w 89"/>
                <a:gd name="T89" fmla="*/ 20042 h 162"/>
                <a:gd name="T90" fmla="*/ 2147483647 w 89"/>
                <a:gd name="T91" fmla="*/ 7284 h 162"/>
                <a:gd name="T92" fmla="*/ 2147483647 w 89"/>
                <a:gd name="T93" fmla="*/ 24710 h 162"/>
                <a:gd name="T94" fmla="*/ 2147483647 w 89"/>
                <a:gd name="T95" fmla="*/ 18092 h 162"/>
                <a:gd name="T96" fmla="*/ 2147483647 w 89"/>
                <a:gd name="T97" fmla="*/ 16999 h 162"/>
                <a:gd name="T98" fmla="*/ 2147483647 w 89"/>
                <a:gd name="T99" fmla="*/ 7284 h 162"/>
                <a:gd name="T100" fmla="*/ 2147483647 w 89"/>
                <a:gd name="T101" fmla="*/ 26760 h 162"/>
                <a:gd name="T102" fmla="*/ 2147483647 w 89"/>
                <a:gd name="T103" fmla="*/ 13849 h 162"/>
                <a:gd name="T104" fmla="*/ 2147483647 w 89"/>
                <a:gd name="T105" fmla="*/ 22697 h 162"/>
                <a:gd name="T106" fmla="*/ 2147483647 w 89"/>
                <a:gd name="T107" fmla="*/ 5606 h 162"/>
                <a:gd name="T108" fmla="*/ 2147483647 w 89"/>
                <a:gd name="T109" fmla="*/ 26760 h 162"/>
                <a:gd name="T110" fmla="*/ 2147483647 w 89"/>
                <a:gd name="T111" fmla="*/ 21331 h 162"/>
                <a:gd name="T112" fmla="*/ 2147483647 w 89"/>
                <a:gd name="T113" fmla="*/ 18274 h 162"/>
                <a:gd name="T114" fmla="*/ 2147483647 w 89"/>
                <a:gd name="T115" fmla="*/ 2902 h 162"/>
                <a:gd name="T116" fmla="*/ 2147483647 w 89"/>
                <a:gd name="T117" fmla="*/ 14014 h 162"/>
                <a:gd name="T118" fmla="*/ 2147483647 w 89"/>
                <a:gd name="T119" fmla="*/ 20560 h 162"/>
                <a:gd name="T120" fmla="*/ 2147483647 w 89"/>
                <a:gd name="T121" fmla="*/ 3314 h 162"/>
                <a:gd name="T122" fmla="*/ 2147483647 w 89"/>
                <a:gd name="T123" fmla="*/ 36001 h 162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89"/>
                <a:gd name="T187" fmla="*/ 0 h 162"/>
                <a:gd name="T188" fmla="*/ 89 w 89"/>
                <a:gd name="T189" fmla="*/ 162 h 162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89" h="162">
                  <a:moveTo>
                    <a:pt x="0" y="49"/>
                  </a:moveTo>
                  <a:lnTo>
                    <a:pt x="0" y="50"/>
                  </a:lnTo>
                  <a:lnTo>
                    <a:pt x="0" y="57"/>
                  </a:lnTo>
                  <a:lnTo>
                    <a:pt x="0" y="64"/>
                  </a:lnTo>
                  <a:lnTo>
                    <a:pt x="0" y="71"/>
                  </a:lnTo>
                  <a:lnTo>
                    <a:pt x="0" y="79"/>
                  </a:lnTo>
                  <a:lnTo>
                    <a:pt x="1" y="84"/>
                  </a:lnTo>
                  <a:lnTo>
                    <a:pt x="1" y="90"/>
                  </a:lnTo>
                  <a:lnTo>
                    <a:pt x="1" y="92"/>
                  </a:lnTo>
                  <a:lnTo>
                    <a:pt x="1" y="93"/>
                  </a:lnTo>
                  <a:lnTo>
                    <a:pt x="1" y="90"/>
                  </a:lnTo>
                  <a:lnTo>
                    <a:pt x="1" y="89"/>
                  </a:lnTo>
                  <a:lnTo>
                    <a:pt x="1" y="81"/>
                  </a:lnTo>
                  <a:lnTo>
                    <a:pt x="1" y="75"/>
                  </a:lnTo>
                  <a:lnTo>
                    <a:pt x="1" y="68"/>
                  </a:lnTo>
                  <a:lnTo>
                    <a:pt x="2" y="58"/>
                  </a:lnTo>
                  <a:lnTo>
                    <a:pt x="2" y="49"/>
                  </a:lnTo>
                  <a:lnTo>
                    <a:pt x="2" y="43"/>
                  </a:lnTo>
                  <a:lnTo>
                    <a:pt x="2" y="37"/>
                  </a:lnTo>
                  <a:lnTo>
                    <a:pt x="2" y="33"/>
                  </a:lnTo>
                  <a:lnTo>
                    <a:pt x="2" y="29"/>
                  </a:lnTo>
                  <a:lnTo>
                    <a:pt x="2" y="27"/>
                  </a:lnTo>
                  <a:lnTo>
                    <a:pt x="2" y="26"/>
                  </a:lnTo>
                  <a:lnTo>
                    <a:pt x="3" y="27"/>
                  </a:lnTo>
                  <a:lnTo>
                    <a:pt x="3" y="26"/>
                  </a:lnTo>
                  <a:lnTo>
                    <a:pt x="3" y="30"/>
                  </a:lnTo>
                  <a:lnTo>
                    <a:pt x="3" y="44"/>
                  </a:lnTo>
                  <a:lnTo>
                    <a:pt x="3" y="50"/>
                  </a:lnTo>
                  <a:lnTo>
                    <a:pt x="3" y="62"/>
                  </a:lnTo>
                  <a:lnTo>
                    <a:pt x="3" y="69"/>
                  </a:lnTo>
                  <a:lnTo>
                    <a:pt x="3" y="84"/>
                  </a:lnTo>
                  <a:lnTo>
                    <a:pt x="3" y="86"/>
                  </a:lnTo>
                  <a:lnTo>
                    <a:pt x="4" y="85"/>
                  </a:lnTo>
                  <a:lnTo>
                    <a:pt x="4" y="91"/>
                  </a:lnTo>
                  <a:lnTo>
                    <a:pt x="4" y="90"/>
                  </a:lnTo>
                  <a:lnTo>
                    <a:pt x="4" y="92"/>
                  </a:lnTo>
                  <a:lnTo>
                    <a:pt x="4" y="91"/>
                  </a:lnTo>
                  <a:lnTo>
                    <a:pt x="4" y="88"/>
                  </a:lnTo>
                  <a:lnTo>
                    <a:pt x="4" y="85"/>
                  </a:lnTo>
                  <a:lnTo>
                    <a:pt x="4" y="91"/>
                  </a:lnTo>
                  <a:lnTo>
                    <a:pt x="4" y="85"/>
                  </a:lnTo>
                  <a:lnTo>
                    <a:pt x="4" y="82"/>
                  </a:lnTo>
                  <a:lnTo>
                    <a:pt x="4" y="76"/>
                  </a:lnTo>
                  <a:lnTo>
                    <a:pt x="4" y="71"/>
                  </a:lnTo>
                  <a:lnTo>
                    <a:pt x="4" y="64"/>
                  </a:lnTo>
                  <a:lnTo>
                    <a:pt x="4" y="60"/>
                  </a:lnTo>
                  <a:lnTo>
                    <a:pt x="5" y="55"/>
                  </a:lnTo>
                  <a:lnTo>
                    <a:pt x="5" y="51"/>
                  </a:lnTo>
                  <a:lnTo>
                    <a:pt x="5" y="48"/>
                  </a:lnTo>
                  <a:lnTo>
                    <a:pt x="5" y="47"/>
                  </a:lnTo>
                  <a:lnTo>
                    <a:pt x="5" y="46"/>
                  </a:lnTo>
                  <a:lnTo>
                    <a:pt x="5" y="50"/>
                  </a:lnTo>
                  <a:lnTo>
                    <a:pt x="5" y="52"/>
                  </a:lnTo>
                  <a:lnTo>
                    <a:pt x="5" y="59"/>
                  </a:lnTo>
                  <a:lnTo>
                    <a:pt x="6" y="68"/>
                  </a:lnTo>
                  <a:lnTo>
                    <a:pt x="6" y="74"/>
                  </a:lnTo>
                  <a:lnTo>
                    <a:pt x="6" y="83"/>
                  </a:lnTo>
                  <a:lnTo>
                    <a:pt x="6" y="87"/>
                  </a:lnTo>
                  <a:lnTo>
                    <a:pt x="6" y="94"/>
                  </a:lnTo>
                  <a:lnTo>
                    <a:pt x="6" y="95"/>
                  </a:lnTo>
                  <a:lnTo>
                    <a:pt x="6" y="94"/>
                  </a:lnTo>
                  <a:lnTo>
                    <a:pt x="6" y="96"/>
                  </a:lnTo>
                  <a:lnTo>
                    <a:pt x="6" y="92"/>
                  </a:lnTo>
                  <a:lnTo>
                    <a:pt x="7" y="90"/>
                  </a:lnTo>
                  <a:lnTo>
                    <a:pt x="7" y="82"/>
                  </a:lnTo>
                  <a:lnTo>
                    <a:pt x="7" y="76"/>
                  </a:lnTo>
                  <a:lnTo>
                    <a:pt x="7" y="69"/>
                  </a:lnTo>
                  <a:lnTo>
                    <a:pt x="7" y="60"/>
                  </a:lnTo>
                  <a:lnTo>
                    <a:pt x="7" y="53"/>
                  </a:lnTo>
                  <a:lnTo>
                    <a:pt x="7" y="47"/>
                  </a:lnTo>
                  <a:lnTo>
                    <a:pt x="7" y="43"/>
                  </a:lnTo>
                  <a:lnTo>
                    <a:pt x="7" y="39"/>
                  </a:lnTo>
                  <a:lnTo>
                    <a:pt x="8" y="36"/>
                  </a:lnTo>
                  <a:lnTo>
                    <a:pt x="8" y="34"/>
                  </a:lnTo>
                  <a:lnTo>
                    <a:pt x="8" y="32"/>
                  </a:lnTo>
                  <a:lnTo>
                    <a:pt x="8" y="33"/>
                  </a:lnTo>
                  <a:lnTo>
                    <a:pt x="8" y="31"/>
                  </a:lnTo>
                  <a:lnTo>
                    <a:pt x="8" y="30"/>
                  </a:lnTo>
                  <a:lnTo>
                    <a:pt x="8" y="33"/>
                  </a:lnTo>
                  <a:lnTo>
                    <a:pt x="8" y="41"/>
                  </a:lnTo>
                  <a:lnTo>
                    <a:pt x="8" y="51"/>
                  </a:lnTo>
                  <a:lnTo>
                    <a:pt x="8" y="59"/>
                  </a:lnTo>
                  <a:lnTo>
                    <a:pt x="9" y="69"/>
                  </a:lnTo>
                  <a:lnTo>
                    <a:pt x="9" y="80"/>
                  </a:lnTo>
                  <a:lnTo>
                    <a:pt x="9" y="87"/>
                  </a:lnTo>
                  <a:lnTo>
                    <a:pt x="9" y="89"/>
                  </a:lnTo>
                  <a:lnTo>
                    <a:pt x="9" y="92"/>
                  </a:lnTo>
                  <a:lnTo>
                    <a:pt x="9" y="90"/>
                  </a:lnTo>
                  <a:lnTo>
                    <a:pt x="9" y="91"/>
                  </a:lnTo>
                  <a:lnTo>
                    <a:pt x="9" y="87"/>
                  </a:lnTo>
                  <a:lnTo>
                    <a:pt x="9" y="82"/>
                  </a:lnTo>
                  <a:lnTo>
                    <a:pt x="10" y="78"/>
                  </a:lnTo>
                  <a:lnTo>
                    <a:pt x="10" y="74"/>
                  </a:lnTo>
                  <a:lnTo>
                    <a:pt x="10" y="67"/>
                  </a:lnTo>
                  <a:lnTo>
                    <a:pt x="10" y="62"/>
                  </a:lnTo>
                  <a:lnTo>
                    <a:pt x="10" y="56"/>
                  </a:lnTo>
                  <a:lnTo>
                    <a:pt x="10" y="53"/>
                  </a:lnTo>
                  <a:lnTo>
                    <a:pt x="10" y="48"/>
                  </a:lnTo>
                  <a:lnTo>
                    <a:pt x="10" y="47"/>
                  </a:lnTo>
                  <a:lnTo>
                    <a:pt x="10" y="46"/>
                  </a:lnTo>
                  <a:lnTo>
                    <a:pt x="11" y="46"/>
                  </a:lnTo>
                  <a:lnTo>
                    <a:pt x="11" y="49"/>
                  </a:lnTo>
                  <a:lnTo>
                    <a:pt x="11" y="51"/>
                  </a:lnTo>
                  <a:lnTo>
                    <a:pt x="11" y="54"/>
                  </a:lnTo>
                  <a:lnTo>
                    <a:pt x="11" y="63"/>
                  </a:lnTo>
                  <a:lnTo>
                    <a:pt x="11" y="71"/>
                  </a:lnTo>
                  <a:lnTo>
                    <a:pt x="11" y="77"/>
                  </a:lnTo>
                  <a:lnTo>
                    <a:pt x="11" y="85"/>
                  </a:lnTo>
                  <a:lnTo>
                    <a:pt x="11" y="89"/>
                  </a:lnTo>
                  <a:lnTo>
                    <a:pt x="12" y="94"/>
                  </a:lnTo>
                  <a:lnTo>
                    <a:pt x="12" y="91"/>
                  </a:lnTo>
                  <a:lnTo>
                    <a:pt x="12" y="92"/>
                  </a:lnTo>
                  <a:lnTo>
                    <a:pt x="12" y="91"/>
                  </a:lnTo>
                  <a:lnTo>
                    <a:pt x="12" y="87"/>
                  </a:lnTo>
                  <a:lnTo>
                    <a:pt x="12" y="82"/>
                  </a:lnTo>
                  <a:lnTo>
                    <a:pt x="12" y="75"/>
                  </a:lnTo>
                  <a:lnTo>
                    <a:pt x="12" y="69"/>
                  </a:lnTo>
                  <a:lnTo>
                    <a:pt x="12" y="63"/>
                  </a:lnTo>
                  <a:lnTo>
                    <a:pt x="13" y="55"/>
                  </a:lnTo>
                  <a:lnTo>
                    <a:pt x="13" y="50"/>
                  </a:lnTo>
                  <a:lnTo>
                    <a:pt x="13" y="44"/>
                  </a:lnTo>
                  <a:lnTo>
                    <a:pt x="13" y="42"/>
                  </a:lnTo>
                  <a:lnTo>
                    <a:pt x="13" y="38"/>
                  </a:lnTo>
                  <a:lnTo>
                    <a:pt x="13" y="36"/>
                  </a:lnTo>
                  <a:lnTo>
                    <a:pt x="13" y="32"/>
                  </a:lnTo>
                  <a:lnTo>
                    <a:pt x="13" y="31"/>
                  </a:lnTo>
                  <a:lnTo>
                    <a:pt x="13" y="28"/>
                  </a:lnTo>
                  <a:lnTo>
                    <a:pt x="14" y="32"/>
                  </a:lnTo>
                  <a:lnTo>
                    <a:pt x="14" y="40"/>
                  </a:lnTo>
                  <a:lnTo>
                    <a:pt x="14" y="50"/>
                  </a:lnTo>
                  <a:lnTo>
                    <a:pt x="14" y="56"/>
                  </a:lnTo>
                  <a:lnTo>
                    <a:pt x="14" y="69"/>
                  </a:lnTo>
                  <a:lnTo>
                    <a:pt x="14" y="78"/>
                  </a:lnTo>
                  <a:lnTo>
                    <a:pt x="14" y="86"/>
                  </a:lnTo>
                  <a:lnTo>
                    <a:pt x="14" y="85"/>
                  </a:lnTo>
                  <a:lnTo>
                    <a:pt x="14" y="87"/>
                  </a:lnTo>
                  <a:lnTo>
                    <a:pt x="15" y="90"/>
                  </a:lnTo>
                  <a:lnTo>
                    <a:pt x="15" y="86"/>
                  </a:lnTo>
                  <a:lnTo>
                    <a:pt x="15" y="88"/>
                  </a:lnTo>
                  <a:lnTo>
                    <a:pt x="15" y="82"/>
                  </a:lnTo>
                  <a:lnTo>
                    <a:pt x="15" y="78"/>
                  </a:lnTo>
                  <a:lnTo>
                    <a:pt x="15" y="75"/>
                  </a:lnTo>
                  <a:lnTo>
                    <a:pt x="15" y="70"/>
                  </a:lnTo>
                  <a:lnTo>
                    <a:pt x="15" y="63"/>
                  </a:lnTo>
                  <a:lnTo>
                    <a:pt x="15" y="58"/>
                  </a:lnTo>
                  <a:lnTo>
                    <a:pt x="16" y="54"/>
                  </a:lnTo>
                  <a:lnTo>
                    <a:pt x="16" y="52"/>
                  </a:lnTo>
                  <a:lnTo>
                    <a:pt x="16" y="48"/>
                  </a:lnTo>
                  <a:lnTo>
                    <a:pt x="16" y="47"/>
                  </a:lnTo>
                  <a:lnTo>
                    <a:pt x="16" y="48"/>
                  </a:lnTo>
                  <a:lnTo>
                    <a:pt x="16" y="47"/>
                  </a:lnTo>
                  <a:lnTo>
                    <a:pt x="16" y="51"/>
                  </a:lnTo>
                  <a:lnTo>
                    <a:pt x="16" y="53"/>
                  </a:lnTo>
                  <a:lnTo>
                    <a:pt x="16" y="60"/>
                  </a:lnTo>
                  <a:lnTo>
                    <a:pt x="16" y="67"/>
                  </a:lnTo>
                  <a:lnTo>
                    <a:pt x="17" y="75"/>
                  </a:lnTo>
                  <a:lnTo>
                    <a:pt x="17" y="79"/>
                  </a:lnTo>
                  <a:lnTo>
                    <a:pt x="17" y="86"/>
                  </a:lnTo>
                  <a:lnTo>
                    <a:pt x="17" y="89"/>
                  </a:lnTo>
                  <a:lnTo>
                    <a:pt x="17" y="94"/>
                  </a:lnTo>
                  <a:lnTo>
                    <a:pt x="17" y="91"/>
                  </a:lnTo>
                  <a:lnTo>
                    <a:pt x="17" y="92"/>
                  </a:lnTo>
                  <a:lnTo>
                    <a:pt x="17" y="90"/>
                  </a:lnTo>
                  <a:lnTo>
                    <a:pt x="17" y="87"/>
                  </a:lnTo>
                  <a:lnTo>
                    <a:pt x="18" y="82"/>
                  </a:lnTo>
                  <a:lnTo>
                    <a:pt x="18" y="76"/>
                  </a:lnTo>
                  <a:lnTo>
                    <a:pt x="18" y="71"/>
                  </a:lnTo>
                  <a:lnTo>
                    <a:pt x="18" y="64"/>
                  </a:lnTo>
                  <a:lnTo>
                    <a:pt x="18" y="57"/>
                  </a:lnTo>
                  <a:lnTo>
                    <a:pt x="18" y="53"/>
                  </a:lnTo>
                  <a:lnTo>
                    <a:pt x="18" y="48"/>
                  </a:lnTo>
                  <a:lnTo>
                    <a:pt x="18" y="45"/>
                  </a:lnTo>
                  <a:lnTo>
                    <a:pt x="19" y="41"/>
                  </a:lnTo>
                  <a:lnTo>
                    <a:pt x="19" y="39"/>
                  </a:lnTo>
                  <a:lnTo>
                    <a:pt x="19" y="36"/>
                  </a:lnTo>
                  <a:lnTo>
                    <a:pt x="19" y="35"/>
                  </a:lnTo>
                  <a:lnTo>
                    <a:pt x="19" y="33"/>
                  </a:lnTo>
                  <a:lnTo>
                    <a:pt x="19" y="37"/>
                  </a:lnTo>
                  <a:lnTo>
                    <a:pt x="19" y="44"/>
                  </a:lnTo>
                  <a:lnTo>
                    <a:pt x="19" y="55"/>
                  </a:lnTo>
                  <a:lnTo>
                    <a:pt x="19" y="65"/>
                  </a:lnTo>
                  <a:lnTo>
                    <a:pt x="20" y="73"/>
                  </a:lnTo>
                  <a:lnTo>
                    <a:pt x="20" y="72"/>
                  </a:lnTo>
                  <a:lnTo>
                    <a:pt x="20" y="81"/>
                  </a:lnTo>
                  <a:lnTo>
                    <a:pt x="20" y="88"/>
                  </a:lnTo>
                  <a:lnTo>
                    <a:pt x="20" y="87"/>
                  </a:lnTo>
                  <a:lnTo>
                    <a:pt x="20" y="88"/>
                  </a:lnTo>
                  <a:lnTo>
                    <a:pt x="20" y="90"/>
                  </a:lnTo>
                  <a:lnTo>
                    <a:pt x="20" y="87"/>
                  </a:lnTo>
                  <a:lnTo>
                    <a:pt x="20" y="82"/>
                  </a:lnTo>
                  <a:lnTo>
                    <a:pt x="20" y="78"/>
                  </a:lnTo>
                  <a:lnTo>
                    <a:pt x="21" y="78"/>
                  </a:lnTo>
                  <a:lnTo>
                    <a:pt x="21" y="75"/>
                  </a:lnTo>
                  <a:lnTo>
                    <a:pt x="21" y="71"/>
                  </a:lnTo>
                  <a:lnTo>
                    <a:pt x="21" y="64"/>
                  </a:lnTo>
                  <a:lnTo>
                    <a:pt x="21" y="60"/>
                  </a:lnTo>
                  <a:lnTo>
                    <a:pt x="21" y="55"/>
                  </a:lnTo>
                  <a:lnTo>
                    <a:pt x="21" y="54"/>
                  </a:lnTo>
                  <a:lnTo>
                    <a:pt x="21" y="51"/>
                  </a:lnTo>
                  <a:lnTo>
                    <a:pt x="21" y="50"/>
                  </a:lnTo>
                  <a:lnTo>
                    <a:pt x="22" y="51"/>
                  </a:lnTo>
                  <a:lnTo>
                    <a:pt x="22" y="54"/>
                  </a:lnTo>
                  <a:lnTo>
                    <a:pt x="22" y="56"/>
                  </a:lnTo>
                  <a:lnTo>
                    <a:pt x="22" y="61"/>
                  </a:lnTo>
                  <a:lnTo>
                    <a:pt x="22" y="64"/>
                  </a:lnTo>
                  <a:lnTo>
                    <a:pt x="22" y="73"/>
                  </a:lnTo>
                  <a:lnTo>
                    <a:pt x="22" y="76"/>
                  </a:lnTo>
                  <a:lnTo>
                    <a:pt x="22" y="84"/>
                  </a:lnTo>
                  <a:lnTo>
                    <a:pt x="22" y="86"/>
                  </a:lnTo>
                  <a:lnTo>
                    <a:pt x="23" y="85"/>
                  </a:lnTo>
                  <a:lnTo>
                    <a:pt x="23" y="90"/>
                  </a:lnTo>
                  <a:lnTo>
                    <a:pt x="23" y="88"/>
                  </a:lnTo>
                  <a:lnTo>
                    <a:pt x="23" y="89"/>
                  </a:lnTo>
                  <a:lnTo>
                    <a:pt x="23" y="88"/>
                  </a:lnTo>
                  <a:lnTo>
                    <a:pt x="23" y="85"/>
                  </a:lnTo>
                  <a:lnTo>
                    <a:pt x="23" y="82"/>
                  </a:lnTo>
                  <a:lnTo>
                    <a:pt x="23" y="76"/>
                  </a:lnTo>
                  <a:lnTo>
                    <a:pt x="23" y="69"/>
                  </a:lnTo>
                  <a:lnTo>
                    <a:pt x="23" y="64"/>
                  </a:lnTo>
                  <a:lnTo>
                    <a:pt x="24" y="58"/>
                  </a:lnTo>
                  <a:lnTo>
                    <a:pt x="24" y="53"/>
                  </a:lnTo>
                  <a:lnTo>
                    <a:pt x="24" y="48"/>
                  </a:lnTo>
                  <a:lnTo>
                    <a:pt x="24" y="45"/>
                  </a:lnTo>
                  <a:lnTo>
                    <a:pt x="24" y="42"/>
                  </a:lnTo>
                  <a:lnTo>
                    <a:pt x="24" y="39"/>
                  </a:lnTo>
                  <a:lnTo>
                    <a:pt x="24" y="36"/>
                  </a:lnTo>
                  <a:lnTo>
                    <a:pt x="25" y="36"/>
                  </a:lnTo>
                  <a:lnTo>
                    <a:pt x="25" y="34"/>
                  </a:lnTo>
                  <a:lnTo>
                    <a:pt x="25" y="35"/>
                  </a:lnTo>
                  <a:lnTo>
                    <a:pt x="25" y="33"/>
                  </a:lnTo>
                  <a:lnTo>
                    <a:pt x="25" y="35"/>
                  </a:lnTo>
                  <a:lnTo>
                    <a:pt x="25" y="38"/>
                  </a:lnTo>
                  <a:lnTo>
                    <a:pt x="25" y="53"/>
                  </a:lnTo>
                  <a:lnTo>
                    <a:pt x="25" y="56"/>
                  </a:lnTo>
                  <a:lnTo>
                    <a:pt x="25" y="70"/>
                  </a:lnTo>
                  <a:lnTo>
                    <a:pt x="25" y="69"/>
                  </a:lnTo>
                  <a:lnTo>
                    <a:pt x="25" y="71"/>
                  </a:lnTo>
                  <a:lnTo>
                    <a:pt x="25" y="82"/>
                  </a:lnTo>
                  <a:lnTo>
                    <a:pt x="25" y="81"/>
                  </a:lnTo>
                  <a:lnTo>
                    <a:pt x="25" y="83"/>
                  </a:lnTo>
                  <a:lnTo>
                    <a:pt x="26" y="81"/>
                  </a:lnTo>
                  <a:lnTo>
                    <a:pt x="26" y="85"/>
                  </a:lnTo>
                  <a:lnTo>
                    <a:pt x="26" y="81"/>
                  </a:lnTo>
                  <a:lnTo>
                    <a:pt x="26" y="86"/>
                  </a:lnTo>
                  <a:lnTo>
                    <a:pt x="26" y="83"/>
                  </a:lnTo>
                  <a:lnTo>
                    <a:pt x="26" y="81"/>
                  </a:lnTo>
                  <a:lnTo>
                    <a:pt x="26" y="76"/>
                  </a:lnTo>
                  <a:lnTo>
                    <a:pt x="26" y="75"/>
                  </a:lnTo>
                  <a:lnTo>
                    <a:pt x="26" y="69"/>
                  </a:lnTo>
                  <a:lnTo>
                    <a:pt x="26" y="67"/>
                  </a:lnTo>
                  <a:lnTo>
                    <a:pt x="26" y="59"/>
                  </a:lnTo>
                  <a:lnTo>
                    <a:pt x="27" y="56"/>
                  </a:lnTo>
                  <a:lnTo>
                    <a:pt x="27" y="54"/>
                  </a:lnTo>
                  <a:lnTo>
                    <a:pt x="27" y="55"/>
                  </a:lnTo>
                  <a:lnTo>
                    <a:pt x="27" y="53"/>
                  </a:lnTo>
                  <a:lnTo>
                    <a:pt x="27" y="50"/>
                  </a:lnTo>
                  <a:lnTo>
                    <a:pt x="27" y="51"/>
                  </a:lnTo>
                  <a:lnTo>
                    <a:pt x="27" y="50"/>
                  </a:lnTo>
                  <a:lnTo>
                    <a:pt x="27" y="51"/>
                  </a:lnTo>
                  <a:lnTo>
                    <a:pt x="27" y="54"/>
                  </a:lnTo>
                  <a:lnTo>
                    <a:pt x="27" y="57"/>
                  </a:lnTo>
                  <a:lnTo>
                    <a:pt x="27" y="62"/>
                  </a:lnTo>
                  <a:lnTo>
                    <a:pt x="28" y="69"/>
                  </a:lnTo>
                  <a:lnTo>
                    <a:pt x="28" y="74"/>
                  </a:lnTo>
                  <a:lnTo>
                    <a:pt x="28" y="81"/>
                  </a:lnTo>
                  <a:lnTo>
                    <a:pt x="28" y="86"/>
                  </a:lnTo>
                  <a:lnTo>
                    <a:pt x="28" y="90"/>
                  </a:lnTo>
                  <a:lnTo>
                    <a:pt x="28" y="88"/>
                  </a:lnTo>
                  <a:lnTo>
                    <a:pt x="28" y="89"/>
                  </a:lnTo>
                  <a:lnTo>
                    <a:pt x="28" y="85"/>
                  </a:lnTo>
                  <a:lnTo>
                    <a:pt x="29" y="83"/>
                  </a:lnTo>
                  <a:lnTo>
                    <a:pt x="29" y="78"/>
                  </a:lnTo>
                  <a:lnTo>
                    <a:pt x="29" y="71"/>
                  </a:lnTo>
                  <a:lnTo>
                    <a:pt x="29" y="65"/>
                  </a:lnTo>
                  <a:lnTo>
                    <a:pt x="29" y="62"/>
                  </a:lnTo>
                  <a:lnTo>
                    <a:pt x="29" y="56"/>
                  </a:lnTo>
                  <a:lnTo>
                    <a:pt x="29" y="51"/>
                  </a:lnTo>
                  <a:lnTo>
                    <a:pt x="29" y="48"/>
                  </a:lnTo>
                  <a:lnTo>
                    <a:pt x="30" y="45"/>
                  </a:lnTo>
                  <a:lnTo>
                    <a:pt x="30" y="42"/>
                  </a:lnTo>
                  <a:lnTo>
                    <a:pt x="30" y="39"/>
                  </a:lnTo>
                  <a:lnTo>
                    <a:pt x="30" y="37"/>
                  </a:lnTo>
                  <a:lnTo>
                    <a:pt x="30" y="36"/>
                  </a:lnTo>
                  <a:lnTo>
                    <a:pt x="30" y="35"/>
                  </a:lnTo>
                  <a:lnTo>
                    <a:pt x="30" y="36"/>
                  </a:lnTo>
                  <a:lnTo>
                    <a:pt x="30" y="42"/>
                  </a:lnTo>
                  <a:lnTo>
                    <a:pt x="30" y="54"/>
                  </a:lnTo>
                  <a:lnTo>
                    <a:pt x="30" y="57"/>
                  </a:lnTo>
                  <a:lnTo>
                    <a:pt x="31" y="68"/>
                  </a:lnTo>
                  <a:lnTo>
                    <a:pt x="31" y="73"/>
                  </a:lnTo>
                  <a:lnTo>
                    <a:pt x="31" y="79"/>
                  </a:lnTo>
                  <a:lnTo>
                    <a:pt x="31" y="84"/>
                  </a:lnTo>
                  <a:lnTo>
                    <a:pt x="31" y="83"/>
                  </a:lnTo>
                  <a:lnTo>
                    <a:pt x="31" y="87"/>
                  </a:lnTo>
                  <a:lnTo>
                    <a:pt x="31" y="84"/>
                  </a:lnTo>
                  <a:lnTo>
                    <a:pt x="31" y="88"/>
                  </a:lnTo>
                  <a:lnTo>
                    <a:pt x="31" y="84"/>
                  </a:lnTo>
                  <a:lnTo>
                    <a:pt x="31" y="82"/>
                  </a:lnTo>
                  <a:lnTo>
                    <a:pt x="31" y="83"/>
                  </a:lnTo>
                  <a:lnTo>
                    <a:pt x="31" y="79"/>
                  </a:lnTo>
                  <a:lnTo>
                    <a:pt x="32" y="75"/>
                  </a:lnTo>
                  <a:lnTo>
                    <a:pt x="32" y="70"/>
                  </a:lnTo>
                  <a:lnTo>
                    <a:pt x="32" y="69"/>
                  </a:lnTo>
                  <a:lnTo>
                    <a:pt x="32" y="61"/>
                  </a:lnTo>
                  <a:lnTo>
                    <a:pt x="32" y="58"/>
                  </a:lnTo>
                  <a:lnTo>
                    <a:pt x="32" y="54"/>
                  </a:lnTo>
                  <a:lnTo>
                    <a:pt x="32" y="55"/>
                  </a:lnTo>
                  <a:lnTo>
                    <a:pt x="32" y="52"/>
                  </a:lnTo>
                  <a:lnTo>
                    <a:pt x="33" y="51"/>
                  </a:lnTo>
                  <a:lnTo>
                    <a:pt x="33" y="52"/>
                  </a:lnTo>
                  <a:lnTo>
                    <a:pt x="33" y="55"/>
                  </a:lnTo>
                  <a:lnTo>
                    <a:pt x="33" y="57"/>
                  </a:lnTo>
                  <a:lnTo>
                    <a:pt x="33" y="63"/>
                  </a:lnTo>
                  <a:lnTo>
                    <a:pt x="33" y="71"/>
                  </a:lnTo>
                  <a:lnTo>
                    <a:pt x="33" y="78"/>
                  </a:lnTo>
                  <a:lnTo>
                    <a:pt x="33" y="83"/>
                  </a:lnTo>
                  <a:lnTo>
                    <a:pt x="33" y="91"/>
                  </a:lnTo>
                  <a:lnTo>
                    <a:pt x="34" y="90"/>
                  </a:lnTo>
                  <a:lnTo>
                    <a:pt x="34" y="91"/>
                  </a:lnTo>
                  <a:lnTo>
                    <a:pt x="34" y="89"/>
                  </a:lnTo>
                  <a:lnTo>
                    <a:pt x="34" y="90"/>
                  </a:lnTo>
                  <a:lnTo>
                    <a:pt x="34" y="87"/>
                  </a:lnTo>
                  <a:lnTo>
                    <a:pt x="34" y="83"/>
                  </a:lnTo>
                  <a:lnTo>
                    <a:pt x="34" y="77"/>
                  </a:lnTo>
                  <a:lnTo>
                    <a:pt x="34" y="73"/>
                  </a:lnTo>
                  <a:lnTo>
                    <a:pt x="34" y="68"/>
                  </a:lnTo>
                  <a:lnTo>
                    <a:pt x="34" y="62"/>
                  </a:lnTo>
                  <a:lnTo>
                    <a:pt x="35" y="60"/>
                  </a:lnTo>
                  <a:lnTo>
                    <a:pt x="35" y="57"/>
                  </a:lnTo>
                  <a:lnTo>
                    <a:pt x="35" y="52"/>
                  </a:lnTo>
                  <a:lnTo>
                    <a:pt x="35" y="47"/>
                  </a:lnTo>
                  <a:lnTo>
                    <a:pt x="35" y="43"/>
                  </a:lnTo>
                  <a:lnTo>
                    <a:pt x="35" y="37"/>
                  </a:lnTo>
                  <a:lnTo>
                    <a:pt x="35" y="33"/>
                  </a:lnTo>
                  <a:lnTo>
                    <a:pt x="35" y="30"/>
                  </a:lnTo>
                  <a:lnTo>
                    <a:pt x="36" y="28"/>
                  </a:lnTo>
                  <a:lnTo>
                    <a:pt x="36" y="27"/>
                  </a:lnTo>
                  <a:lnTo>
                    <a:pt x="36" y="28"/>
                  </a:lnTo>
                  <a:lnTo>
                    <a:pt x="36" y="48"/>
                  </a:lnTo>
                  <a:lnTo>
                    <a:pt x="36" y="60"/>
                  </a:lnTo>
                  <a:lnTo>
                    <a:pt x="36" y="65"/>
                  </a:lnTo>
                  <a:lnTo>
                    <a:pt x="36" y="77"/>
                  </a:lnTo>
                  <a:lnTo>
                    <a:pt x="36" y="86"/>
                  </a:lnTo>
                  <a:lnTo>
                    <a:pt x="36" y="84"/>
                  </a:lnTo>
                  <a:lnTo>
                    <a:pt x="36" y="87"/>
                  </a:lnTo>
                  <a:lnTo>
                    <a:pt x="37" y="86"/>
                  </a:lnTo>
                  <a:lnTo>
                    <a:pt x="37" y="88"/>
                  </a:lnTo>
                  <a:lnTo>
                    <a:pt x="37" y="87"/>
                  </a:lnTo>
                  <a:lnTo>
                    <a:pt x="37" y="80"/>
                  </a:lnTo>
                  <a:lnTo>
                    <a:pt x="37" y="73"/>
                  </a:lnTo>
                  <a:lnTo>
                    <a:pt x="37" y="72"/>
                  </a:lnTo>
                  <a:lnTo>
                    <a:pt x="37" y="73"/>
                  </a:lnTo>
                  <a:lnTo>
                    <a:pt x="37" y="68"/>
                  </a:lnTo>
                  <a:lnTo>
                    <a:pt x="37" y="63"/>
                  </a:lnTo>
                  <a:lnTo>
                    <a:pt x="37" y="60"/>
                  </a:lnTo>
                  <a:lnTo>
                    <a:pt x="37" y="62"/>
                  </a:lnTo>
                  <a:lnTo>
                    <a:pt x="37" y="61"/>
                  </a:lnTo>
                  <a:lnTo>
                    <a:pt x="38" y="61"/>
                  </a:lnTo>
                  <a:lnTo>
                    <a:pt x="38" y="55"/>
                  </a:lnTo>
                  <a:lnTo>
                    <a:pt x="38" y="53"/>
                  </a:lnTo>
                  <a:lnTo>
                    <a:pt x="38" y="57"/>
                  </a:lnTo>
                  <a:lnTo>
                    <a:pt x="38" y="54"/>
                  </a:lnTo>
                  <a:lnTo>
                    <a:pt x="38" y="50"/>
                  </a:lnTo>
                  <a:lnTo>
                    <a:pt x="38" y="53"/>
                  </a:lnTo>
                  <a:lnTo>
                    <a:pt x="38" y="56"/>
                  </a:lnTo>
                  <a:lnTo>
                    <a:pt x="38" y="59"/>
                  </a:lnTo>
                  <a:lnTo>
                    <a:pt x="38" y="64"/>
                  </a:lnTo>
                  <a:lnTo>
                    <a:pt x="39" y="78"/>
                  </a:lnTo>
                  <a:lnTo>
                    <a:pt x="39" y="89"/>
                  </a:lnTo>
                  <a:lnTo>
                    <a:pt x="39" y="92"/>
                  </a:lnTo>
                  <a:lnTo>
                    <a:pt x="39" y="101"/>
                  </a:lnTo>
                  <a:lnTo>
                    <a:pt x="39" y="103"/>
                  </a:lnTo>
                  <a:lnTo>
                    <a:pt x="39" y="101"/>
                  </a:lnTo>
                  <a:lnTo>
                    <a:pt x="39" y="92"/>
                  </a:lnTo>
                  <a:lnTo>
                    <a:pt x="39" y="88"/>
                  </a:lnTo>
                  <a:lnTo>
                    <a:pt x="39" y="86"/>
                  </a:lnTo>
                  <a:lnTo>
                    <a:pt x="39" y="77"/>
                  </a:lnTo>
                  <a:lnTo>
                    <a:pt x="40" y="69"/>
                  </a:lnTo>
                  <a:lnTo>
                    <a:pt x="40" y="67"/>
                  </a:lnTo>
                  <a:lnTo>
                    <a:pt x="40" y="58"/>
                  </a:lnTo>
                  <a:lnTo>
                    <a:pt x="40" y="51"/>
                  </a:lnTo>
                  <a:lnTo>
                    <a:pt x="40" y="53"/>
                  </a:lnTo>
                  <a:lnTo>
                    <a:pt x="40" y="45"/>
                  </a:lnTo>
                  <a:lnTo>
                    <a:pt x="40" y="38"/>
                  </a:lnTo>
                  <a:lnTo>
                    <a:pt x="40" y="35"/>
                  </a:lnTo>
                  <a:lnTo>
                    <a:pt x="41" y="26"/>
                  </a:lnTo>
                  <a:lnTo>
                    <a:pt x="41" y="18"/>
                  </a:lnTo>
                  <a:lnTo>
                    <a:pt x="41" y="21"/>
                  </a:lnTo>
                  <a:lnTo>
                    <a:pt x="41" y="23"/>
                  </a:lnTo>
                  <a:lnTo>
                    <a:pt x="41" y="32"/>
                  </a:lnTo>
                  <a:lnTo>
                    <a:pt x="41" y="80"/>
                  </a:lnTo>
                  <a:lnTo>
                    <a:pt x="41" y="91"/>
                  </a:lnTo>
                  <a:lnTo>
                    <a:pt x="41" y="87"/>
                  </a:lnTo>
                  <a:lnTo>
                    <a:pt x="41" y="91"/>
                  </a:lnTo>
                  <a:lnTo>
                    <a:pt x="42" y="88"/>
                  </a:lnTo>
                  <a:lnTo>
                    <a:pt x="42" y="95"/>
                  </a:lnTo>
                  <a:lnTo>
                    <a:pt x="42" y="100"/>
                  </a:lnTo>
                  <a:lnTo>
                    <a:pt x="42" y="95"/>
                  </a:lnTo>
                  <a:lnTo>
                    <a:pt x="42" y="69"/>
                  </a:lnTo>
                  <a:lnTo>
                    <a:pt x="42" y="63"/>
                  </a:lnTo>
                  <a:lnTo>
                    <a:pt x="42" y="64"/>
                  </a:lnTo>
                  <a:lnTo>
                    <a:pt x="42" y="60"/>
                  </a:lnTo>
                  <a:lnTo>
                    <a:pt x="42" y="53"/>
                  </a:lnTo>
                  <a:lnTo>
                    <a:pt x="42" y="54"/>
                  </a:lnTo>
                  <a:lnTo>
                    <a:pt x="42" y="48"/>
                  </a:lnTo>
                  <a:lnTo>
                    <a:pt x="42" y="54"/>
                  </a:lnTo>
                  <a:lnTo>
                    <a:pt x="42" y="68"/>
                  </a:lnTo>
                  <a:lnTo>
                    <a:pt x="42" y="67"/>
                  </a:lnTo>
                  <a:lnTo>
                    <a:pt x="42" y="69"/>
                  </a:lnTo>
                  <a:lnTo>
                    <a:pt x="43" y="68"/>
                  </a:lnTo>
                  <a:lnTo>
                    <a:pt x="43" y="66"/>
                  </a:lnTo>
                  <a:lnTo>
                    <a:pt x="43" y="65"/>
                  </a:lnTo>
                  <a:lnTo>
                    <a:pt x="43" y="73"/>
                  </a:lnTo>
                  <a:lnTo>
                    <a:pt x="43" y="64"/>
                  </a:lnTo>
                  <a:lnTo>
                    <a:pt x="43" y="54"/>
                  </a:lnTo>
                  <a:lnTo>
                    <a:pt x="43" y="55"/>
                  </a:lnTo>
                  <a:lnTo>
                    <a:pt x="43" y="54"/>
                  </a:lnTo>
                  <a:lnTo>
                    <a:pt x="43" y="60"/>
                  </a:lnTo>
                  <a:lnTo>
                    <a:pt x="43" y="55"/>
                  </a:lnTo>
                  <a:lnTo>
                    <a:pt x="43" y="61"/>
                  </a:lnTo>
                  <a:lnTo>
                    <a:pt x="44" y="71"/>
                  </a:lnTo>
                  <a:lnTo>
                    <a:pt x="44" y="74"/>
                  </a:lnTo>
                  <a:lnTo>
                    <a:pt x="44" y="73"/>
                  </a:lnTo>
                  <a:lnTo>
                    <a:pt x="44" y="81"/>
                  </a:lnTo>
                  <a:lnTo>
                    <a:pt x="44" y="94"/>
                  </a:lnTo>
                  <a:lnTo>
                    <a:pt x="44" y="99"/>
                  </a:lnTo>
                  <a:lnTo>
                    <a:pt x="44" y="98"/>
                  </a:lnTo>
                  <a:lnTo>
                    <a:pt x="44" y="95"/>
                  </a:lnTo>
                  <a:lnTo>
                    <a:pt x="44" y="91"/>
                  </a:lnTo>
                  <a:lnTo>
                    <a:pt x="44" y="95"/>
                  </a:lnTo>
                  <a:lnTo>
                    <a:pt x="44" y="83"/>
                  </a:lnTo>
                  <a:lnTo>
                    <a:pt x="45" y="74"/>
                  </a:lnTo>
                  <a:lnTo>
                    <a:pt x="45" y="75"/>
                  </a:lnTo>
                  <a:lnTo>
                    <a:pt x="45" y="68"/>
                  </a:lnTo>
                  <a:lnTo>
                    <a:pt x="45" y="73"/>
                  </a:lnTo>
                  <a:lnTo>
                    <a:pt x="45" y="70"/>
                  </a:lnTo>
                  <a:lnTo>
                    <a:pt x="45" y="74"/>
                  </a:lnTo>
                  <a:lnTo>
                    <a:pt x="45" y="70"/>
                  </a:lnTo>
                  <a:lnTo>
                    <a:pt x="45" y="65"/>
                  </a:lnTo>
                  <a:lnTo>
                    <a:pt x="45" y="61"/>
                  </a:lnTo>
                  <a:lnTo>
                    <a:pt x="45" y="63"/>
                  </a:lnTo>
                  <a:lnTo>
                    <a:pt x="45" y="58"/>
                  </a:lnTo>
                  <a:lnTo>
                    <a:pt x="46" y="45"/>
                  </a:lnTo>
                  <a:lnTo>
                    <a:pt x="46" y="41"/>
                  </a:lnTo>
                  <a:lnTo>
                    <a:pt x="46" y="31"/>
                  </a:lnTo>
                  <a:lnTo>
                    <a:pt x="46" y="16"/>
                  </a:lnTo>
                  <a:lnTo>
                    <a:pt x="46" y="14"/>
                  </a:lnTo>
                  <a:lnTo>
                    <a:pt x="46" y="16"/>
                  </a:lnTo>
                  <a:lnTo>
                    <a:pt x="46" y="22"/>
                  </a:lnTo>
                  <a:lnTo>
                    <a:pt x="46" y="17"/>
                  </a:lnTo>
                  <a:lnTo>
                    <a:pt x="46" y="29"/>
                  </a:lnTo>
                  <a:lnTo>
                    <a:pt x="46" y="45"/>
                  </a:lnTo>
                  <a:lnTo>
                    <a:pt x="47" y="110"/>
                  </a:lnTo>
                  <a:lnTo>
                    <a:pt x="47" y="96"/>
                  </a:lnTo>
                  <a:lnTo>
                    <a:pt x="47" y="97"/>
                  </a:lnTo>
                  <a:lnTo>
                    <a:pt x="47" y="89"/>
                  </a:lnTo>
                  <a:lnTo>
                    <a:pt x="47" y="92"/>
                  </a:lnTo>
                  <a:lnTo>
                    <a:pt x="47" y="80"/>
                  </a:lnTo>
                  <a:lnTo>
                    <a:pt x="47" y="83"/>
                  </a:lnTo>
                  <a:lnTo>
                    <a:pt x="47" y="57"/>
                  </a:lnTo>
                  <a:lnTo>
                    <a:pt x="47" y="35"/>
                  </a:lnTo>
                  <a:lnTo>
                    <a:pt x="47" y="49"/>
                  </a:lnTo>
                  <a:lnTo>
                    <a:pt x="47" y="38"/>
                  </a:lnTo>
                  <a:lnTo>
                    <a:pt x="47" y="49"/>
                  </a:lnTo>
                  <a:lnTo>
                    <a:pt x="47" y="61"/>
                  </a:lnTo>
                  <a:lnTo>
                    <a:pt x="48" y="59"/>
                  </a:lnTo>
                  <a:lnTo>
                    <a:pt x="48" y="64"/>
                  </a:lnTo>
                  <a:lnTo>
                    <a:pt x="48" y="59"/>
                  </a:lnTo>
                  <a:lnTo>
                    <a:pt x="48" y="85"/>
                  </a:lnTo>
                  <a:lnTo>
                    <a:pt x="48" y="91"/>
                  </a:lnTo>
                  <a:lnTo>
                    <a:pt x="48" y="89"/>
                  </a:lnTo>
                  <a:lnTo>
                    <a:pt x="48" y="76"/>
                  </a:lnTo>
                  <a:lnTo>
                    <a:pt x="48" y="65"/>
                  </a:lnTo>
                  <a:lnTo>
                    <a:pt x="48" y="69"/>
                  </a:lnTo>
                  <a:lnTo>
                    <a:pt x="48" y="63"/>
                  </a:lnTo>
                  <a:lnTo>
                    <a:pt x="48" y="45"/>
                  </a:lnTo>
                  <a:lnTo>
                    <a:pt x="48" y="69"/>
                  </a:lnTo>
                  <a:lnTo>
                    <a:pt x="48" y="49"/>
                  </a:lnTo>
                  <a:lnTo>
                    <a:pt x="48" y="43"/>
                  </a:lnTo>
                  <a:lnTo>
                    <a:pt x="48" y="49"/>
                  </a:lnTo>
                  <a:lnTo>
                    <a:pt x="48" y="57"/>
                  </a:lnTo>
                  <a:lnTo>
                    <a:pt x="49" y="66"/>
                  </a:lnTo>
                  <a:lnTo>
                    <a:pt x="49" y="63"/>
                  </a:lnTo>
                  <a:lnTo>
                    <a:pt x="49" y="66"/>
                  </a:lnTo>
                  <a:lnTo>
                    <a:pt x="49" y="78"/>
                  </a:lnTo>
                  <a:lnTo>
                    <a:pt x="49" y="73"/>
                  </a:lnTo>
                  <a:lnTo>
                    <a:pt x="49" y="67"/>
                  </a:lnTo>
                  <a:lnTo>
                    <a:pt x="49" y="83"/>
                  </a:lnTo>
                  <a:lnTo>
                    <a:pt x="49" y="89"/>
                  </a:lnTo>
                  <a:lnTo>
                    <a:pt x="49" y="88"/>
                  </a:lnTo>
                  <a:lnTo>
                    <a:pt x="50" y="89"/>
                  </a:lnTo>
                  <a:lnTo>
                    <a:pt x="50" y="91"/>
                  </a:lnTo>
                  <a:lnTo>
                    <a:pt x="50" y="89"/>
                  </a:lnTo>
                  <a:lnTo>
                    <a:pt x="50" y="93"/>
                  </a:lnTo>
                  <a:lnTo>
                    <a:pt x="50" y="89"/>
                  </a:lnTo>
                  <a:lnTo>
                    <a:pt x="50" y="75"/>
                  </a:lnTo>
                  <a:lnTo>
                    <a:pt x="50" y="74"/>
                  </a:lnTo>
                  <a:lnTo>
                    <a:pt x="50" y="75"/>
                  </a:lnTo>
                  <a:lnTo>
                    <a:pt x="50" y="72"/>
                  </a:lnTo>
                  <a:lnTo>
                    <a:pt x="50" y="73"/>
                  </a:lnTo>
                  <a:lnTo>
                    <a:pt x="50" y="71"/>
                  </a:lnTo>
                  <a:lnTo>
                    <a:pt x="50" y="70"/>
                  </a:lnTo>
                  <a:lnTo>
                    <a:pt x="50" y="73"/>
                  </a:lnTo>
                  <a:lnTo>
                    <a:pt x="50" y="79"/>
                  </a:lnTo>
                  <a:lnTo>
                    <a:pt x="51" y="70"/>
                  </a:lnTo>
                  <a:lnTo>
                    <a:pt x="51" y="65"/>
                  </a:lnTo>
                  <a:lnTo>
                    <a:pt x="51" y="61"/>
                  </a:lnTo>
                  <a:lnTo>
                    <a:pt x="51" y="46"/>
                  </a:lnTo>
                  <a:lnTo>
                    <a:pt x="51" y="38"/>
                  </a:lnTo>
                  <a:lnTo>
                    <a:pt x="51" y="30"/>
                  </a:lnTo>
                  <a:lnTo>
                    <a:pt x="51" y="18"/>
                  </a:lnTo>
                  <a:lnTo>
                    <a:pt x="51" y="13"/>
                  </a:lnTo>
                  <a:lnTo>
                    <a:pt x="51" y="23"/>
                  </a:lnTo>
                  <a:lnTo>
                    <a:pt x="52" y="22"/>
                  </a:lnTo>
                  <a:lnTo>
                    <a:pt x="52" y="24"/>
                  </a:lnTo>
                  <a:lnTo>
                    <a:pt x="52" y="47"/>
                  </a:lnTo>
                  <a:lnTo>
                    <a:pt x="52" y="90"/>
                  </a:lnTo>
                  <a:lnTo>
                    <a:pt x="52" y="125"/>
                  </a:lnTo>
                  <a:lnTo>
                    <a:pt x="52" y="110"/>
                  </a:lnTo>
                  <a:lnTo>
                    <a:pt x="52" y="78"/>
                  </a:lnTo>
                  <a:lnTo>
                    <a:pt x="52" y="71"/>
                  </a:lnTo>
                  <a:lnTo>
                    <a:pt x="52" y="63"/>
                  </a:lnTo>
                  <a:lnTo>
                    <a:pt x="52" y="20"/>
                  </a:lnTo>
                  <a:lnTo>
                    <a:pt x="53" y="43"/>
                  </a:lnTo>
                  <a:lnTo>
                    <a:pt x="53" y="70"/>
                  </a:lnTo>
                  <a:lnTo>
                    <a:pt x="53" y="77"/>
                  </a:lnTo>
                  <a:lnTo>
                    <a:pt x="53" y="74"/>
                  </a:lnTo>
                  <a:lnTo>
                    <a:pt x="53" y="78"/>
                  </a:lnTo>
                  <a:lnTo>
                    <a:pt x="53" y="97"/>
                  </a:lnTo>
                  <a:lnTo>
                    <a:pt x="53" y="71"/>
                  </a:lnTo>
                  <a:lnTo>
                    <a:pt x="53" y="53"/>
                  </a:lnTo>
                  <a:lnTo>
                    <a:pt x="53" y="48"/>
                  </a:lnTo>
                  <a:lnTo>
                    <a:pt x="54" y="56"/>
                  </a:lnTo>
                  <a:lnTo>
                    <a:pt x="54" y="51"/>
                  </a:lnTo>
                  <a:lnTo>
                    <a:pt x="54" y="43"/>
                  </a:lnTo>
                  <a:lnTo>
                    <a:pt x="54" y="48"/>
                  </a:lnTo>
                  <a:lnTo>
                    <a:pt x="54" y="69"/>
                  </a:lnTo>
                  <a:lnTo>
                    <a:pt x="54" y="80"/>
                  </a:lnTo>
                  <a:lnTo>
                    <a:pt x="54" y="72"/>
                  </a:lnTo>
                  <a:lnTo>
                    <a:pt x="54" y="74"/>
                  </a:lnTo>
                  <a:lnTo>
                    <a:pt x="54" y="71"/>
                  </a:lnTo>
                  <a:lnTo>
                    <a:pt x="54" y="73"/>
                  </a:lnTo>
                  <a:lnTo>
                    <a:pt x="54" y="76"/>
                  </a:lnTo>
                  <a:lnTo>
                    <a:pt x="54" y="73"/>
                  </a:lnTo>
                  <a:lnTo>
                    <a:pt x="54" y="59"/>
                  </a:lnTo>
                  <a:lnTo>
                    <a:pt x="54" y="65"/>
                  </a:lnTo>
                  <a:lnTo>
                    <a:pt x="54" y="58"/>
                  </a:lnTo>
                  <a:lnTo>
                    <a:pt x="55" y="65"/>
                  </a:lnTo>
                  <a:lnTo>
                    <a:pt x="55" y="93"/>
                  </a:lnTo>
                  <a:lnTo>
                    <a:pt x="55" y="96"/>
                  </a:lnTo>
                  <a:lnTo>
                    <a:pt x="55" y="98"/>
                  </a:lnTo>
                  <a:lnTo>
                    <a:pt x="55" y="97"/>
                  </a:lnTo>
                  <a:lnTo>
                    <a:pt x="55" y="99"/>
                  </a:lnTo>
                  <a:lnTo>
                    <a:pt x="55" y="97"/>
                  </a:lnTo>
                  <a:lnTo>
                    <a:pt x="55" y="85"/>
                  </a:lnTo>
                  <a:lnTo>
                    <a:pt x="55" y="68"/>
                  </a:lnTo>
                  <a:lnTo>
                    <a:pt x="55" y="70"/>
                  </a:lnTo>
                  <a:lnTo>
                    <a:pt x="55" y="68"/>
                  </a:lnTo>
                  <a:lnTo>
                    <a:pt x="55" y="70"/>
                  </a:lnTo>
                  <a:lnTo>
                    <a:pt x="55" y="72"/>
                  </a:lnTo>
                  <a:lnTo>
                    <a:pt x="56" y="74"/>
                  </a:lnTo>
                  <a:lnTo>
                    <a:pt x="56" y="84"/>
                  </a:lnTo>
                  <a:lnTo>
                    <a:pt x="56" y="81"/>
                  </a:lnTo>
                  <a:lnTo>
                    <a:pt x="56" y="86"/>
                  </a:lnTo>
                  <a:lnTo>
                    <a:pt x="56" y="81"/>
                  </a:lnTo>
                  <a:lnTo>
                    <a:pt x="56" y="67"/>
                  </a:lnTo>
                  <a:lnTo>
                    <a:pt x="56" y="58"/>
                  </a:lnTo>
                  <a:lnTo>
                    <a:pt x="56" y="52"/>
                  </a:lnTo>
                  <a:lnTo>
                    <a:pt x="56" y="38"/>
                  </a:lnTo>
                  <a:lnTo>
                    <a:pt x="56" y="36"/>
                  </a:lnTo>
                  <a:lnTo>
                    <a:pt x="57" y="38"/>
                  </a:lnTo>
                  <a:lnTo>
                    <a:pt x="57" y="32"/>
                  </a:lnTo>
                  <a:lnTo>
                    <a:pt x="57" y="24"/>
                  </a:lnTo>
                  <a:lnTo>
                    <a:pt x="57" y="27"/>
                  </a:lnTo>
                  <a:lnTo>
                    <a:pt x="57" y="23"/>
                  </a:lnTo>
                  <a:lnTo>
                    <a:pt x="57" y="27"/>
                  </a:lnTo>
                  <a:lnTo>
                    <a:pt x="57" y="31"/>
                  </a:lnTo>
                  <a:lnTo>
                    <a:pt x="57" y="29"/>
                  </a:lnTo>
                  <a:lnTo>
                    <a:pt x="57" y="39"/>
                  </a:lnTo>
                  <a:lnTo>
                    <a:pt x="57" y="62"/>
                  </a:lnTo>
                  <a:lnTo>
                    <a:pt x="57" y="130"/>
                  </a:lnTo>
                  <a:lnTo>
                    <a:pt x="57" y="92"/>
                  </a:lnTo>
                  <a:lnTo>
                    <a:pt x="57" y="66"/>
                  </a:lnTo>
                  <a:lnTo>
                    <a:pt x="58" y="60"/>
                  </a:lnTo>
                  <a:lnTo>
                    <a:pt x="58" y="62"/>
                  </a:lnTo>
                  <a:lnTo>
                    <a:pt x="58" y="45"/>
                  </a:lnTo>
                  <a:lnTo>
                    <a:pt x="58" y="23"/>
                  </a:lnTo>
                  <a:lnTo>
                    <a:pt x="58" y="34"/>
                  </a:lnTo>
                  <a:lnTo>
                    <a:pt x="58" y="69"/>
                  </a:lnTo>
                  <a:lnTo>
                    <a:pt x="58" y="89"/>
                  </a:lnTo>
                  <a:lnTo>
                    <a:pt x="58" y="83"/>
                  </a:lnTo>
                  <a:lnTo>
                    <a:pt x="58" y="87"/>
                  </a:lnTo>
                  <a:lnTo>
                    <a:pt x="58" y="72"/>
                  </a:lnTo>
                  <a:lnTo>
                    <a:pt x="58" y="74"/>
                  </a:lnTo>
                  <a:lnTo>
                    <a:pt x="58" y="91"/>
                  </a:lnTo>
                  <a:lnTo>
                    <a:pt x="59" y="74"/>
                  </a:lnTo>
                  <a:lnTo>
                    <a:pt x="59" y="50"/>
                  </a:lnTo>
                  <a:lnTo>
                    <a:pt x="59" y="44"/>
                  </a:lnTo>
                  <a:lnTo>
                    <a:pt x="59" y="59"/>
                  </a:lnTo>
                  <a:lnTo>
                    <a:pt x="59" y="55"/>
                  </a:lnTo>
                  <a:lnTo>
                    <a:pt x="59" y="63"/>
                  </a:lnTo>
                  <a:lnTo>
                    <a:pt x="59" y="54"/>
                  </a:lnTo>
                  <a:lnTo>
                    <a:pt x="59" y="67"/>
                  </a:lnTo>
                  <a:lnTo>
                    <a:pt x="59" y="79"/>
                  </a:lnTo>
                  <a:lnTo>
                    <a:pt x="59" y="82"/>
                  </a:lnTo>
                  <a:lnTo>
                    <a:pt x="59" y="79"/>
                  </a:lnTo>
                  <a:lnTo>
                    <a:pt x="59" y="63"/>
                  </a:lnTo>
                  <a:lnTo>
                    <a:pt x="60" y="67"/>
                  </a:lnTo>
                  <a:lnTo>
                    <a:pt x="60" y="63"/>
                  </a:lnTo>
                  <a:lnTo>
                    <a:pt x="60" y="62"/>
                  </a:lnTo>
                  <a:lnTo>
                    <a:pt x="60" y="67"/>
                  </a:lnTo>
                  <a:lnTo>
                    <a:pt x="60" y="62"/>
                  </a:lnTo>
                  <a:lnTo>
                    <a:pt x="60" y="59"/>
                  </a:lnTo>
                  <a:lnTo>
                    <a:pt x="60" y="72"/>
                  </a:lnTo>
                  <a:lnTo>
                    <a:pt x="60" y="116"/>
                  </a:lnTo>
                  <a:lnTo>
                    <a:pt x="60" y="115"/>
                  </a:lnTo>
                  <a:lnTo>
                    <a:pt x="60" y="105"/>
                  </a:lnTo>
                  <a:lnTo>
                    <a:pt x="60" y="95"/>
                  </a:lnTo>
                  <a:lnTo>
                    <a:pt x="60" y="83"/>
                  </a:lnTo>
                  <a:lnTo>
                    <a:pt x="60" y="86"/>
                  </a:lnTo>
                  <a:lnTo>
                    <a:pt x="60" y="76"/>
                  </a:lnTo>
                  <a:lnTo>
                    <a:pt x="61" y="51"/>
                  </a:lnTo>
                  <a:lnTo>
                    <a:pt x="61" y="74"/>
                  </a:lnTo>
                  <a:lnTo>
                    <a:pt x="61" y="61"/>
                  </a:lnTo>
                  <a:lnTo>
                    <a:pt x="61" y="74"/>
                  </a:lnTo>
                  <a:lnTo>
                    <a:pt x="61" y="87"/>
                  </a:lnTo>
                  <a:lnTo>
                    <a:pt x="61" y="78"/>
                  </a:lnTo>
                  <a:lnTo>
                    <a:pt x="61" y="81"/>
                  </a:lnTo>
                  <a:lnTo>
                    <a:pt x="61" y="75"/>
                  </a:lnTo>
                  <a:lnTo>
                    <a:pt x="61" y="72"/>
                  </a:lnTo>
                  <a:lnTo>
                    <a:pt x="61" y="86"/>
                  </a:lnTo>
                  <a:lnTo>
                    <a:pt x="61" y="72"/>
                  </a:lnTo>
                  <a:lnTo>
                    <a:pt x="61" y="55"/>
                  </a:lnTo>
                  <a:lnTo>
                    <a:pt x="61" y="44"/>
                  </a:lnTo>
                  <a:lnTo>
                    <a:pt x="62" y="50"/>
                  </a:lnTo>
                  <a:lnTo>
                    <a:pt x="62" y="49"/>
                  </a:lnTo>
                  <a:lnTo>
                    <a:pt x="62" y="31"/>
                  </a:lnTo>
                  <a:lnTo>
                    <a:pt x="62" y="30"/>
                  </a:lnTo>
                  <a:lnTo>
                    <a:pt x="62" y="26"/>
                  </a:lnTo>
                  <a:lnTo>
                    <a:pt x="62" y="22"/>
                  </a:lnTo>
                  <a:lnTo>
                    <a:pt x="62" y="18"/>
                  </a:lnTo>
                  <a:lnTo>
                    <a:pt x="62" y="19"/>
                  </a:lnTo>
                  <a:lnTo>
                    <a:pt x="62" y="37"/>
                  </a:lnTo>
                  <a:lnTo>
                    <a:pt x="62" y="58"/>
                  </a:lnTo>
                  <a:lnTo>
                    <a:pt x="63" y="132"/>
                  </a:lnTo>
                  <a:lnTo>
                    <a:pt x="63" y="92"/>
                  </a:lnTo>
                  <a:lnTo>
                    <a:pt x="63" y="66"/>
                  </a:lnTo>
                  <a:lnTo>
                    <a:pt x="63" y="50"/>
                  </a:lnTo>
                  <a:lnTo>
                    <a:pt x="63" y="55"/>
                  </a:lnTo>
                  <a:lnTo>
                    <a:pt x="63" y="49"/>
                  </a:lnTo>
                  <a:lnTo>
                    <a:pt x="63" y="50"/>
                  </a:lnTo>
                  <a:lnTo>
                    <a:pt x="63" y="23"/>
                  </a:lnTo>
                  <a:lnTo>
                    <a:pt x="63" y="28"/>
                  </a:lnTo>
                  <a:lnTo>
                    <a:pt x="63" y="68"/>
                  </a:lnTo>
                  <a:lnTo>
                    <a:pt x="63" y="94"/>
                  </a:lnTo>
                  <a:lnTo>
                    <a:pt x="63" y="88"/>
                  </a:lnTo>
                  <a:lnTo>
                    <a:pt x="63" y="96"/>
                  </a:lnTo>
                  <a:lnTo>
                    <a:pt x="64" y="88"/>
                  </a:lnTo>
                  <a:lnTo>
                    <a:pt x="64" y="64"/>
                  </a:lnTo>
                  <a:lnTo>
                    <a:pt x="64" y="77"/>
                  </a:lnTo>
                  <a:lnTo>
                    <a:pt x="64" y="67"/>
                  </a:lnTo>
                  <a:lnTo>
                    <a:pt x="64" y="51"/>
                  </a:lnTo>
                  <a:lnTo>
                    <a:pt x="64" y="39"/>
                  </a:lnTo>
                  <a:lnTo>
                    <a:pt x="64" y="53"/>
                  </a:lnTo>
                  <a:lnTo>
                    <a:pt x="64" y="69"/>
                  </a:lnTo>
                  <a:lnTo>
                    <a:pt x="64" y="68"/>
                  </a:lnTo>
                  <a:lnTo>
                    <a:pt x="64" y="64"/>
                  </a:lnTo>
                  <a:lnTo>
                    <a:pt x="64" y="66"/>
                  </a:lnTo>
                  <a:lnTo>
                    <a:pt x="64" y="71"/>
                  </a:lnTo>
                  <a:lnTo>
                    <a:pt x="65" y="76"/>
                  </a:lnTo>
                  <a:lnTo>
                    <a:pt x="65" y="61"/>
                  </a:lnTo>
                  <a:lnTo>
                    <a:pt x="65" y="55"/>
                  </a:lnTo>
                  <a:lnTo>
                    <a:pt x="65" y="59"/>
                  </a:lnTo>
                  <a:lnTo>
                    <a:pt x="65" y="57"/>
                  </a:lnTo>
                  <a:lnTo>
                    <a:pt x="65" y="59"/>
                  </a:lnTo>
                  <a:lnTo>
                    <a:pt x="65" y="69"/>
                  </a:lnTo>
                  <a:lnTo>
                    <a:pt x="65" y="63"/>
                  </a:lnTo>
                  <a:lnTo>
                    <a:pt x="65" y="64"/>
                  </a:lnTo>
                  <a:lnTo>
                    <a:pt x="65" y="96"/>
                  </a:lnTo>
                  <a:lnTo>
                    <a:pt x="65" y="131"/>
                  </a:lnTo>
                  <a:lnTo>
                    <a:pt x="65" y="127"/>
                  </a:lnTo>
                  <a:lnTo>
                    <a:pt x="65" y="95"/>
                  </a:lnTo>
                  <a:lnTo>
                    <a:pt x="66" y="74"/>
                  </a:lnTo>
                  <a:lnTo>
                    <a:pt x="66" y="70"/>
                  </a:lnTo>
                  <a:lnTo>
                    <a:pt x="66" y="67"/>
                  </a:lnTo>
                  <a:lnTo>
                    <a:pt x="66" y="74"/>
                  </a:lnTo>
                  <a:lnTo>
                    <a:pt x="66" y="67"/>
                  </a:lnTo>
                  <a:lnTo>
                    <a:pt x="66" y="49"/>
                  </a:lnTo>
                  <a:lnTo>
                    <a:pt x="66" y="64"/>
                  </a:lnTo>
                  <a:lnTo>
                    <a:pt x="66" y="95"/>
                  </a:lnTo>
                  <a:lnTo>
                    <a:pt x="66" y="102"/>
                  </a:lnTo>
                  <a:lnTo>
                    <a:pt x="66" y="99"/>
                  </a:lnTo>
                  <a:lnTo>
                    <a:pt x="66" y="76"/>
                  </a:lnTo>
                  <a:lnTo>
                    <a:pt x="66" y="66"/>
                  </a:lnTo>
                  <a:lnTo>
                    <a:pt x="67" y="72"/>
                  </a:lnTo>
                  <a:lnTo>
                    <a:pt x="67" y="62"/>
                  </a:lnTo>
                  <a:lnTo>
                    <a:pt x="67" y="44"/>
                  </a:lnTo>
                  <a:lnTo>
                    <a:pt x="67" y="39"/>
                  </a:lnTo>
                  <a:lnTo>
                    <a:pt x="67" y="42"/>
                  </a:lnTo>
                  <a:lnTo>
                    <a:pt x="67" y="50"/>
                  </a:lnTo>
                  <a:lnTo>
                    <a:pt x="67" y="33"/>
                  </a:lnTo>
                  <a:lnTo>
                    <a:pt x="67" y="27"/>
                  </a:lnTo>
                  <a:lnTo>
                    <a:pt x="67" y="26"/>
                  </a:lnTo>
                  <a:lnTo>
                    <a:pt x="67" y="24"/>
                  </a:lnTo>
                  <a:lnTo>
                    <a:pt x="67" y="28"/>
                  </a:lnTo>
                  <a:lnTo>
                    <a:pt x="68" y="14"/>
                  </a:lnTo>
                  <a:lnTo>
                    <a:pt x="68" y="29"/>
                  </a:lnTo>
                  <a:lnTo>
                    <a:pt x="68" y="64"/>
                  </a:lnTo>
                  <a:lnTo>
                    <a:pt x="68" y="149"/>
                  </a:lnTo>
                  <a:lnTo>
                    <a:pt x="68" y="97"/>
                  </a:lnTo>
                  <a:lnTo>
                    <a:pt x="68" y="57"/>
                  </a:lnTo>
                  <a:lnTo>
                    <a:pt x="68" y="51"/>
                  </a:lnTo>
                  <a:lnTo>
                    <a:pt x="68" y="61"/>
                  </a:lnTo>
                  <a:lnTo>
                    <a:pt x="68" y="23"/>
                  </a:lnTo>
                  <a:lnTo>
                    <a:pt x="68" y="28"/>
                  </a:lnTo>
                  <a:lnTo>
                    <a:pt x="68" y="77"/>
                  </a:lnTo>
                  <a:lnTo>
                    <a:pt x="69" y="108"/>
                  </a:lnTo>
                  <a:lnTo>
                    <a:pt x="69" y="92"/>
                  </a:lnTo>
                  <a:lnTo>
                    <a:pt x="69" y="108"/>
                  </a:lnTo>
                  <a:lnTo>
                    <a:pt x="69" y="92"/>
                  </a:lnTo>
                  <a:lnTo>
                    <a:pt x="69" y="59"/>
                  </a:lnTo>
                  <a:lnTo>
                    <a:pt x="69" y="73"/>
                  </a:lnTo>
                  <a:lnTo>
                    <a:pt x="69" y="53"/>
                  </a:lnTo>
                  <a:lnTo>
                    <a:pt x="69" y="40"/>
                  </a:lnTo>
                  <a:lnTo>
                    <a:pt x="69" y="56"/>
                  </a:lnTo>
                  <a:lnTo>
                    <a:pt x="69" y="80"/>
                  </a:lnTo>
                  <a:lnTo>
                    <a:pt x="70" y="72"/>
                  </a:lnTo>
                  <a:lnTo>
                    <a:pt x="70" y="65"/>
                  </a:lnTo>
                  <a:lnTo>
                    <a:pt x="70" y="71"/>
                  </a:lnTo>
                  <a:lnTo>
                    <a:pt x="70" y="63"/>
                  </a:lnTo>
                  <a:lnTo>
                    <a:pt x="70" y="72"/>
                  </a:lnTo>
                  <a:lnTo>
                    <a:pt x="70" y="63"/>
                  </a:lnTo>
                  <a:lnTo>
                    <a:pt x="70" y="53"/>
                  </a:lnTo>
                  <a:lnTo>
                    <a:pt x="70" y="67"/>
                  </a:lnTo>
                  <a:lnTo>
                    <a:pt x="70" y="71"/>
                  </a:lnTo>
                  <a:lnTo>
                    <a:pt x="70" y="70"/>
                  </a:lnTo>
                  <a:lnTo>
                    <a:pt x="70" y="69"/>
                  </a:lnTo>
                  <a:lnTo>
                    <a:pt x="71" y="70"/>
                  </a:lnTo>
                  <a:lnTo>
                    <a:pt x="71" y="102"/>
                  </a:lnTo>
                  <a:lnTo>
                    <a:pt x="71" y="122"/>
                  </a:lnTo>
                  <a:lnTo>
                    <a:pt x="71" y="117"/>
                  </a:lnTo>
                  <a:lnTo>
                    <a:pt x="71" y="83"/>
                  </a:lnTo>
                  <a:lnTo>
                    <a:pt x="71" y="68"/>
                  </a:lnTo>
                  <a:lnTo>
                    <a:pt x="71" y="79"/>
                  </a:lnTo>
                  <a:lnTo>
                    <a:pt x="71" y="69"/>
                  </a:lnTo>
                  <a:lnTo>
                    <a:pt x="71" y="60"/>
                  </a:lnTo>
                  <a:lnTo>
                    <a:pt x="71" y="79"/>
                  </a:lnTo>
                  <a:lnTo>
                    <a:pt x="71" y="63"/>
                  </a:lnTo>
                  <a:lnTo>
                    <a:pt x="71" y="56"/>
                  </a:lnTo>
                  <a:lnTo>
                    <a:pt x="71" y="63"/>
                  </a:lnTo>
                  <a:lnTo>
                    <a:pt x="71" y="91"/>
                  </a:lnTo>
                  <a:lnTo>
                    <a:pt x="71" y="101"/>
                  </a:lnTo>
                  <a:lnTo>
                    <a:pt x="72" y="91"/>
                  </a:lnTo>
                  <a:lnTo>
                    <a:pt x="72" y="63"/>
                  </a:lnTo>
                  <a:lnTo>
                    <a:pt x="72" y="64"/>
                  </a:lnTo>
                  <a:lnTo>
                    <a:pt x="72" y="62"/>
                  </a:lnTo>
                  <a:lnTo>
                    <a:pt x="72" y="58"/>
                  </a:lnTo>
                  <a:lnTo>
                    <a:pt x="72" y="64"/>
                  </a:lnTo>
                  <a:lnTo>
                    <a:pt x="72" y="58"/>
                  </a:lnTo>
                  <a:lnTo>
                    <a:pt x="72" y="41"/>
                  </a:lnTo>
                  <a:lnTo>
                    <a:pt x="72" y="35"/>
                  </a:lnTo>
                  <a:lnTo>
                    <a:pt x="72" y="43"/>
                  </a:lnTo>
                  <a:lnTo>
                    <a:pt x="72" y="41"/>
                  </a:lnTo>
                  <a:lnTo>
                    <a:pt x="72" y="27"/>
                  </a:lnTo>
                  <a:lnTo>
                    <a:pt x="72" y="22"/>
                  </a:lnTo>
                  <a:lnTo>
                    <a:pt x="73" y="21"/>
                  </a:lnTo>
                  <a:lnTo>
                    <a:pt x="73" y="18"/>
                  </a:lnTo>
                  <a:lnTo>
                    <a:pt x="73" y="36"/>
                  </a:lnTo>
                  <a:lnTo>
                    <a:pt x="73" y="98"/>
                  </a:lnTo>
                  <a:lnTo>
                    <a:pt x="73" y="150"/>
                  </a:lnTo>
                  <a:lnTo>
                    <a:pt x="73" y="114"/>
                  </a:lnTo>
                  <a:lnTo>
                    <a:pt x="73" y="63"/>
                  </a:lnTo>
                  <a:lnTo>
                    <a:pt x="73" y="30"/>
                  </a:lnTo>
                  <a:lnTo>
                    <a:pt x="73" y="59"/>
                  </a:lnTo>
                  <a:lnTo>
                    <a:pt x="74" y="39"/>
                  </a:lnTo>
                  <a:lnTo>
                    <a:pt x="74" y="63"/>
                  </a:lnTo>
                  <a:lnTo>
                    <a:pt x="74" y="45"/>
                  </a:lnTo>
                  <a:lnTo>
                    <a:pt x="74" y="30"/>
                  </a:lnTo>
                  <a:lnTo>
                    <a:pt x="74" y="45"/>
                  </a:lnTo>
                  <a:lnTo>
                    <a:pt x="74" y="99"/>
                  </a:lnTo>
                  <a:lnTo>
                    <a:pt x="74" y="114"/>
                  </a:lnTo>
                  <a:lnTo>
                    <a:pt x="74" y="108"/>
                  </a:lnTo>
                  <a:lnTo>
                    <a:pt x="74" y="56"/>
                  </a:lnTo>
                  <a:lnTo>
                    <a:pt x="74" y="43"/>
                  </a:lnTo>
                  <a:lnTo>
                    <a:pt x="74" y="53"/>
                  </a:lnTo>
                  <a:lnTo>
                    <a:pt x="74" y="58"/>
                  </a:lnTo>
                  <a:lnTo>
                    <a:pt x="74" y="54"/>
                  </a:lnTo>
                  <a:lnTo>
                    <a:pt x="74" y="58"/>
                  </a:lnTo>
                  <a:lnTo>
                    <a:pt x="74" y="54"/>
                  </a:lnTo>
                  <a:lnTo>
                    <a:pt x="74" y="38"/>
                  </a:lnTo>
                  <a:lnTo>
                    <a:pt x="75" y="79"/>
                  </a:lnTo>
                  <a:lnTo>
                    <a:pt x="75" y="77"/>
                  </a:lnTo>
                  <a:lnTo>
                    <a:pt x="75" y="83"/>
                  </a:lnTo>
                  <a:lnTo>
                    <a:pt x="75" y="77"/>
                  </a:lnTo>
                  <a:lnTo>
                    <a:pt x="75" y="62"/>
                  </a:lnTo>
                  <a:lnTo>
                    <a:pt x="75" y="51"/>
                  </a:lnTo>
                  <a:lnTo>
                    <a:pt x="75" y="68"/>
                  </a:lnTo>
                  <a:lnTo>
                    <a:pt x="75" y="60"/>
                  </a:lnTo>
                  <a:lnTo>
                    <a:pt x="75" y="69"/>
                  </a:lnTo>
                  <a:lnTo>
                    <a:pt x="75" y="63"/>
                  </a:lnTo>
                  <a:lnTo>
                    <a:pt x="75" y="60"/>
                  </a:lnTo>
                  <a:lnTo>
                    <a:pt x="75" y="61"/>
                  </a:lnTo>
                  <a:lnTo>
                    <a:pt x="75" y="58"/>
                  </a:lnTo>
                  <a:lnTo>
                    <a:pt x="76" y="60"/>
                  </a:lnTo>
                  <a:lnTo>
                    <a:pt x="76" y="79"/>
                  </a:lnTo>
                  <a:lnTo>
                    <a:pt x="76" y="106"/>
                  </a:lnTo>
                  <a:lnTo>
                    <a:pt x="76" y="103"/>
                  </a:lnTo>
                  <a:lnTo>
                    <a:pt x="76" y="108"/>
                  </a:lnTo>
                  <a:lnTo>
                    <a:pt x="76" y="103"/>
                  </a:lnTo>
                  <a:lnTo>
                    <a:pt x="76" y="88"/>
                  </a:lnTo>
                  <a:lnTo>
                    <a:pt x="76" y="89"/>
                  </a:lnTo>
                  <a:lnTo>
                    <a:pt x="76" y="84"/>
                  </a:lnTo>
                  <a:lnTo>
                    <a:pt x="76" y="72"/>
                  </a:lnTo>
                  <a:lnTo>
                    <a:pt x="76" y="57"/>
                  </a:lnTo>
                  <a:lnTo>
                    <a:pt x="76" y="74"/>
                  </a:lnTo>
                  <a:lnTo>
                    <a:pt x="77" y="88"/>
                  </a:lnTo>
                  <a:lnTo>
                    <a:pt x="77" y="84"/>
                  </a:lnTo>
                  <a:lnTo>
                    <a:pt x="77" y="89"/>
                  </a:lnTo>
                  <a:lnTo>
                    <a:pt x="77" y="84"/>
                  </a:lnTo>
                  <a:lnTo>
                    <a:pt x="77" y="69"/>
                  </a:lnTo>
                  <a:lnTo>
                    <a:pt x="77" y="62"/>
                  </a:lnTo>
                  <a:lnTo>
                    <a:pt x="77" y="48"/>
                  </a:lnTo>
                  <a:lnTo>
                    <a:pt x="77" y="39"/>
                  </a:lnTo>
                  <a:lnTo>
                    <a:pt x="77" y="36"/>
                  </a:lnTo>
                  <a:lnTo>
                    <a:pt x="77" y="39"/>
                  </a:lnTo>
                  <a:lnTo>
                    <a:pt x="77" y="38"/>
                  </a:lnTo>
                  <a:lnTo>
                    <a:pt x="77" y="26"/>
                  </a:lnTo>
                  <a:lnTo>
                    <a:pt x="78" y="21"/>
                  </a:lnTo>
                  <a:lnTo>
                    <a:pt x="78" y="17"/>
                  </a:lnTo>
                  <a:lnTo>
                    <a:pt x="78" y="26"/>
                  </a:lnTo>
                  <a:lnTo>
                    <a:pt x="78" y="73"/>
                  </a:lnTo>
                  <a:lnTo>
                    <a:pt x="78" y="153"/>
                  </a:lnTo>
                  <a:lnTo>
                    <a:pt x="78" y="104"/>
                  </a:lnTo>
                  <a:lnTo>
                    <a:pt x="78" y="39"/>
                  </a:lnTo>
                  <a:lnTo>
                    <a:pt x="78" y="44"/>
                  </a:lnTo>
                  <a:lnTo>
                    <a:pt x="78" y="23"/>
                  </a:lnTo>
                  <a:lnTo>
                    <a:pt x="79" y="44"/>
                  </a:lnTo>
                  <a:lnTo>
                    <a:pt x="79" y="64"/>
                  </a:lnTo>
                  <a:lnTo>
                    <a:pt x="79" y="56"/>
                  </a:lnTo>
                  <a:lnTo>
                    <a:pt x="79" y="40"/>
                  </a:lnTo>
                  <a:lnTo>
                    <a:pt x="79" y="45"/>
                  </a:lnTo>
                  <a:lnTo>
                    <a:pt x="79" y="82"/>
                  </a:lnTo>
                  <a:lnTo>
                    <a:pt x="79" y="119"/>
                  </a:lnTo>
                  <a:lnTo>
                    <a:pt x="79" y="99"/>
                  </a:lnTo>
                  <a:lnTo>
                    <a:pt x="79" y="121"/>
                  </a:lnTo>
                  <a:lnTo>
                    <a:pt x="79" y="99"/>
                  </a:lnTo>
                  <a:lnTo>
                    <a:pt x="79" y="39"/>
                  </a:lnTo>
                  <a:lnTo>
                    <a:pt x="79" y="48"/>
                  </a:lnTo>
                  <a:lnTo>
                    <a:pt x="79" y="64"/>
                  </a:lnTo>
                  <a:lnTo>
                    <a:pt x="80" y="54"/>
                  </a:lnTo>
                  <a:lnTo>
                    <a:pt x="80" y="56"/>
                  </a:lnTo>
                  <a:lnTo>
                    <a:pt x="80" y="50"/>
                  </a:lnTo>
                  <a:lnTo>
                    <a:pt x="80" y="56"/>
                  </a:lnTo>
                  <a:lnTo>
                    <a:pt x="80" y="84"/>
                  </a:lnTo>
                  <a:lnTo>
                    <a:pt x="80" y="78"/>
                  </a:lnTo>
                  <a:lnTo>
                    <a:pt x="80" y="48"/>
                  </a:lnTo>
                  <a:lnTo>
                    <a:pt x="80" y="62"/>
                  </a:lnTo>
                  <a:lnTo>
                    <a:pt x="80" y="46"/>
                  </a:lnTo>
                  <a:lnTo>
                    <a:pt x="80" y="62"/>
                  </a:lnTo>
                  <a:lnTo>
                    <a:pt x="80" y="79"/>
                  </a:lnTo>
                  <a:lnTo>
                    <a:pt x="80" y="77"/>
                  </a:lnTo>
                  <a:lnTo>
                    <a:pt x="80" y="62"/>
                  </a:lnTo>
                  <a:lnTo>
                    <a:pt x="80" y="55"/>
                  </a:lnTo>
                  <a:lnTo>
                    <a:pt x="81" y="85"/>
                  </a:lnTo>
                  <a:lnTo>
                    <a:pt x="81" y="110"/>
                  </a:lnTo>
                  <a:lnTo>
                    <a:pt x="81" y="106"/>
                  </a:lnTo>
                  <a:lnTo>
                    <a:pt x="81" y="92"/>
                  </a:lnTo>
                  <a:lnTo>
                    <a:pt x="81" y="85"/>
                  </a:lnTo>
                  <a:lnTo>
                    <a:pt x="81" y="91"/>
                  </a:lnTo>
                  <a:lnTo>
                    <a:pt x="81" y="74"/>
                  </a:lnTo>
                  <a:lnTo>
                    <a:pt x="81" y="64"/>
                  </a:lnTo>
                  <a:lnTo>
                    <a:pt x="81" y="66"/>
                  </a:lnTo>
                  <a:lnTo>
                    <a:pt x="81" y="79"/>
                  </a:lnTo>
                  <a:lnTo>
                    <a:pt x="82" y="89"/>
                  </a:lnTo>
                  <a:lnTo>
                    <a:pt x="82" y="87"/>
                  </a:lnTo>
                  <a:lnTo>
                    <a:pt x="82" y="68"/>
                  </a:lnTo>
                  <a:lnTo>
                    <a:pt x="82" y="64"/>
                  </a:lnTo>
                  <a:lnTo>
                    <a:pt x="82" y="57"/>
                  </a:lnTo>
                  <a:lnTo>
                    <a:pt x="82" y="50"/>
                  </a:lnTo>
                  <a:lnTo>
                    <a:pt x="82" y="39"/>
                  </a:lnTo>
                  <a:lnTo>
                    <a:pt x="82" y="35"/>
                  </a:lnTo>
                  <a:lnTo>
                    <a:pt x="82" y="36"/>
                  </a:lnTo>
                  <a:lnTo>
                    <a:pt x="82" y="23"/>
                  </a:lnTo>
                  <a:lnTo>
                    <a:pt x="83" y="18"/>
                  </a:lnTo>
                  <a:lnTo>
                    <a:pt x="83" y="13"/>
                  </a:lnTo>
                  <a:lnTo>
                    <a:pt x="83" y="16"/>
                  </a:lnTo>
                  <a:lnTo>
                    <a:pt x="83" y="54"/>
                  </a:lnTo>
                  <a:lnTo>
                    <a:pt x="83" y="157"/>
                  </a:lnTo>
                  <a:lnTo>
                    <a:pt x="83" y="98"/>
                  </a:lnTo>
                  <a:lnTo>
                    <a:pt x="83" y="22"/>
                  </a:lnTo>
                  <a:lnTo>
                    <a:pt x="83" y="25"/>
                  </a:lnTo>
                  <a:lnTo>
                    <a:pt x="83" y="11"/>
                  </a:lnTo>
                  <a:lnTo>
                    <a:pt x="83" y="25"/>
                  </a:lnTo>
                  <a:lnTo>
                    <a:pt x="83" y="61"/>
                  </a:lnTo>
                  <a:lnTo>
                    <a:pt x="84" y="47"/>
                  </a:lnTo>
                  <a:lnTo>
                    <a:pt x="84" y="73"/>
                  </a:lnTo>
                  <a:lnTo>
                    <a:pt x="84" y="124"/>
                  </a:lnTo>
                  <a:lnTo>
                    <a:pt x="84" y="96"/>
                  </a:lnTo>
                  <a:lnTo>
                    <a:pt x="84" y="126"/>
                  </a:lnTo>
                  <a:lnTo>
                    <a:pt x="84" y="96"/>
                  </a:lnTo>
                  <a:lnTo>
                    <a:pt x="84" y="34"/>
                  </a:lnTo>
                  <a:lnTo>
                    <a:pt x="84" y="30"/>
                  </a:lnTo>
                  <a:lnTo>
                    <a:pt x="84" y="31"/>
                  </a:lnTo>
                  <a:lnTo>
                    <a:pt x="84" y="58"/>
                  </a:lnTo>
                  <a:lnTo>
                    <a:pt x="84" y="66"/>
                  </a:lnTo>
                  <a:lnTo>
                    <a:pt x="85" y="61"/>
                  </a:lnTo>
                  <a:lnTo>
                    <a:pt x="85" y="52"/>
                  </a:lnTo>
                  <a:lnTo>
                    <a:pt x="85" y="82"/>
                  </a:lnTo>
                  <a:lnTo>
                    <a:pt x="85" y="84"/>
                  </a:lnTo>
                  <a:lnTo>
                    <a:pt x="85" y="83"/>
                  </a:lnTo>
                  <a:lnTo>
                    <a:pt x="85" y="57"/>
                  </a:lnTo>
                  <a:lnTo>
                    <a:pt x="85" y="41"/>
                  </a:lnTo>
                  <a:lnTo>
                    <a:pt x="85" y="42"/>
                  </a:lnTo>
                  <a:lnTo>
                    <a:pt x="85" y="59"/>
                  </a:lnTo>
                  <a:lnTo>
                    <a:pt x="85" y="68"/>
                  </a:lnTo>
                  <a:lnTo>
                    <a:pt x="85" y="84"/>
                  </a:lnTo>
                  <a:lnTo>
                    <a:pt x="86" y="96"/>
                  </a:lnTo>
                  <a:lnTo>
                    <a:pt x="86" y="93"/>
                  </a:lnTo>
                  <a:lnTo>
                    <a:pt x="86" y="99"/>
                  </a:lnTo>
                  <a:lnTo>
                    <a:pt x="86" y="93"/>
                  </a:lnTo>
                  <a:lnTo>
                    <a:pt x="86" y="77"/>
                  </a:lnTo>
                  <a:lnTo>
                    <a:pt x="86" y="75"/>
                  </a:lnTo>
                  <a:lnTo>
                    <a:pt x="86" y="76"/>
                  </a:lnTo>
                  <a:lnTo>
                    <a:pt x="86" y="82"/>
                  </a:lnTo>
                  <a:lnTo>
                    <a:pt x="86" y="86"/>
                  </a:lnTo>
                  <a:lnTo>
                    <a:pt x="86" y="84"/>
                  </a:lnTo>
                  <a:lnTo>
                    <a:pt x="86" y="77"/>
                  </a:lnTo>
                  <a:lnTo>
                    <a:pt x="86" y="78"/>
                  </a:lnTo>
                  <a:lnTo>
                    <a:pt x="86" y="71"/>
                  </a:lnTo>
                  <a:lnTo>
                    <a:pt x="86" y="62"/>
                  </a:lnTo>
                  <a:lnTo>
                    <a:pt x="87" y="54"/>
                  </a:lnTo>
                  <a:lnTo>
                    <a:pt x="87" y="51"/>
                  </a:lnTo>
                  <a:lnTo>
                    <a:pt x="87" y="53"/>
                  </a:lnTo>
                  <a:lnTo>
                    <a:pt x="87" y="58"/>
                  </a:lnTo>
                  <a:lnTo>
                    <a:pt x="87" y="42"/>
                  </a:lnTo>
                  <a:lnTo>
                    <a:pt x="87" y="28"/>
                  </a:lnTo>
                  <a:lnTo>
                    <a:pt x="87" y="19"/>
                  </a:lnTo>
                  <a:lnTo>
                    <a:pt x="87" y="12"/>
                  </a:lnTo>
                  <a:lnTo>
                    <a:pt x="87" y="5"/>
                  </a:lnTo>
                  <a:lnTo>
                    <a:pt x="88" y="11"/>
                  </a:lnTo>
                  <a:lnTo>
                    <a:pt x="88" y="3"/>
                  </a:lnTo>
                  <a:lnTo>
                    <a:pt x="88" y="11"/>
                  </a:lnTo>
                  <a:lnTo>
                    <a:pt x="88" y="108"/>
                  </a:lnTo>
                  <a:lnTo>
                    <a:pt x="88" y="162"/>
                  </a:lnTo>
                  <a:lnTo>
                    <a:pt x="88" y="140"/>
                  </a:lnTo>
                  <a:lnTo>
                    <a:pt x="88" y="64"/>
                  </a:lnTo>
                  <a:lnTo>
                    <a:pt x="88" y="0"/>
                  </a:lnTo>
                  <a:lnTo>
                    <a:pt x="88" y="45"/>
                  </a:lnTo>
                  <a:lnTo>
                    <a:pt x="88" y="59"/>
                  </a:lnTo>
                  <a:lnTo>
                    <a:pt x="88" y="54"/>
                  </a:lnTo>
                  <a:lnTo>
                    <a:pt x="88" y="50"/>
                  </a:lnTo>
                  <a:lnTo>
                    <a:pt x="89" y="54"/>
                  </a:lnTo>
                  <a:lnTo>
                    <a:pt x="89" y="96"/>
                  </a:lnTo>
                  <a:lnTo>
                    <a:pt x="89" y="134"/>
                  </a:lnTo>
                  <a:lnTo>
                    <a:pt x="89" y="75"/>
                  </a:lnTo>
                  <a:lnTo>
                    <a:pt x="89" y="26"/>
                  </a:lnTo>
                  <a:lnTo>
                    <a:pt x="89" y="27"/>
                  </a:lnTo>
                  <a:lnTo>
                    <a:pt x="89" y="21"/>
                  </a:lnTo>
                  <a:lnTo>
                    <a:pt x="89" y="27"/>
                  </a:lnTo>
                  <a:lnTo>
                    <a:pt x="89" y="68"/>
                  </a:lnTo>
                  <a:lnTo>
                    <a:pt x="89" y="59"/>
                  </a:lnTo>
                  <a:lnTo>
                    <a:pt x="89" y="69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latin typeface="Calibri" charset="0"/>
              </a:endParaRPr>
            </a:p>
          </p:txBody>
        </p:sp>
        <p:sp>
          <p:nvSpPr>
            <p:cNvPr id="23571" name="Freeform 16"/>
            <p:cNvSpPr>
              <a:spLocks/>
            </p:cNvSpPr>
            <p:nvPr/>
          </p:nvSpPr>
          <p:spPr bwMode="auto">
            <a:xfrm>
              <a:off x="1351" y="1604"/>
              <a:ext cx="257" cy="192"/>
            </a:xfrm>
            <a:custGeom>
              <a:avLst/>
              <a:gdLst>
                <a:gd name="T0" fmla="*/ 2147483647 w 76"/>
                <a:gd name="T1" fmla="*/ 22260 h 163"/>
                <a:gd name="T2" fmla="*/ 2147483647 w 76"/>
                <a:gd name="T3" fmla="*/ 13518 h 163"/>
                <a:gd name="T4" fmla="*/ 2147483647 w 76"/>
                <a:gd name="T5" fmla="*/ 2030 h 163"/>
                <a:gd name="T6" fmla="*/ 2147483647 w 76"/>
                <a:gd name="T7" fmla="*/ 18211 h 163"/>
                <a:gd name="T8" fmla="*/ 2147483647 w 76"/>
                <a:gd name="T9" fmla="*/ 20089 h 163"/>
                <a:gd name="T10" fmla="*/ 2147483647 w 76"/>
                <a:gd name="T11" fmla="*/ 16044 h 163"/>
                <a:gd name="T12" fmla="*/ 2147483647 w 76"/>
                <a:gd name="T13" fmla="*/ 17669 h 163"/>
                <a:gd name="T14" fmla="*/ 2147483647 w 76"/>
                <a:gd name="T15" fmla="*/ 24627 h 163"/>
                <a:gd name="T16" fmla="*/ 2147483647 w 76"/>
                <a:gd name="T17" fmla="*/ 25267 h 163"/>
                <a:gd name="T18" fmla="*/ 2147483647 w 76"/>
                <a:gd name="T19" fmla="*/ 6082 h 163"/>
                <a:gd name="T20" fmla="*/ 2147483647 w 76"/>
                <a:gd name="T21" fmla="*/ 17291 h 163"/>
                <a:gd name="T22" fmla="*/ 2147483647 w 76"/>
                <a:gd name="T23" fmla="*/ 20367 h 163"/>
                <a:gd name="T24" fmla="*/ 2147483647 w 76"/>
                <a:gd name="T25" fmla="*/ 16245 h 163"/>
                <a:gd name="T26" fmla="*/ 2147483647 w 76"/>
                <a:gd name="T27" fmla="*/ 2649 h 163"/>
                <a:gd name="T28" fmla="*/ 2147483647 w 76"/>
                <a:gd name="T29" fmla="*/ 21102 h 163"/>
                <a:gd name="T30" fmla="*/ 2147483647 w 76"/>
                <a:gd name="T31" fmla="*/ 17291 h 163"/>
                <a:gd name="T32" fmla="*/ 2147483647 w 76"/>
                <a:gd name="T33" fmla="*/ 34487 h 163"/>
                <a:gd name="T34" fmla="*/ 2147483647 w 76"/>
                <a:gd name="T35" fmla="*/ 14479 h 163"/>
                <a:gd name="T36" fmla="*/ 2147483647 w 76"/>
                <a:gd name="T37" fmla="*/ 20907 h 163"/>
                <a:gd name="T38" fmla="*/ 2147483647 w 76"/>
                <a:gd name="T39" fmla="*/ 8334 h 163"/>
                <a:gd name="T40" fmla="*/ 2147483647 w 76"/>
                <a:gd name="T41" fmla="*/ 29762 h 163"/>
                <a:gd name="T42" fmla="*/ 2147483647 w 76"/>
                <a:gd name="T43" fmla="*/ 18756 h 163"/>
                <a:gd name="T44" fmla="*/ 2147483647 w 76"/>
                <a:gd name="T45" fmla="*/ 7792 h 163"/>
                <a:gd name="T46" fmla="*/ 2147483647 w 76"/>
                <a:gd name="T47" fmla="*/ 24856 h 163"/>
                <a:gd name="T48" fmla="*/ 2147483647 w 76"/>
                <a:gd name="T49" fmla="*/ 16764 h 163"/>
                <a:gd name="T50" fmla="*/ 2147483647 w 76"/>
                <a:gd name="T51" fmla="*/ 32272 h 163"/>
                <a:gd name="T52" fmla="*/ 2147483647 w 76"/>
                <a:gd name="T53" fmla="*/ 17291 h 163"/>
                <a:gd name="T54" fmla="*/ 2147483647 w 76"/>
                <a:gd name="T55" fmla="*/ 14479 h 163"/>
                <a:gd name="T56" fmla="*/ 2147483647 w 76"/>
                <a:gd name="T57" fmla="*/ 12912 h 163"/>
                <a:gd name="T58" fmla="*/ 2147483647 w 76"/>
                <a:gd name="T59" fmla="*/ 19135 h 163"/>
                <a:gd name="T60" fmla="*/ 2147483647 w 76"/>
                <a:gd name="T61" fmla="*/ 12912 h 163"/>
                <a:gd name="T62" fmla="*/ 2147483647 w 76"/>
                <a:gd name="T63" fmla="*/ 19747 h 163"/>
                <a:gd name="T64" fmla="*/ 2147483647 w 76"/>
                <a:gd name="T65" fmla="*/ 23260 h 163"/>
                <a:gd name="T66" fmla="*/ 2147483647 w 76"/>
                <a:gd name="T67" fmla="*/ 15000 h 163"/>
                <a:gd name="T68" fmla="*/ 2147483647 w 76"/>
                <a:gd name="T69" fmla="*/ 17915 h 163"/>
                <a:gd name="T70" fmla="*/ 2147483647 w 76"/>
                <a:gd name="T71" fmla="*/ 12082 h 163"/>
                <a:gd name="T72" fmla="*/ 2147483647 w 76"/>
                <a:gd name="T73" fmla="*/ 21451 h 163"/>
                <a:gd name="T74" fmla="*/ 2147483647 w 76"/>
                <a:gd name="T75" fmla="*/ 14679 h 163"/>
                <a:gd name="T76" fmla="*/ 2147483647 w 76"/>
                <a:gd name="T77" fmla="*/ 18211 h 163"/>
                <a:gd name="T78" fmla="*/ 2147483647 w 76"/>
                <a:gd name="T79" fmla="*/ 16044 h 163"/>
                <a:gd name="T80" fmla="*/ 2147483647 w 76"/>
                <a:gd name="T81" fmla="*/ 20367 h 163"/>
                <a:gd name="T82" fmla="*/ 2147483647 w 76"/>
                <a:gd name="T83" fmla="*/ 19747 h 163"/>
                <a:gd name="T84" fmla="*/ 2147483647 w 76"/>
                <a:gd name="T85" fmla="*/ 19747 h 163"/>
                <a:gd name="T86" fmla="*/ 2147483647 w 76"/>
                <a:gd name="T87" fmla="*/ 19747 h 163"/>
                <a:gd name="T88" fmla="*/ 2147483647 w 76"/>
                <a:gd name="T89" fmla="*/ 17915 h 163"/>
                <a:gd name="T90" fmla="*/ 2147483647 w 76"/>
                <a:gd name="T91" fmla="*/ 18211 h 163"/>
                <a:gd name="T92" fmla="*/ 2147483647 w 76"/>
                <a:gd name="T93" fmla="*/ 17915 h 163"/>
                <a:gd name="T94" fmla="*/ 2147483647 w 76"/>
                <a:gd name="T95" fmla="*/ 18756 h 163"/>
                <a:gd name="T96" fmla="*/ 2147483647 w 76"/>
                <a:gd name="T97" fmla="*/ 18756 h 163"/>
                <a:gd name="T98" fmla="*/ 2147483647 w 76"/>
                <a:gd name="T99" fmla="*/ 18211 h 163"/>
                <a:gd name="T100" fmla="*/ 2147483647 w 76"/>
                <a:gd name="T101" fmla="*/ 19192 h 163"/>
                <a:gd name="T102" fmla="*/ 2147483647 w 76"/>
                <a:gd name="T103" fmla="*/ 17915 h 163"/>
                <a:gd name="T104" fmla="*/ 2147483647 w 76"/>
                <a:gd name="T105" fmla="*/ 19135 h 163"/>
                <a:gd name="T106" fmla="*/ 2147483647 w 76"/>
                <a:gd name="T107" fmla="*/ 17915 h 163"/>
                <a:gd name="T108" fmla="*/ 2147483647 w 76"/>
                <a:gd name="T109" fmla="*/ 18756 h 163"/>
                <a:gd name="T110" fmla="*/ 2147483647 w 76"/>
                <a:gd name="T111" fmla="*/ 17749 h 163"/>
                <a:gd name="T112" fmla="*/ 2147483647 w 76"/>
                <a:gd name="T113" fmla="*/ 18211 h 163"/>
                <a:gd name="T114" fmla="*/ 2147483647 w 76"/>
                <a:gd name="T115" fmla="*/ 18211 h 163"/>
                <a:gd name="T116" fmla="*/ 2147483647 w 76"/>
                <a:gd name="T117" fmla="*/ 18756 h 163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76"/>
                <a:gd name="T178" fmla="*/ 0 h 163"/>
                <a:gd name="T179" fmla="*/ 76 w 76"/>
                <a:gd name="T180" fmla="*/ 163 h 163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76" h="163">
                  <a:moveTo>
                    <a:pt x="0" y="75"/>
                  </a:moveTo>
                  <a:lnTo>
                    <a:pt x="0" y="73"/>
                  </a:lnTo>
                  <a:lnTo>
                    <a:pt x="0" y="60"/>
                  </a:lnTo>
                  <a:lnTo>
                    <a:pt x="0" y="73"/>
                  </a:lnTo>
                  <a:lnTo>
                    <a:pt x="0" y="92"/>
                  </a:lnTo>
                  <a:lnTo>
                    <a:pt x="1" y="105"/>
                  </a:lnTo>
                  <a:lnTo>
                    <a:pt x="1" y="99"/>
                  </a:lnTo>
                  <a:lnTo>
                    <a:pt x="1" y="56"/>
                  </a:lnTo>
                  <a:lnTo>
                    <a:pt x="1" y="47"/>
                  </a:lnTo>
                  <a:lnTo>
                    <a:pt x="1" y="71"/>
                  </a:lnTo>
                  <a:lnTo>
                    <a:pt x="1" y="106"/>
                  </a:lnTo>
                  <a:lnTo>
                    <a:pt x="1" y="103"/>
                  </a:lnTo>
                  <a:lnTo>
                    <a:pt x="1" y="85"/>
                  </a:lnTo>
                  <a:lnTo>
                    <a:pt x="1" y="82"/>
                  </a:lnTo>
                  <a:lnTo>
                    <a:pt x="1" y="83"/>
                  </a:lnTo>
                  <a:lnTo>
                    <a:pt x="1" y="91"/>
                  </a:lnTo>
                  <a:lnTo>
                    <a:pt x="2" y="98"/>
                  </a:lnTo>
                  <a:lnTo>
                    <a:pt x="2" y="95"/>
                  </a:lnTo>
                  <a:lnTo>
                    <a:pt x="2" y="84"/>
                  </a:lnTo>
                  <a:lnTo>
                    <a:pt x="2" y="95"/>
                  </a:lnTo>
                  <a:lnTo>
                    <a:pt x="2" y="98"/>
                  </a:lnTo>
                  <a:lnTo>
                    <a:pt x="2" y="96"/>
                  </a:lnTo>
                  <a:lnTo>
                    <a:pt x="2" y="69"/>
                  </a:lnTo>
                  <a:lnTo>
                    <a:pt x="2" y="50"/>
                  </a:lnTo>
                  <a:lnTo>
                    <a:pt x="2" y="51"/>
                  </a:lnTo>
                  <a:lnTo>
                    <a:pt x="2" y="50"/>
                  </a:lnTo>
                  <a:lnTo>
                    <a:pt x="2" y="51"/>
                  </a:lnTo>
                  <a:lnTo>
                    <a:pt x="2" y="62"/>
                  </a:lnTo>
                  <a:lnTo>
                    <a:pt x="3" y="66"/>
                  </a:lnTo>
                  <a:lnTo>
                    <a:pt x="3" y="62"/>
                  </a:lnTo>
                  <a:lnTo>
                    <a:pt x="3" y="45"/>
                  </a:lnTo>
                  <a:lnTo>
                    <a:pt x="3" y="35"/>
                  </a:lnTo>
                  <a:lnTo>
                    <a:pt x="3" y="26"/>
                  </a:lnTo>
                  <a:lnTo>
                    <a:pt x="3" y="7"/>
                  </a:lnTo>
                  <a:lnTo>
                    <a:pt x="3" y="0"/>
                  </a:lnTo>
                  <a:lnTo>
                    <a:pt x="3" y="6"/>
                  </a:lnTo>
                  <a:lnTo>
                    <a:pt x="3" y="109"/>
                  </a:lnTo>
                  <a:lnTo>
                    <a:pt x="3" y="163"/>
                  </a:lnTo>
                  <a:lnTo>
                    <a:pt x="3" y="153"/>
                  </a:lnTo>
                  <a:lnTo>
                    <a:pt x="3" y="77"/>
                  </a:lnTo>
                  <a:lnTo>
                    <a:pt x="4" y="8"/>
                  </a:lnTo>
                  <a:lnTo>
                    <a:pt x="4" y="46"/>
                  </a:lnTo>
                  <a:lnTo>
                    <a:pt x="4" y="61"/>
                  </a:lnTo>
                  <a:lnTo>
                    <a:pt x="4" y="59"/>
                  </a:lnTo>
                  <a:lnTo>
                    <a:pt x="4" y="63"/>
                  </a:lnTo>
                  <a:lnTo>
                    <a:pt x="4" y="81"/>
                  </a:lnTo>
                  <a:lnTo>
                    <a:pt x="4" y="137"/>
                  </a:lnTo>
                  <a:lnTo>
                    <a:pt x="4" y="92"/>
                  </a:lnTo>
                  <a:lnTo>
                    <a:pt x="4" y="40"/>
                  </a:lnTo>
                  <a:lnTo>
                    <a:pt x="5" y="25"/>
                  </a:lnTo>
                  <a:lnTo>
                    <a:pt x="5" y="29"/>
                  </a:lnTo>
                  <a:lnTo>
                    <a:pt x="5" y="70"/>
                  </a:lnTo>
                  <a:lnTo>
                    <a:pt x="5" y="75"/>
                  </a:lnTo>
                  <a:lnTo>
                    <a:pt x="5" y="70"/>
                  </a:lnTo>
                  <a:lnTo>
                    <a:pt x="5" y="63"/>
                  </a:lnTo>
                  <a:lnTo>
                    <a:pt x="5" y="66"/>
                  </a:lnTo>
                  <a:lnTo>
                    <a:pt x="5" y="92"/>
                  </a:lnTo>
                  <a:lnTo>
                    <a:pt x="5" y="107"/>
                  </a:lnTo>
                  <a:lnTo>
                    <a:pt x="5" y="104"/>
                  </a:lnTo>
                  <a:lnTo>
                    <a:pt x="5" y="65"/>
                  </a:lnTo>
                  <a:lnTo>
                    <a:pt x="5" y="52"/>
                  </a:lnTo>
                  <a:lnTo>
                    <a:pt x="6" y="54"/>
                  </a:lnTo>
                  <a:lnTo>
                    <a:pt x="6" y="82"/>
                  </a:lnTo>
                  <a:lnTo>
                    <a:pt x="6" y="103"/>
                  </a:lnTo>
                  <a:lnTo>
                    <a:pt x="6" y="73"/>
                  </a:lnTo>
                  <a:lnTo>
                    <a:pt x="6" y="77"/>
                  </a:lnTo>
                  <a:lnTo>
                    <a:pt x="6" y="70"/>
                  </a:lnTo>
                  <a:lnTo>
                    <a:pt x="6" y="77"/>
                  </a:lnTo>
                  <a:lnTo>
                    <a:pt x="6" y="93"/>
                  </a:lnTo>
                  <a:lnTo>
                    <a:pt x="6" y="100"/>
                  </a:lnTo>
                  <a:lnTo>
                    <a:pt x="6" y="98"/>
                  </a:lnTo>
                  <a:lnTo>
                    <a:pt x="6" y="86"/>
                  </a:lnTo>
                  <a:lnTo>
                    <a:pt x="6" y="91"/>
                  </a:lnTo>
                  <a:lnTo>
                    <a:pt x="6" y="81"/>
                  </a:lnTo>
                  <a:lnTo>
                    <a:pt x="6" y="92"/>
                  </a:lnTo>
                  <a:lnTo>
                    <a:pt x="7" y="81"/>
                  </a:lnTo>
                  <a:lnTo>
                    <a:pt x="7" y="55"/>
                  </a:lnTo>
                  <a:lnTo>
                    <a:pt x="7" y="38"/>
                  </a:lnTo>
                  <a:lnTo>
                    <a:pt x="7" y="54"/>
                  </a:lnTo>
                  <a:lnTo>
                    <a:pt x="7" y="39"/>
                  </a:lnTo>
                  <a:lnTo>
                    <a:pt x="7" y="54"/>
                  </a:lnTo>
                  <a:lnTo>
                    <a:pt x="7" y="61"/>
                  </a:lnTo>
                  <a:lnTo>
                    <a:pt x="7" y="48"/>
                  </a:lnTo>
                  <a:lnTo>
                    <a:pt x="7" y="26"/>
                  </a:lnTo>
                  <a:lnTo>
                    <a:pt x="7" y="18"/>
                  </a:lnTo>
                  <a:lnTo>
                    <a:pt x="7" y="7"/>
                  </a:lnTo>
                  <a:lnTo>
                    <a:pt x="8" y="63"/>
                  </a:lnTo>
                  <a:lnTo>
                    <a:pt x="8" y="141"/>
                  </a:lnTo>
                  <a:lnTo>
                    <a:pt x="8" y="131"/>
                  </a:lnTo>
                  <a:lnTo>
                    <a:pt x="8" y="143"/>
                  </a:lnTo>
                  <a:lnTo>
                    <a:pt x="8" y="131"/>
                  </a:lnTo>
                  <a:lnTo>
                    <a:pt x="8" y="45"/>
                  </a:lnTo>
                  <a:lnTo>
                    <a:pt x="8" y="13"/>
                  </a:lnTo>
                  <a:lnTo>
                    <a:pt x="8" y="28"/>
                  </a:lnTo>
                  <a:lnTo>
                    <a:pt x="8" y="58"/>
                  </a:lnTo>
                  <a:lnTo>
                    <a:pt x="8" y="67"/>
                  </a:lnTo>
                  <a:lnTo>
                    <a:pt x="8" y="66"/>
                  </a:lnTo>
                  <a:lnTo>
                    <a:pt x="8" y="69"/>
                  </a:lnTo>
                  <a:lnTo>
                    <a:pt x="9" y="106"/>
                  </a:lnTo>
                  <a:lnTo>
                    <a:pt x="9" y="126"/>
                  </a:lnTo>
                  <a:lnTo>
                    <a:pt x="9" y="122"/>
                  </a:lnTo>
                  <a:lnTo>
                    <a:pt x="9" y="79"/>
                  </a:lnTo>
                  <a:lnTo>
                    <a:pt x="9" y="31"/>
                  </a:lnTo>
                  <a:lnTo>
                    <a:pt x="9" y="58"/>
                  </a:lnTo>
                  <a:lnTo>
                    <a:pt x="9" y="77"/>
                  </a:lnTo>
                  <a:lnTo>
                    <a:pt x="9" y="78"/>
                  </a:lnTo>
                  <a:lnTo>
                    <a:pt x="9" y="77"/>
                  </a:lnTo>
                  <a:lnTo>
                    <a:pt x="9" y="81"/>
                  </a:lnTo>
                  <a:lnTo>
                    <a:pt x="9" y="94"/>
                  </a:lnTo>
                  <a:lnTo>
                    <a:pt x="10" y="76"/>
                  </a:lnTo>
                  <a:lnTo>
                    <a:pt x="10" y="97"/>
                  </a:lnTo>
                  <a:lnTo>
                    <a:pt x="10" y="76"/>
                  </a:lnTo>
                  <a:lnTo>
                    <a:pt x="10" y="56"/>
                  </a:lnTo>
                  <a:lnTo>
                    <a:pt x="10" y="70"/>
                  </a:lnTo>
                  <a:lnTo>
                    <a:pt x="10" y="95"/>
                  </a:lnTo>
                  <a:lnTo>
                    <a:pt x="10" y="87"/>
                  </a:lnTo>
                  <a:lnTo>
                    <a:pt x="10" y="98"/>
                  </a:lnTo>
                  <a:lnTo>
                    <a:pt x="10" y="87"/>
                  </a:lnTo>
                  <a:lnTo>
                    <a:pt x="10" y="69"/>
                  </a:lnTo>
                  <a:lnTo>
                    <a:pt x="10" y="75"/>
                  </a:lnTo>
                  <a:lnTo>
                    <a:pt x="10" y="68"/>
                  </a:lnTo>
                  <a:lnTo>
                    <a:pt x="10" y="75"/>
                  </a:lnTo>
                  <a:lnTo>
                    <a:pt x="10" y="97"/>
                  </a:lnTo>
                  <a:lnTo>
                    <a:pt x="11" y="90"/>
                  </a:lnTo>
                  <a:lnTo>
                    <a:pt x="11" y="97"/>
                  </a:lnTo>
                  <a:lnTo>
                    <a:pt x="11" y="90"/>
                  </a:lnTo>
                  <a:lnTo>
                    <a:pt x="11" y="83"/>
                  </a:lnTo>
                  <a:lnTo>
                    <a:pt x="11" y="73"/>
                  </a:lnTo>
                  <a:lnTo>
                    <a:pt x="11" y="55"/>
                  </a:lnTo>
                  <a:lnTo>
                    <a:pt x="11" y="44"/>
                  </a:lnTo>
                  <a:lnTo>
                    <a:pt x="11" y="51"/>
                  </a:lnTo>
                  <a:lnTo>
                    <a:pt x="11" y="42"/>
                  </a:lnTo>
                  <a:lnTo>
                    <a:pt x="11" y="51"/>
                  </a:lnTo>
                  <a:lnTo>
                    <a:pt x="11" y="54"/>
                  </a:lnTo>
                  <a:lnTo>
                    <a:pt x="11" y="52"/>
                  </a:lnTo>
                  <a:lnTo>
                    <a:pt x="11" y="42"/>
                  </a:lnTo>
                  <a:lnTo>
                    <a:pt x="11" y="23"/>
                  </a:lnTo>
                  <a:lnTo>
                    <a:pt x="12" y="10"/>
                  </a:lnTo>
                  <a:lnTo>
                    <a:pt x="12" y="68"/>
                  </a:lnTo>
                  <a:lnTo>
                    <a:pt x="12" y="137"/>
                  </a:lnTo>
                  <a:lnTo>
                    <a:pt x="12" y="98"/>
                  </a:lnTo>
                  <a:lnTo>
                    <a:pt x="12" y="137"/>
                  </a:lnTo>
                  <a:lnTo>
                    <a:pt x="12" y="98"/>
                  </a:lnTo>
                  <a:lnTo>
                    <a:pt x="12" y="23"/>
                  </a:lnTo>
                  <a:lnTo>
                    <a:pt x="12" y="30"/>
                  </a:lnTo>
                  <a:lnTo>
                    <a:pt x="12" y="15"/>
                  </a:lnTo>
                  <a:lnTo>
                    <a:pt x="12" y="30"/>
                  </a:lnTo>
                  <a:lnTo>
                    <a:pt x="12" y="58"/>
                  </a:lnTo>
                  <a:lnTo>
                    <a:pt x="12" y="66"/>
                  </a:lnTo>
                  <a:lnTo>
                    <a:pt x="13" y="64"/>
                  </a:lnTo>
                  <a:lnTo>
                    <a:pt x="13" y="66"/>
                  </a:lnTo>
                  <a:lnTo>
                    <a:pt x="13" y="117"/>
                  </a:lnTo>
                  <a:lnTo>
                    <a:pt x="13" y="110"/>
                  </a:lnTo>
                  <a:lnTo>
                    <a:pt x="13" y="123"/>
                  </a:lnTo>
                  <a:lnTo>
                    <a:pt x="13" y="110"/>
                  </a:lnTo>
                  <a:lnTo>
                    <a:pt x="13" y="65"/>
                  </a:lnTo>
                  <a:lnTo>
                    <a:pt x="13" y="32"/>
                  </a:lnTo>
                  <a:lnTo>
                    <a:pt x="13" y="64"/>
                  </a:lnTo>
                  <a:lnTo>
                    <a:pt x="13" y="95"/>
                  </a:lnTo>
                  <a:lnTo>
                    <a:pt x="13" y="88"/>
                  </a:lnTo>
                  <a:lnTo>
                    <a:pt x="13" y="97"/>
                  </a:lnTo>
                  <a:lnTo>
                    <a:pt x="14" y="88"/>
                  </a:lnTo>
                  <a:lnTo>
                    <a:pt x="14" y="77"/>
                  </a:lnTo>
                  <a:lnTo>
                    <a:pt x="14" y="85"/>
                  </a:lnTo>
                  <a:lnTo>
                    <a:pt x="14" y="78"/>
                  </a:lnTo>
                  <a:lnTo>
                    <a:pt x="14" y="76"/>
                  </a:lnTo>
                  <a:lnTo>
                    <a:pt x="14" y="85"/>
                  </a:lnTo>
                  <a:lnTo>
                    <a:pt x="14" y="76"/>
                  </a:lnTo>
                  <a:lnTo>
                    <a:pt x="14" y="66"/>
                  </a:lnTo>
                  <a:lnTo>
                    <a:pt x="14" y="81"/>
                  </a:lnTo>
                  <a:lnTo>
                    <a:pt x="14" y="96"/>
                  </a:lnTo>
                  <a:lnTo>
                    <a:pt x="14" y="79"/>
                  </a:lnTo>
                  <a:lnTo>
                    <a:pt x="14" y="65"/>
                  </a:lnTo>
                  <a:lnTo>
                    <a:pt x="14" y="72"/>
                  </a:lnTo>
                  <a:lnTo>
                    <a:pt x="15" y="86"/>
                  </a:lnTo>
                  <a:lnTo>
                    <a:pt x="15" y="88"/>
                  </a:lnTo>
                  <a:lnTo>
                    <a:pt x="15" y="87"/>
                  </a:lnTo>
                  <a:lnTo>
                    <a:pt x="15" y="73"/>
                  </a:lnTo>
                  <a:lnTo>
                    <a:pt x="15" y="62"/>
                  </a:lnTo>
                  <a:lnTo>
                    <a:pt x="15" y="56"/>
                  </a:lnTo>
                  <a:lnTo>
                    <a:pt x="15" y="49"/>
                  </a:lnTo>
                  <a:lnTo>
                    <a:pt x="15" y="41"/>
                  </a:lnTo>
                  <a:lnTo>
                    <a:pt x="15" y="38"/>
                  </a:lnTo>
                  <a:lnTo>
                    <a:pt x="16" y="28"/>
                  </a:lnTo>
                  <a:lnTo>
                    <a:pt x="16" y="21"/>
                  </a:lnTo>
                  <a:lnTo>
                    <a:pt x="16" y="23"/>
                  </a:lnTo>
                  <a:lnTo>
                    <a:pt x="16" y="119"/>
                  </a:lnTo>
                  <a:lnTo>
                    <a:pt x="16" y="143"/>
                  </a:lnTo>
                  <a:lnTo>
                    <a:pt x="16" y="142"/>
                  </a:lnTo>
                  <a:lnTo>
                    <a:pt x="16" y="93"/>
                  </a:lnTo>
                  <a:lnTo>
                    <a:pt x="16" y="18"/>
                  </a:lnTo>
                  <a:lnTo>
                    <a:pt x="16" y="26"/>
                  </a:lnTo>
                  <a:lnTo>
                    <a:pt x="16" y="10"/>
                  </a:lnTo>
                  <a:lnTo>
                    <a:pt x="16" y="26"/>
                  </a:lnTo>
                  <a:lnTo>
                    <a:pt x="16" y="56"/>
                  </a:lnTo>
                  <a:lnTo>
                    <a:pt x="17" y="72"/>
                  </a:lnTo>
                  <a:lnTo>
                    <a:pt x="17" y="71"/>
                  </a:lnTo>
                  <a:lnTo>
                    <a:pt x="17" y="80"/>
                  </a:lnTo>
                  <a:lnTo>
                    <a:pt x="17" y="115"/>
                  </a:lnTo>
                  <a:lnTo>
                    <a:pt x="17" y="107"/>
                  </a:lnTo>
                  <a:lnTo>
                    <a:pt x="17" y="119"/>
                  </a:lnTo>
                  <a:lnTo>
                    <a:pt x="17" y="107"/>
                  </a:lnTo>
                  <a:lnTo>
                    <a:pt x="17" y="72"/>
                  </a:lnTo>
                  <a:lnTo>
                    <a:pt x="17" y="48"/>
                  </a:lnTo>
                  <a:lnTo>
                    <a:pt x="17" y="75"/>
                  </a:lnTo>
                  <a:lnTo>
                    <a:pt x="17" y="91"/>
                  </a:lnTo>
                  <a:lnTo>
                    <a:pt x="17" y="81"/>
                  </a:lnTo>
                  <a:lnTo>
                    <a:pt x="18" y="71"/>
                  </a:lnTo>
                  <a:lnTo>
                    <a:pt x="18" y="85"/>
                  </a:lnTo>
                  <a:lnTo>
                    <a:pt x="18" y="86"/>
                  </a:lnTo>
                  <a:lnTo>
                    <a:pt x="18" y="85"/>
                  </a:lnTo>
                  <a:lnTo>
                    <a:pt x="18" y="80"/>
                  </a:lnTo>
                  <a:lnTo>
                    <a:pt x="18" y="75"/>
                  </a:lnTo>
                  <a:lnTo>
                    <a:pt x="18" y="77"/>
                  </a:lnTo>
                  <a:lnTo>
                    <a:pt x="18" y="86"/>
                  </a:lnTo>
                  <a:lnTo>
                    <a:pt x="18" y="85"/>
                  </a:lnTo>
                  <a:lnTo>
                    <a:pt x="18" y="73"/>
                  </a:lnTo>
                  <a:lnTo>
                    <a:pt x="18" y="61"/>
                  </a:lnTo>
                  <a:lnTo>
                    <a:pt x="19" y="66"/>
                  </a:lnTo>
                  <a:lnTo>
                    <a:pt x="19" y="60"/>
                  </a:lnTo>
                  <a:lnTo>
                    <a:pt x="19" y="66"/>
                  </a:lnTo>
                  <a:lnTo>
                    <a:pt x="19" y="81"/>
                  </a:lnTo>
                  <a:lnTo>
                    <a:pt x="19" y="74"/>
                  </a:lnTo>
                  <a:lnTo>
                    <a:pt x="19" y="64"/>
                  </a:lnTo>
                  <a:lnTo>
                    <a:pt x="19" y="57"/>
                  </a:lnTo>
                  <a:lnTo>
                    <a:pt x="19" y="49"/>
                  </a:lnTo>
                  <a:lnTo>
                    <a:pt x="19" y="34"/>
                  </a:lnTo>
                  <a:lnTo>
                    <a:pt x="19" y="23"/>
                  </a:lnTo>
                  <a:lnTo>
                    <a:pt x="20" y="21"/>
                  </a:lnTo>
                  <a:lnTo>
                    <a:pt x="20" y="22"/>
                  </a:lnTo>
                  <a:lnTo>
                    <a:pt x="20" y="87"/>
                  </a:lnTo>
                  <a:lnTo>
                    <a:pt x="20" y="147"/>
                  </a:lnTo>
                  <a:lnTo>
                    <a:pt x="20" y="132"/>
                  </a:lnTo>
                  <a:lnTo>
                    <a:pt x="20" y="148"/>
                  </a:lnTo>
                  <a:lnTo>
                    <a:pt x="20" y="132"/>
                  </a:lnTo>
                  <a:lnTo>
                    <a:pt x="20" y="51"/>
                  </a:lnTo>
                  <a:lnTo>
                    <a:pt x="20" y="11"/>
                  </a:lnTo>
                  <a:lnTo>
                    <a:pt x="20" y="36"/>
                  </a:lnTo>
                  <a:lnTo>
                    <a:pt x="20" y="62"/>
                  </a:lnTo>
                  <a:lnTo>
                    <a:pt x="20" y="73"/>
                  </a:lnTo>
                  <a:lnTo>
                    <a:pt x="21" y="97"/>
                  </a:lnTo>
                  <a:lnTo>
                    <a:pt x="21" y="114"/>
                  </a:lnTo>
                  <a:lnTo>
                    <a:pt x="21" y="99"/>
                  </a:lnTo>
                  <a:lnTo>
                    <a:pt x="21" y="62"/>
                  </a:lnTo>
                  <a:lnTo>
                    <a:pt x="21" y="53"/>
                  </a:lnTo>
                  <a:lnTo>
                    <a:pt x="21" y="55"/>
                  </a:lnTo>
                  <a:lnTo>
                    <a:pt x="21" y="81"/>
                  </a:lnTo>
                  <a:lnTo>
                    <a:pt x="21" y="88"/>
                  </a:lnTo>
                  <a:lnTo>
                    <a:pt x="21" y="77"/>
                  </a:lnTo>
                  <a:lnTo>
                    <a:pt x="22" y="80"/>
                  </a:lnTo>
                  <a:lnTo>
                    <a:pt x="22" y="76"/>
                  </a:lnTo>
                  <a:lnTo>
                    <a:pt x="22" y="80"/>
                  </a:lnTo>
                  <a:lnTo>
                    <a:pt x="22" y="89"/>
                  </a:lnTo>
                  <a:lnTo>
                    <a:pt x="22" y="85"/>
                  </a:lnTo>
                  <a:lnTo>
                    <a:pt x="22" y="74"/>
                  </a:lnTo>
                  <a:lnTo>
                    <a:pt x="22" y="78"/>
                  </a:lnTo>
                  <a:lnTo>
                    <a:pt x="22" y="73"/>
                  </a:lnTo>
                  <a:lnTo>
                    <a:pt x="22" y="75"/>
                  </a:lnTo>
                  <a:lnTo>
                    <a:pt x="22" y="80"/>
                  </a:lnTo>
                  <a:lnTo>
                    <a:pt x="22" y="75"/>
                  </a:lnTo>
                  <a:lnTo>
                    <a:pt x="22" y="61"/>
                  </a:lnTo>
                  <a:lnTo>
                    <a:pt x="22" y="53"/>
                  </a:lnTo>
                  <a:lnTo>
                    <a:pt x="23" y="58"/>
                  </a:lnTo>
                  <a:lnTo>
                    <a:pt x="23" y="72"/>
                  </a:lnTo>
                  <a:lnTo>
                    <a:pt x="23" y="71"/>
                  </a:lnTo>
                  <a:lnTo>
                    <a:pt x="23" y="75"/>
                  </a:lnTo>
                  <a:lnTo>
                    <a:pt x="23" y="71"/>
                  </a:lnTo>
                  <a:lnTo>
                    <a:pt x="23" y="55"/>
                  </a:lnTo>
                  <a:lnTo>
                    <a:pt x="23" y="34"/>
                  </a:lnTo>
                  <a:lnTo>
                    <a:pt x="23" y="24"/>
                  </a:lnTo>
                  <a:lnTo>
                    <a:pt x="23" y="21"/>
                  </a:lnTo>
                  <a:lnTo>
                    <a:pt x="23" y="22"/>
                  </a:lnTo>
                  <a:lnTo>
                    <a:pt x="23" y="31"/>
                  </a:lnTo>
                  <a:lnTo>
                    <a:pt x="23" y="108"/>
                  </a:lnTo>
                  <a:lnTo>
                    <a:pt x="24" y="147"/>
                  </a:lnTo>
                  <a:lnTo>
                    <a:pt x="24" y="89"/>
                  </a:lnTo>
                  <a:lnTo>
                    <a:pt x="24" y="20"/>
                  </a:lnTo>
                  <a:lnTo>
                    <a:pt x="24" y="23"/>
                  </a:lnTo>
                  <a:lnTo>
                    <a:pt x="24" y="15"/>
                  </a:lnTo>
                  <a:lnTo>
                    <a:pt x="24" y="23"/>
                  </a:lnTo>
                  <a:lnTo>
                    <a:pt x="24" y="53"/>
                  </a:lnTo>
                  <a:lnTo>
                    <a:pt x="24" y="74"/>
                  </a:lnTo>
                  <a:lnTo>
                    <a:pt x="24" y="73"/>
                  </a:lnTo>
                  <a:lnTo>
                    <a:pt x="24" y="78"/>
                  </a:lnTo>
                  <a:lnTo>
                    <a:pt x="24" y="106"/>
                  </a:lnTo>
                  <a:lnTo>
                    <a:pt x="25" y="115"/>
                  </a:lnTo>
                  <a:lnTo>
                    <a:pt x="25" y="114"/>
                  </a:lnTo>
                  <a:lnTo>
                    <a:pt x="25" y="89"/>
                  </a:lnTo>
                  <a:lnTo>
                    <a:pt x="25" y="51"/>
                  </a:lnTo>
                  <a:lnTo>
                    <a:pt x="25" y="61"/>
                  </a:lnTo>
                  <a:lnTo>
                    <a:pt x="25" y="50"/>
                  </a:lnTo>
                  <a:lnTo>
                    <a:pt x="25" y="61"/>
                  </a:lnTo>
                  <a:lnTo>
                    <a:pt x="25" y="82"/>
                  </a:lnTo>
                  <a:lnTo>
                    <a:pt x="25" y="89"/>
                  </a:lnTo>
                  <a:lnTo>
                    <a:pt x="25" y="86"/>
                  </a:lnTo>
                  <a:lnTo>
                    <a:pt x="25" y="78"/>
                  </a:lnTo>
                  <a:lnTo>
                    <a:pt x="25" y="87"/>
                  </a:lnTo>
                  <a:lnTo>
                    <a:pt x="26" y="88"/>
                  </a:lnTo>
                  <a:lnTo>
                    <a:pt x="26" y="87"/>
                  </a:lnTo>
                  <a:lnTo>
                    <a:pt x="26" y="79"/>
                  </a:lnTo>
                  <a:lnTo>
                    <a:pt x="26" y="71"/>
                  </a:lnTo>
                  <a:lnTo>
                    <a:pt x="26" y="75"/>
                  </a:lnTo>
                  <a:lnTo>
                    <a:pt x="26" y="74"/>
                  </a:lnTo>
                  <a:lnTo>
                    <a:pt x="26" y="64"/>
                  </a:lnTo>
                  <a:lnTo>
                    <a:pt x="26" y="46"/>
                  </a:lnTo>
                  <a:lnTo>
                    <a:pt x="26" y="49"/>
                  </a:lnTo>
                  <a:lnTo>
                    <a:pt x="26" y="42"/>
                  </a:lnTo>
                  <a:lnTo>
                    <a:pt x="26" y="49"/>
                  </a:lnTo>
                  <a:lnTo>
                    <a:pt x="26" y="72"/>
                  </a:lnTo>
                  <a:lnTo>
                    <a:pt x="26" y="80"/>
                  </a:lnTo>
                  <a:lnTo>
                    <a:pt x="27" y="59"/>
                  </a:lnTo>
                  <a:lnTo>
                    <a:pt x="27" y="30"/>
                  </a:lnTo>
                  <a:lnTo>
                    <a:pt x="27" y="27"/>
                  </a:lnTo>
                  <a:lnTo>
                    <a:pt x="27" y="30"/>
                  </a:lnTo>
                  <a:lnTo>
                    <a:pt x="27" y="79"/>
                  </a:lnTo>
                  <a:lnTo>
                    <a:pt x="27" y="127"/>
                  </a:lnTo>
                  <a:lnTo>
                    <a:pt x="27" y="136"/>
                  </a:lnTo>
                  <a:lnTo>
                    <a:pt x="27" y="128"/>
                  </a:lnTo>
                  <a:lnTo>
                    <a:pt x="27" y="52"/>
                  </a:lnTo>
                  <a:lnTo>
                    <a:pt x="28" y="33"/>
                  </a:lnTo>
                  <a:lnTo>
                    <a:pt x="28" y="49"/>
                  </a:lnTo>
                  <a:lnTo>
                    <a:pt x="28" y="68"/>
                  </a:lnTo>
                  <a:lnTo>
                    <a:pt x="28" y="71"/>
                  </a:lnTo>
                  <a:lnTo>
                    <a:pt x="28" y="94"/>
                  </a:lnTo>
                  <a:lnTo>
                    <a:pt x="28" y="111"/>
                  </a:lnTo>
                  <a:lnTo>
                    <a:pt x="28" y="95"/>
                  </a:lnTo>
                  <a:lnTo>
                    <a:pt x="28" y="115"/>
                  </a:lnTo>
                  <a:lnTo>
                    <a:pt x="28" y="95"/>
                  </a:lnTo>
                  <a:lnTo>
                    <a:pt x="28" y="59"/>
                  </a:lnTo>
                  <a:lnTo>
                    <a:pt x="29" y="54"/>
                  </a:lnTo>
                  <a:lnTo>
                    <a:pt x="29" y="58"/>
                  </a:lnTo>
                  <a:lnTo>
                    <a:pt x="29" y="80"/>
                  </a:lnTo>
                  <a:lnTo>
                    <a:pt x="29" y="94"/>
                  </a:lnTo>
                  <a:lnTo>
                    <a:pt x="29" y="86"/>
                  </a:lnTo>
                  <a:lnTo>
                    <a:pt x="29" y="78"/>
                  </a:lnTo>
                  <a:lnTo>
                    <a:pt x="29" y="82"/>
                  </a:lnTo>
                  <a:lnTo>
                    <a:pt x="29" y="81"/>
                  </a:lnTo>
                  <a:lnTo>
                    <a:pt x="29" y="83"/>
                  </a:lnTo>
                  <a:lnTo>
                    <a:pt x="29" y="81"/>
                  </a:lnTo>
                  <a:lnTo>
                    <a:pt x="29" y="77"/>
                  </a:lnTo>
                  <a:lnTo>
                    <a:pt x="29" y="75"/>
                  </a:lnTo>
                  <a:lnTo>
                    <a:pt x="30" y="64"/>
                  </a:lnTo>
                  <a:lnTo>
                    <a:pt x="30" y="48"/>
                  </a:lnTo>
                  <a:lnTo>
                    <a:pt x="30" y="56"/>
                  </a:lnTo>
                  <a:lnTo>
                    <a:pt x="30" y="47"/>
                  </a:lnTo>
                  <a:lnTo>
                    <a:pt x="30" y="56"/>
                  </a:lnTo>
                  <a:lnTo>
                    <a:pt x="30" y="69"/>
                  </a:lnTo>
                  <a:lnTo>
                    <a:pt x="30" y="65"/>
                  </a:lnTo>
                  <a:lnTo>
                    <a:pt x="30" y="70"/>
                  </a:lnTo>
                  <a:lnTo>
                    <a:pt x="30" y="65"/>
                  </a:lnTo>
                  <a:lnTo>
                    <a:pt x="30" y="51"/>
                  </a:lnTo>
                  <a:lnTo>
                    <a:pt x="30" y="41"/>
                  </a:lnTo>
                  <a:lnTo>
                    <a:pt x="30" y="34"/>
                  </a:lnTo>
                  <a:lnTo>
                    <a:pt x="31" y="64"/>
                  </a:lnTo>
                  <a:lnTo>
                    <a:pt x="31" y="112"/>
                  </a:lnTo>
                  <a:lnTo>
                    <a:pt x="31" y="123"/>
                  </a:lnTo>
                  <a:lnTo>
                    <a:pt x="31" y="119"/>
                  </a:lnTo>
                  <a:lnTo>
                    <a:pt x="31" y="77"/>
                  </a:lnTo>
                  <a:lnTo>
                    <a:pt x="31" y="39"/>
                  </a:lnTo>
                  <a:lnTo>
                    <a:pt x="31" y="47"/>
                  </a:lnTo>
                  <a:lnTo>
                    <a:pt x="31" y="37"/>
                  </a:lnTo>
                  <a:lnTo>
                    <a:pt x="31" y="47"/>
                  </a:lnTo>
                  <a:lnTo>
                    <a:pt x="31" y="71"/>
                  </a:lnTo>
                  <a:lnTo>
                    <a:pt x="31" y="86"/>
                  </a:lnTo>
                  <a:lnTo>
                    <a:pt x="32" y="94"/>
                  </a:lnTo>
                  <a:lnTo>
                    <a:pt x="32" y="104"/>
                  </a:lnTo>
                  <a:lnTo>
                    <a:pt x="32" y="95"/>
                  </a:lnTo>
                  <a:lnTo>
                    <a:pt x="32" y="104"/>
                  </a:lnTo>
                  <a:lnTo>
                    <a:pt x="32" y="95"/>
                  </a:lnTo>
                  <a:lnTo>
                    <a:pt x="32" y="66"/>
                  </a:lnTo>
                  <a:lnTo>
                    <a:pt x="32" y="55"/>
                  </a:lnTo>
                  <a:lnTo>
                    <a:pt x="32" y="57"/>
                  </a:lnTo>
                  <a:lnTo>
                    <a:pt x="32" y="83"/>
                  </a:lnTo>
                  <a:lnTo>
                    <a:pt x="32" y="93"/>
                  </a:lnTo>
                  <a:lnTo>
                    <a:pt x="32" y="81"/>
                  </a:lnTo>
                  <a:lnTo>
                    <a:pt x="32" y="73"/>
                  </a:lnTo>
                  <a:lnTo>
                    <a:pt x="33" y="75"/>
                  </a:lnTo>
                  <a:lnTo>
                    <a:pt x="33" y="76"/>
                  </a:lnTo>
                  <a:lnTo>
                    <a:pt x="33" y="75"/>
                  </a:lnTo>
                  <a:lnTo>
                    <a:pt x="33" y="62"/>
                  </a:lnTo>
                  <a:lnTo>
                    <a:pt x="33" y="54"/>
                  </a:lnTo>
                  <a:lnTo>
                    <a:pt x="33" y="55"/>
                  </a:lnTo>
                  <a:lnTo>
                    <a:pt x="33" y="54"/>
                  </a:lnTo>
                  <a:lnTo>
                    <a:pt x="33" y="55"/>
                  </a:lnTo>
                  <a:lnTo>
                    <a:pt x="33" y="56"/>
                  </a:lnTo>
                  <a:lnTo>
                    <a:pt x="33" y="55"/>
                  </a:lnTo>
                  <a:lnTo>
                    <a:pt x="33" y="49"/>
                  </a:lnTo>
                  <a:lnTo>
                    <a:pt x="33" y="46"/>
                  </a:lnTo>
                  <a:lnTo>
                    <a:pt x="34" y="50"/>
                  </a:lnTo>
                  <a:lnTo>
                    <a:pt x="34" y="49"/>
                  </a:lnTo>
                  <a:lnTo>
                    <a:pt x="34" y="52"/>
                  </a:lnTo>
                  <a:lnTo>
                    <a:pt x="34" y="49"/>
                  </a:lnTo>
                  <a:lnTo>
                    <a:pt x="34" y="48"/>
                  </a:lnTo>
                  <a:lnTo>
                    <a:pt x="34" y="83"/>
                  </a:lnTo>
                  <a:lnTo>
                    <a:pt x="34" y="114"/>
                  </a:lnTo>
                  <a:lnTo>
                    <a:pt x="34" y="101"/>
                  </a:lnTo>
                  <a:lnTo>
                    <a:pt x="34" y="50"/>
                  </a:lnTo>
                  <a:lnTo>
                    <a:pt x="34" y="32"/>
                  </a:lnTo>
                  <a:lnTo>
                    <a:pt x="35" y="40"/>
                  </a:lnTo>
                  <a:lnTo>
                    <a:pt x="35" y="70"/>
                  </a:lnTo>
                  <a:lnTo>
                    <a:pt x="35" y="93"/>
                  </a:lnTo>
                  <a:lnTo>
                    <a:pt x="35" y="94"/>
                  </a:lnTo>
                  <a:lnTo>
                    <a:pt x="35" y="92"/>
                  </a:lnTo>
                  <a:lnTo>
                    <a:pt x="35" y="95"/>
                  </a:lnTo>
                  <a:lnTo>
                    <a:pt x="35" y="92"/>
                  </a:lnTo>
                  <a:lnTo>
                    <a:pt x="35" y="96"/>
                  </a:lnTo>
                  <a:lnTo>
                    <a:pt x="35" y="92"/>
                  </a:lnTo>
                  <a:lnTo>
                    <a:pt x="35" y="79"/>
                  </a:lnTo>
                  <a:lnTo>
                    <a:pt x="35" y="60"/>
                  </a:lnTo>
                  <a:lnTo>
                    <a:pt x="35" y="73"/>
                  </a:lnTo>
                  <a:lnTo>
                    <a:pt x="35" y="83"/>
                  </a:lnTo>
                  <a:lnTo>
                    <a:pt x="36" y="81"/>
                  </a:lnTo>
                  <a:lnTo>
                    <a:pt x="36" y="84"/>
                  </a:lnTo>
                  <a:lnTo>
                    <a:pt x="36" y="81"/>
                  </a:lnTo>
                  <a:lnTo>
                    <a:pt x="36" y="68"/>
                  </a:lnTo>
                  <a:lnTo>
                    <a:pt x="36" y="66"/>
                  </a:lnTo>
                  <a:lnTo>
                    <a:pt x="36" y="67"/>
                  </a:lnTo>
                  <a:lnTo>
                    <a:pt x="36" y="71"/>
                  </a:lnTo>
                  <a:lnTo>
                    <a:pt x="36" y="68"/>
                  </a:lnTo>
                  <a:lnTo>
                    <a:pt x="36" y="71"/>
                  </a:lnTo>
                  <a:lnTo>
                    <a:pt x="36" y="68"/>
                  </a:lnTo>
                  <a:lnTo>
                    <a:pt x="36" y="62"/>
                  </a:lnTo>
                  <a:lnTo>
                    <a:pt x="36" y="58"/>
                  </a:lnTo>
                  <a:lnTo>
                    <a:pt x="36" y="50"/>
                  </a:lnTo>
                  <a:lnTo>
                    <a:pt x="37" y="44"/>
                  </a:lnTo>
                  <a:lnTo>
                    <a:pt x="37" y="42"/>
                  </a:lnTo>
                  <a:lnTo>
                    <a:pt x="37" y="44"/>
                  </a:lnTo>
                  <a:lnTo>
                    <a:pt x="37" y="52"/>
                  </a:lnTo>
                  <a:lnTo>
                    <a:pt x="37" y="54"/>
                  </a:lnTo>
                  <a:lnTo>
                    <a:pt x="37" y="58"/>
                  </a:lnTo>
                  <a:lnTo>
                    <a:pt x="37" y="95"/>
                  </a:lnTo>
                  <a:lnTo>
                    <a:pt x="37" y="112"/>
                  </a:lnTo>
                  <a:lnTo>
                    <a:pt x="37" y="94"/>
                  </a:lnTo>
                  <a:lnTo>
                    <a:pt x="38" y="36"/>
                  </a:lnTo>
                  <a:lnTo>
                    <a:pt x="38" y="45"/>
                  </a:lnTo>
                  <a:lnTo>
                    <a:pt x="38" y="33"/>
                  </a:lnTo>
                  <a:lnTo>
                    <a:pt x="38" y="45"/>
                  </a:lnTo>
                  <a:lnTo>
                    <a:pt x="38" y="75"/>
                  </a:lnTo>
                  <a:lnTo>
                    <a:pt x="38" y="99"/>
                  </a:lnTo>
                  <a:lnTo>
                    <a:pt x="38" y="97"/>
                  </a:lnTo>
                  <a:lnTo>
                    <a:pt x="38" y="100"/>
                  </a:lnTo>
                  <a:lnTo>
                    <a:pt x="38" y="97"/>
                  </a:lnTo>
                  <a:lnTo>
                    <a:pt x="38" y="96"/>
                  </a:lnTo>
                  <a:lnTo>
                    <a:pt x="38" y="86"/>
                  </a:lnTo>
                  <a:lnTo>
                    <a:pt x="38" y="69"/>
                  </a:lnTo>
                  <a:lnTo>
                    <a:pt x="38" y="62"/>
                  </a:lnTo>
                  <a:lnTo>
                    <a:pt x="39" y="63"/>
                  </a:lnTo>
                  <a:lnTo>
                    <a:pt x="39" y="77"/>
                  </a:lnTo>
                  <a:lnTo>
                    <a:pt x="39" y="87"/>
                  </a:lnTo>
                  <a:lnTo>
                    <a:pt x="39" y="86"/>
                  </a:lnTo>
                  <a:lnTo>
                    <a:pt x="39" y="88"/>
                  </a:lnTo>
                  <a:lnTo>
                    <a:pt x="39" y="86"/>
                  </a:lnTo>
                  <a:lnTo>
                    <a:pt x="39" y="72"/>
                  </a:lnTo>
                  <a:lnTo>
                    <a:pt x="39" y="63"/>
                  </a:lnTo>
                  <a:lnTo>
                    <a:pt x="39" y="61"/>
                  </a:lnTo>
                  <a:lnTo>
                    <a:pt x="39" y="63"/>
                  </a:lnTo>
                  <a:lnTo>
                    <a:pt x="39" y="69"/>
                  </a:lnTo>
                  <a:lnTo>
                    <a:pt x="39" y="66"/>
                  </a:lnTo>
                  <a:lnTo>
                    <a:pt x="40" y="56"/>
                  </a:lnTo>
                  <a:lnTo>
                    <a:pt x="40" y="45"/>
                  </a:lnTo>
                  <a:lnTo>
                    <a:pt x="40" y="48"/>
                  </a:lnTo>
                  <a:lnTo>
                    <a:pt x="40" y="45"/>
                  </a:lnTo>
                  <a:lnTo>
                    <a:pt x="40" y="48"/>
                  </a:lnTo>
                  <a:lnTo>
                    <a:pt x="40" y="52"/>
                  </a:lnTo>
                  <a:lnTo>
                    <a:pt x="40" y="57"/>
                  </a:lnTo>
                  <a:lnTo>
                    <a:pt x="40" y="71"/>
                  </a:lnTo>
                  <a:lnTo>
                    <a:pt x="40" y="100"/>
                  </a:lnTo>
                  <a:lnTo>
                    <a:pt x="40" y="105"/>
                  </a:lnTo>
                  <a:lnTo>
                    <a:pt x="41" y="102"/>
                  </a:lnTo>
                  <a:lnTo>
                    <a:pt x="41" y="80"/>
                  </a:lnTo>
                  <a:lnTo>
                    <a:pt x="41" y="48"/>
                  </a:lnTo>
                  <a:lnTo>
                    <a:pt x="41" y="62"/>
                  </a:lnTo>
                  <a:lnTo>
                    <a:pt x="41" y="84"/>
                  </a:lnTo>
                  <a:lnTo>
                    <a:pt x="41" y="95"/>
                  </a:lnTo>
                  <a:lnTo>
                    <a:pt x="41" y="92"/>
                  </a:lnTo>
                  <a:lnTo>
                    <a:pt x="41" y="93"/>
                  </a:lnTo>
                  <a:lnTo>
                    <a:pt x="41" y="92"/>
                  </a:lnTo>
                  <a:lnTo>
                    <a:pt x="41" y="85"/>
                  </a:lnTo>
                  <a:lnTo>
                    <a:pt x="41" y="69"/>
                  </a:lnTo>
                  <a:lnTo>
                    <a:pt x="42" y="66"/>
                  </a:lnTo>
                  <a:lnTo>
                    <a:pt x="42" y="67"/>
                  </a:lnTo>
                  <a:lnTo>
                    <a:pt x="42" y="77"/>
                  </a:lnTo>
                  <a:lnTo>
                    <a:pt x="42" y="81"/>
                  </a:lnTo>
                  <a:lnTo>
                    <a:pt x="42" y="73"/>
                  </a:lnTo>
                  <a:lnTo>
                    <a:pt x="42" y="63"/>
                  </a:lnTo>
                  <a:lnTo>
                    <a:pt x="42" y="60"/>
                  </a:lnTo>
                  <a:lnTo>
                    <a:pt x="42" y="62"/>
                  </a:lnTo>
                  <a:lnTo>
                    <a:pt x="42" y="68"/>
                  </a:lnTo>
                  <a:lnTo>
                    <a:pt x="42" y="67"/>
                  </a:lnTo>
                  <a:lnTo>
                    <a:pt x="42" y="69"/>
                  </a:lnTo>
                  <a:lnTo>
                    <a:pt x="43" y="67"/>
                  </a:lnTo>
                  <a:lnTo>
                    <a:pt x="43" y="56"/>
                  </a:lnTo>
                  <a:lnTo>
                    <a:pt x="43" y="46"/>
                  </a:lnTo>
                  <a:lnTo>
                    <a:pt x="43" y="44"/>
                  </a:lnTo>
                  <a:lnTo>
                    <a:pt x="43" y="45"/>
                  </a:lnTo>
                  <a:lnTo>
                    <a:pt x="43" y="49"/>
                  </a:lnTo>
                  <a:lnTo>
                    <a:pt x="43" y="62"/>
                  </a:lnTo>
                  <a:lnTo>
                    <a:pt x="43" y="78"/>
                  </a:lnTo>
                  <a:lnTo>
                    <a:pt x="43" y="92"/>
                  </a:lnTo>
                  <a:lnTo>
                    <a:pt x="43" y="94"/>
                  </a:lnTo>
                  <a:lnTo>
                    <a:pt x="44" y="92"/>
                  </a:lnTo>
                  <a:lnTo>
                    <a:pt x="44" y="77"/>
                  </a:lnTo>
                  <a:lnTo>
                    <a:pt x="44" y="61"/>
                  </a:lnTo>
                  <a:lnTo>
                    <a:pt x="44" y="65"/>
                  </a:lnTo>
                  <a:lnTo>
                    <a:pt x="44" y="59"/>
                  </a:lnTo>
                  <a:lnTo>
                    <a:pt x="44" y="65"/>
                  </a:lnTo>
                  <a:lnTo>
                    <a:pt x="44" y="82"/>
                  </a:lnTo>
                  <a:lnTo>
                    <a:pt x="44" y="94"/>
                  </a:lnTo>
                  <a:lnTo>
                    <a:pt x="44" y="93"/>
                  </a:lnTo>
                  <a:lnTo>
                    <a:pt x="44" y="95"/>
                  </a:lnTo>
                  <a:lnTo>
                    <a:pt x="44" y="93"/>
                  </a:lnTo>
                  <a:lnTo>
                    <a:pt x="44" y="83"/>
                  </a:lnTo>
                  <a:lnTo>
                    <a:pt x="44" y="74"/>
                  </a:lnTo>
                  <a:lnTo>
                    <a:pt x="44" y="71"/>
                  </a:lnTo>
                  <a:lnTo>
                    <a:pt x="45" y="71"/>
                  </a:lnTo>
                  <a:lnTo>
                    <a:pt x="45" y="75"/>
                  </a:lnTo>
                  <a:lnTo>
                    <a:pt x="45" y="76"/>
                  </a:lnTo>
                  <a:lnTo>
                    <a:pt x="45" y="75"/>
                  </a:lnTo>
                  <a:lnTo>
                    <a:pt x="45" y="71"/>
                  </a:lnTo>
                  <a:lnTo>
                    <a:pt x="45" y="63"/>
                  </a:lnTo>
                  <a:lnTo>
                    <a:pt x="45" y="56"/>
                  </a:lnTo>
                  <a:lnTo>
                    <a:pt x="45" y="60"/>
                  </a:lnTo>
                  <a:lnTo>
                    <a:pt x="45" y="65"/>
                  </a:lnTo>
                  <a:lnTo>
                    <a:pt x="45" y="58"/>
                  </a:lnTo>
                  <a:lnTo>
                    <a:pt x="46" y="50"/>
                  </a:lnTo>
                  <a:lnTo>
                    <a:pt x="46" y="47"/>
                  </a:lnTo>
                  <a:lnTo>
                    <a:pt x="46" y="51"/>
                  </a:lnTo>
                  <a:lnTo>
                    <a:pt x="46" y="58"/>
                  </a:lnTo>
                  <a:lnTo>
                    <a:pt x="46" y="68"/>
                  </a:lnTo>
                  <a:lnTo>
                    <a:pt x="46" y="82"/>
                  </a:lnTo>
                  <a:lnTo>
                    <a:pt x="46" y="85"/>
                  </a:lnTo>
                  <a:lnTo>
                    <a:pt x="46" y="78"/>
                  </a:lnTo>
                  <a:lnTo>
                    <a:pt x="47" y="71"/>
                  </a:lnTo>
                  <a:lnTo>
                    <a:pt x="47" y="70"/>
                  </a:lnTo>
                  <a:lnTo>
                    <a:pt x="47" y="76"/>
                  </a:lnTo>
                  <a:lnTo>
                    <a:pt x="47" y="83"/>
                  </a:lnTo>
                  <a:lnTo>
                    <a:pt x="47" y="84"/>
                  </a:lnTo>
                  <a:lnTo>
                    <a:pt x="47" y="81"/>
                  </a:lnTo>
                  <a:lnTo>
                    <a:pt x="47" y="77"/>
                  </a:lnTo>
                  <a:lnTo>
                    <a:pt x="47" y="74"/>
                  </a:lnTo>
                  <a:lnTo>
                    <a:pt x="48" y="73"/>
                  </a:lnTo>
                  <a:lnTo>
                    <a:pt x="48" y="75"/>
                  </a:lnTo>
                  <a:lnTo>
                    <a:pt x="48" y="73"/>
                  </a:lnTo>
                  <a:lnTo>
                    <a:pt x="48" y="69"/>
                  </a:lnTo>
                  <a:lnTo>
                    <a:pt x="48" y="61"/>
                  </a:lnTo>
                  <a:lnTo>
                    <a:pt x="48" y="60"/>
                  </a:lnTo>
                  <a:lnTo>
                    <a:pt x="48" y="63"/>
                  </a:lnTo>
                  <a:lnTo>
                    <a:pt x="48" y="65"/>
                  </a:lnTo>
                  <a:lnTo>
                    <a:pt x="48" y="64"/>
                  </a:lnTo>
                  <a:lnTo>
                    <a:pt x="48" y="58"/>
                  </a:lnTo>
                  <a:lnTo>
                    <a:pt x="48" y="53"/>
                  </a:lnTo>
                  <a:lnTo>
                    <a:pt x="49" y="56"/>
                  </a:lnTo>
                  <a:lnTo>
                    <a:pt x="49" y="61"/>
                  </a:lnTo>
                  <a:lnTo>
                    <a:pt x="49" y="65"/>
                  </a:lnTo>
                  <a:lnTo>
                    <a:pt x="49" y="72"/>
                  </a:lnTo>
                  <a:lnTo>
                    <a:pt x="49" y="77"/>
                  </a:lnTo>
                  <a:lnTo>
                    <a:pt x="49" y="78"/>
                  </a:lnTo>
                  <a:lnTo>
                    <a:pt x="49" y="77"/>
                  </a:lnTo>
                  <a:lnTo>
                    <a:pt x="49" y="79"/>
                  </a:lnTo>
                  <a:lnTo>
                    <a:pt x="49" y="81"/>
                  </a:lnTo>
                  <a:lnTo>
                    <a:pt x="50" y="80"/>
                  </a:lnTo>
                  <a:lnTo>
                    <a:pt x="50" y="81"/>
                  </a:lnTo>
                  <a:lnTo>
                    <a:pt x="50" y="80"/>
                  </a:lnTo>
                  <a:lnTo>
                    <a:pt x="50" y="79"/>
                  </a:lnTo>
                  <a:lnTo>
                    <a:pt x="50" y="81"/>
                  </a:lnTo>
                  <a:lnTo>
                    <a:pt x="50" y="80"/>
                  </a:lnTo>
                  <a:lnTo>
                    <a:pt x="50" y="81"/>
                  </a:lnTo>
                  <a:lnTo>
                    <a:pt x="50" y="80"/>
                  </a:lnTo>
                  <a:lnTo>
                    <a:pt x="50" y="77"/>
                  </a:lnTo>
                  <a:lnTo>
                    <a:pt x="50" y="75"/>
                  </a:lnTo>
                  <a:lnTo>
                    <a:pt x="50" y="73"/>
                  </a:lnTo>
                  <a:lnTo>
                    <a:pt x="51" y="67"/>
                  </a:lnTo>
                  <a:lnTo>
                    <a:pt x="51" y="61"/>
                  </a:lnTo>
                  <a:lnTo>
                    <a:pt x="51" y="64"/>
                  </a:lnTo>
                  <a:lnTo>
                    <a:pt x="51" y="65"/>
                  </a:lnTo>
                  <a:lnTo>
                    <a:pt x="51" y="62"/>
                  </a:lnTo>
                  <a:lnTo>
                    <a:pt x="51" y="59"/>
                  </a:lnTo>
                  <a:lnTo>
                    <a:pt x="51" y="61"/>
                  </a:lnTo>
                  <a:lnTo>
                    <a:pt x="51" y="65"/>
                  </a:lnTo>
                  <a:lnTo>
                    <a:pt x="52" y="66"/>
                  </a:lnTo>
                  <a:lnTo>
                    <a:pt x="52" y="69"/>
                  </a:lnTo>
                  <a:lnTo>
                    <a:pt x="52" y="75"/>
                  </a:lnTo>
                  <a:lnTo>
                    <a:pt x="52" y="78"/>
                  </a:lnTo>
                  <a:lnTo>
                    <a:pt x="52" y="77"/>
                  </a:lnTo>
                  <a:lnTo>
                    <a:pt x="52" y="78"/>
                  </a:lnTo>
                  <a:lnTo>
                    <a:pt x="52" y="77"/>
                  </a:lnTo>
                  <a:lnTo>
                    <a:pt x="52" y="76"/>
                  </a:lnTo>
                  <a:lnTo>
                    <a:pt x="52" y="77"/>
                  </a:lnTo>
                  <a:lnTo>
                    <a:pt x="52" y="80"/>
                  </a:lnTo>
                  <a:lnTo>
                    <a:pt x="52" y="79"/>
                  </a:lnTo>
                  <a:lnTo>
                    <a:pt x="53" y="78"/>
                  </a:lnTo>
                  <a:lnTo>
                    <a:pt x="53" y="79"/>
                  </a:lnTo>
                  <a:lnTo>
                    <a:pt x="53" y="77"/>
                  </a:lnTo>
                  <a:lnTo>
                    <a:pt x="53" y="75"/>
                  </a:lnTo>
                  <a:lnTo>
                    <a:pt x="53" y="74"/>
                  </a:lnTo>
                  <a:lnTo>
                    <a:pt x="53" y="72"/>
                  </a:lnTo>
                  <a:lnTo>
                    <a:pt x="53" y="69"/>
                  </a:lnTo>
                  <a:lnTo>
                    <a:pt x="53" y="66"/>
                  </a:lnTo>
                  <a:lnTo>
                    <a:pt x="54" y="65"/>
                  </a:lnTo>
                  <a:lnTo>
                    <a:pt x="54" y="66"/>
                  </a:lnTo>
                  <a:lnTo>
                    <a:pt x="54" y="63"/>
                  </a:lnTo>
                  <a:lnTo>
                    <a:pt x="54" y="60"/>
                  </a:lnTo>
                  <a:lnTo>
                    <a:pt x="54" y="63"/>
                  </a:lnTo>
                  <a:lnTo>
                    <a:pt x="54" y="66"/>
                  </a:lnTo>
                  <a:lnTo>
                    <a:pt x="54" y="69"/>
                  </a:lnTo>
                  <a:lnTo>
                    <a:pt x="55" y="69"/>
                  </a:lnTo>
                  <a:lnTo>
                    <a:pt x="55" y="68"/>
                  </a:lnTo>
                  <a:lnTo>
                    <a:pt x="55" y="69"/>
                  </a:lnTo>
                  <a:lnTo>
                    <a:pt x="55" y="71"/>
                  </a:lnTo>
                  <a:lnTo>
                    <a:pt x="55" y="74"/>
                  </a:lnTo>
                  <a:lnTo>
                    <a:pt x="55" y="76"/>
                  </a:lnTo>
                  <a:lnTo>
                    <a:pt x="55" y="77"/>
                  </a:lnTo>
                  <a:lnTo>
                    <a:pt x="55" y="76"/>
                  </a:lnTo>
                  <a:lnTo>
                    <a:pt x="55" y="75"/>
                  </a:lnTo>
                  <a:lnTo>
                    <a:pt x="56" y="75"/>
                  </a:lnTo>
                  <a:lnTo>
                    <a:pt x="56" y="74"/>
                  </a:lnTo>
                  <a:lnTo>
                    <a:pt x="56" y="73"/>
                  </a:lnTo>
                  <a:lnTo>
                    <a:pt x="56" y="71"/>
                  </a:lnTo>
                  <a:lnTo>
                    <a:pt x="56" y="70"/>
                  </a:lnTo>
                  <a:lnTo>
                    <a:pt x="56" y="66"/>
                  </a:lnTo>
                  <a:lnTo>
                    <a:pt x="56" y="65"/>
                  </a:lnTo>
                  <a:lnTo>
                    <a:pt x="56" y="64"/>
                  </a:lnTo>
                  <a:lnTo>
                    <a:pt x="57" y="62"/>
                  </a:lnTo>
                  <a:lnTo>
                    <a:pt x="57" y="60"/>
                  </a:lnTo>
                  <a:lnTo>
                    <a:pt x="57" y="61"/>
                  </a:lnTo>
                  <a:lnTo>
                    <a:pt x="57" y="65"/>
                  </a:lnTo>
                  <a:lnTo>
                    <a:pt x="57" y="68"/>
                  </a:lnTo>
                  <a:lnTo>
                    <a:pt x="57" y="67"/>
                  </a:lnTo>
                  <a:lnTo>
                    <a:pt x="57" y="66"/>
                  </a:lnTo>
                  <a:lnTo>
                    <a:pt x="58" y="66"/>
                  </a:lnTo>
                  <a:lnTo>
                    <a:pt x="58" y="69"/>
                  </a:lnTo>
                  <a:lnTo>
                    <a:pt x="58" y="73"/>
                  </a:lnTo>
                  <a:lnTo>
                    <a:pt x="58" y="75"/>
                  </a:lnTo>
                  <a:lnTo>
                    <a:pt x="58" y="76"/>
                  </a:lnTo>
                  <a:lnTo>
                    <a:pt x="58" y="77"/>
                  </a:lnTo>
                  <a:lnTo>
                    <a:pt x="58" y="75"/>
                  </a:lnTo>
                  <a:lnTo>
                    <a:pt x="58" y="73"/>
                  </a:lnTo>
                  <a:lnTo>
                    <a:pt x="58" y="71"/>
                  </a:lnTo>
                  <a:lnTo>
                    <a:pt x="59" y="70"/>
                  </a:lnTo>
                  <a:lnTo>
                    <a:pt x="59" y="71"/>
                  </a:lnTo>
                  <a:lnTo>
                    <a:pt x="59" y="68"/>
                  </a:lnTo>
                  <a:lnTo>
                    <a:pt x="59" y="66"/>
                  </a:lnTo>
                  <a:lnTo>
                    <a:pt x="59" y="65"/>
                  </a:lnTo>
                  <a:lnTo>
                    <a:pt x="59" y="64"/>
                  </a:lnTo>
                  <a:lnTo>
                    <a:pt x="59" y="63"/>
                  </a:lnTo>
                  <a:lnTo>
                    <a:pt x="60" y="63"/>
                  </a:lnTo>
                  <a:lnTo>
                    <a:pt x="60" y="65"/>
                  </a:lnTo>
                  <a:lnTo>
                    <a:pt x="60" y="67"/>
                  </a:lnTo>
                  <a:lnTo>
                    <a:pt x="60" y="68"/>
                  </a:lnTo>
                  <a:lnTo>
                    <a:pt x="60" y="69"/>
                  </a:lnTo>
                  <a:lnTo>
                    <a:pt x="60" y="70"/>
                  </a:lnTo>
                  <a:lnTo>
                    <a:pt x="60" y="71"/>
                  </a:lnTo>
                  <a:lnTo>
                    <a:pt x="60" y="72"/>
                  </a:lnTo>
                  <a:lnTo>
                    <a:pt x="61" y="73"/>
                  </a:lnTo>
                  <a:lnTo>
                    <a:pt x="61" y="74"/>
                  </a:lnTo>
                  <a:lnTo>
                    <a:pt x="61" y="75"/>
                  </a:lnTo>
                  <a:lnTo>
                    <a:pt x="61" y="76"/>
                  </a:lnTo>
                  <a:lnTo>
                    <a:pt x="61" y="74"/>
                  </a:lnTo>
                  <a:lnTo>
                    <a:pt x="61" y="72"/>
                  </a:lnTo>
                  <a:lnTo>
                    <a:pt x="61" y="71"/>
                  </a:lnTo>
                  <a:lnTo>
                    <a:pt x="61" y="70"/>
                  </a:lnTo>
                  <a:lnTo>
                    <a:pt x="62" y="70"/>
                  </a:lnTo>
                  <a:lnTo>
                    <a:pt x="62" y="69"/>
                  </a:lnTo>
                  <a:lnTo>
                    <a:pt x="62" y="67"/>
                  </a:lnTo>
                  <a:lnTo>
                    <a:pt x="62" y="66"/>
                  </a:lnTo>
                  <a:lnTo>
                    <a:pt x="62" y="67"/>
                  </a:lnTo>
                  <a:lnTo>
                    <a:pt x="62" y="66"/>
                  </a:lnTo>
                  <a:lnTo>
                    <a:pt x="62" y="67"/>
                  </a:lnTo>
                  <a:lnTo>
                    <a:pt x="62" y="68"/>
                  </a:lnTo>
                  <a:lnTo>
                    <a:pt x="63" y="69"/>
                  </a:lnTo>
                  <a:lnTo>
                    <a:pt x="63" y="70"/>
                  </a:lnTo>
                  <a:lnTo>
                    <a:pt x="63" y="71"/>
                  </a:lnTo>
                  <a:lnTo>
                    <a:pt x="63" y="72"/>
                  </a:lnTo>
                  <a:lnTo>
                    <a:pt x="63" y="74"/>
                  </a:lnTo>
                  <a:lnTo>
                    <a:pt x="63" y="75"/>
                  </a:lnTo>
                  <a:lnTo>
                    <a:pt x="64" y="76"/>
                  </a:lnTo>
                  <a:lnTo>
                    <a:pt x="64" y="75"/>
                  </a:lnTo>
                  <a:lnTo>
                    <a:pt x="64" y="74"/>
                  </a:lnTo>
                  <a:lnTo>
                    <a:pt x="64" y="73"/>
                  </a:lnTo>
                  <a:lnTo>
                    <a:pt x="64" y="74"/>
                  </a:lnTo>
                  <a:lnTo>
                    <a:pt x="64" y="73"/>
                  </a:lnTo>
                  <a:lnTo>
                    <a:pt x="64" y="72"/>
                  </a:lnTo>
                  <a:lnTo>
                    <a:pt x="64" y="70"/>
                  </a:lnTo>
                  <a:lnTo>
                    <a:pt x="65" y="69"/>
                  </a:lnTo>
                  <a:lnTo>
                    <a:pt x="65" y="68"/>
                  </a:lnTo>
                  <a:lnTo>
                    <a:pt x="65" y="66"/>
                  </a:lnTo>
                  <a:lnTo>
                    <a:pt x="65" y="67"/>
                  </a:lnTo>
                  <a:lnTo>
                    <a:pt x="65" y="68"/>
                  </a:lnTo>
                  <a:lnTo>
                    <a:pt x="65" y="69"/>
                  </a:lnTo>
                  <a:lnTo>
                    <a:pt x="66" y="68"/>
                  </a:lnTo>
                  <a:lnTo>
                    <a:pt x="66" y="69"/>
                  </a:lnTo>
                  <a:lnTo>
                    <a:pt x="66" y="70"/>
                  </a:lnTo>
                  <a:lnTo>
                    <a:pt x="66" y="71"/>
                  </a:lnTo>
                  <a:lnTo>
                    <a:pt x="66" y="72"/>
                  </a:lnTo>
                  <a:lnTo>
                    <a:pt x="66" y="73"/>
                  </a:lnTo>
                  <a:lnTo>
                    <a:pt x="66" y="74"/>
                  </a:lnTo>
                  <a:lnTo>
                    <a:pt x="66" y="73"/>
                  </a:lnTo>
                  <a:lnTo>
                    <a:pt x="66" y="72"/>
                  </a:lnTo>
                  <a:lnTo>
                    <a:pt x="66" y="71"/>
                  </a:lnTo>
                  <a:lnTo>
                    <a:pt x="67" y="73"/>
                  </a:lnTo>
                  <a:lnTo>
                    <a:pt x="67" y="74"/>
                  </a:lnTo>
                  <a:lnTo>
                    <a:pt x="67" y="72"/>
                  </a:lnTo>
                  <a:lnTo>
                    <a:pt x="67" y="70"/>
                  </a:lnTo>
                  <a:lnTo>
                    <a:pt x="67" y="69"/>
                  </a:lnTo>
                  <a:lnTo>
                    <a:pt x="67" y="68"/>
                  </a:lnTo>
                  <a:lnTo>
                    <a:pt x="67" y="69"/>
                  </a:lnTo>
                  <a:lnTo>
                    <a:pt x="67" y="70"/>
                  </a:lnTo>
                  <a:lnTo>
                    <a:pt x="68" y="69"/>
                  </a:lnTo>
                  <a:lnTo>
                    <a:pt x="68" y="68"/>
                  </a:lnTo>
                  <a:lnTo>
                    <a:pt x="68" y="67"/>
                  </a:lnTo>
                  <a:lnTo>
                    <a:pt x="68" y="68"/>
                  </a:lnTo>
                  <a:lnTo>
                    <a:pt x="68" y="69"/>
                  </a:lnTo>
                  <a:lnTo>
                    <a:pt x="68" y="70"/>
                  </a:lnTo>
                  <a:lnTo>
                    <a:pt x="69" y="69"/>
                  </a:lnTo>
                  <a:lnTo>
                    <a:pt x="69" y="70"/>
                  </a:lnTo>
                  <a:lnTo>
                    <a:pt x="69" y="71"/>
                  </a:lnTo>
                  <a:lnTo>
                    <a:pt x="69" y="72"/>
                  </a:lnTo>
                  <a:lnTo>
                    <a:pt x="69" y="71"/>
                  </a:lnTo>
                  <a:lnTo>
                    <a:pt x="69" y="70"/>
                  </a:lnTo>
                  <a:lnTo>
                    <a:pt x="69" y="71"/>
                  </a:lnTo>
                  <a:lnTo>
                    <a:pt x="69" y="72"/>
                  </a:lnTo>
                  <a:lnTo>
                    <a:pt x="70" y="71"/>
                  </a:lnTo>
                  <a:lnTo>
                    <a:pt x="70" y="70"/>
                  </a:lnTo>
                  <a:lnTo>
                    <a:pt x="70" y="69"/>
                  </a:lnTo>
                  <a:lnTo>
                    <a:pt x="70" y="68"/>
                  </a:lnTo>
                  <a:lnTo>
                    <a:pt x="70" y="67"/>
                  </a:lnTo>
                  <a:lnTo>
                    <a:pt x="70" y="68"/>
                  </a:lnTo>
                  <a:lnTo>
                    <a:pt x="71" y="69"/>
                  </a:lnTo>
                  <a:lnTo>
                    <a:pt x="71" y="68"/>
                  </a:lnTo>
                  <a:lnTo>
                    <a:pt x="71" y="67"/>
                  </a:lnTo>
                  <a:lnTo>
                    <a:pt x="71" y="68"/>
                  </a:lnTo>
                  <a:lnTo>
                    <a:pt x="71" y="69"/>
                  </a:lnTo>
                  <a:lnTo>
                    <a:pt x="71" y="71"/>
                  </a:lnTo>
                  <a:lnTo>
                    <a:pt x="72" y="71"/>
                  </a:lnTo>
                  <a:lnTo>
                    <a:pt x="72" y="70"/>
                  </a:lnTo>
                  <a:lnTo>
                    <a:pt x="72" y="71"/>
                  </a:lnTo>
                  <a:lnTo>
                    <a:pt x="72" y="70"/>
                  </a:lnTo>
                  <a:lnTo>
                    <a:pt x="72" y="71"/>
                  </a:lnTo>
                  <a:lnTo>
                    <a:pt x="72" y="72"/>
                  </a:lnTo>
                  <a:lnTo>
                    <a:pt x="72" y="73"/>
                  </a:lnTo>
                  <a:lnTo>
                    <a:pt x="72" y="72"/>
                  </a:lnTo>
                  <a:lnTo>
                    <a:pt x="73" y="70"/>
                  </a:lnTo>
                  <a:lnTo>
                    <a:pt x="73" y="69"/>
                  </a:lnTo>
                  <a:lnTo>
                    <a:pt x="73" y="70"/>
                  </a:lnTo>
                  <a:lnTo>
                    <a:pt x="73" y="71"/>
                  </a:lnTo>
                  <a:lnTo>
                    <a:pt x="73" y="70"/>
                  </a:lnTo>
                  <a:lnTo>
                    <a:pt x="73" y="69"/>
                  </a:lnTo>
                  <a:lnTo>
                    <a:pt x="74" y="68"/>
                  </a:lnTo>
                  <a:lnTo>
                    <a:pt x="74" y="69"/>
                  </a:lnTo>
                  <a:lnTo>
                    <a:pt x="74" y="70"/>
                  </a:lnTo>
                  <a:lnTo>
                    <a:pt x="75" y="71"/>
                  </a:lnTo>
                  <a:lnTo>
                    <a:pt x="75" y="72"/>
                  </a:lnTo>
                  <a:lnTo>
                    <a:pt x="75" y="71"/>
                  </a:lnTo>
                  <a:lnTo>
                    <a:pt x="75" y="70"/>
                  </a:lnTo>
                  <a:lnTo>
                    <a:pt x="76" y="71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latin typeface="Calibri" charset="0"/>
              </a:endParaRPr>
            </a:p>
          </p:txBody>
        </p:sp>
        <p:sp>
          <p:nvSpPr>
            <p:cNvPr id="23572" name="Line 17"/>
            <p:cNvSpPr>
              <a:spLocks noChangeShapeType="1"/>
            </p:cNvSpPr>
            <p:nvPr/>
          </p:nvSpPr>
          <p:spPr bwMode="auto">
            <a:xfrm>
              <a:off x="432" y="1686"/>
              <a:ext cx="1176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ysDot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3559" name="ZoneTexte 49"/>
          <p:cNvSpPr txBox="1">
            <a:spLocks noChangeArrowheads="1"/>
          </p:cNvSpPr>
          <p:nvPr/>
        </p:nvSpPr>
        <p:spPr bwMode="auto">
          <a:xfrm>
            <a:off x="1911350" y="4953000"/>
            <a:ext cx="1143000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600" i="1">
                <a:latin typeface="Calibri" charset="0"/>
              </a:rPr>
              <a:t>speech coding</a:t>
            </a:r>
          </a:p>
        </p:txBody>
      </p:sp>
      <p:sp>
        <p:nvSpPr>
          <p:cNvPr id="23560" name="Titr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pPr eaLnBrk="1" hangingPunct="1"/>
            <a:r>
              <a:rPr lang="en-US" sz="3600" dirty="0" smtClean="0">
                <a:ea typeface="ＭＳ Ｐゴシック" charset="-128"/>
                <a:cs typeface="ＭＳ Ｐゴシック" charset="-128"/>
              </a:rPr>
              <a:t>Where to go next? (I)</a:t>
            </a:r>
          </a:p>
        </p:txBody>
      </p:sp>
      <p:sp>
        <p:nvSpPr>
          <p:cNvPr id="23561" name="ZoneTexte 47"/>
          <p:cNvSpPr txBox="1">
            <a:spLocks noChangeArrowheads="1"/>
          </p:cNvSpPr>
          <p:nvPr/>
        </p:nvSpPr>
        <p:spPr bwMode="auto">
          <a:xfrm>
            <a:off x="1860550" y="3743325"/>
            <a:ext cx="16065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i="1">
                <a:latin typeface="Calibri" charset="0"/>
              </a:rPr>
              <a:t>clustering</a:t>
            </a:r>
          </a:p>
        </p:txBody>
      </p:sp>
      <p:sp>
        <p:nvSpPr>
          <p:cNvPr id="23562" name="ZoneTexte 3"/>
          <p:cNvSpPr txBox="1">
            <a:spLocks noChangeArrowheads="1"/>
          </p:cNvSpPr>
          <p:nvPr/>
        </p:nvSpPr>
        <p:spPr bwMode="auto">
          <a:xfrm>
            <a:off x="2063750" y="1905000"/>
            <a:ext cx="1325102" cy="615553"/>
          </a:xfrm>
          <a:prstGeom prst="rect">
            <a:avLst/>
          </a:prstGeom>
          <a:solidFill>
            <a:srgbClr val="FF0000">
              <a:alpha val="30196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 smtClean="0">
                <a:latin typeface="Calibri" charset="0"/>
              </a:rPr>
              <a:t>word </a:t>
            </a:r>
            <a:r>
              <a:rPr lang="en-US" dirty="0">
                <a:latin typeface="Calibri" charset="0"/>
              </a:rPr>
              <a:t>units</a:t>
            </a:r>
          </a:p>
          <a:p>
            <a:pPr algn="ctr"/>
            <a:r>
              <a:rPr lang="en-US" sz="1600" dirty="0" smtClean="0">
                <a:latin typeface="Calibri" charset="0"/>
              </a:rPr>
              <a:t>(</a:t>
            </a:r>
            <a:r>
              <a:rPr lang="en-US" sz="1600" dirty="0" err="1" smtClean="0">
                <a:latin typeface="Calibri" charset="0"/>
              </a:rPr>
              <a:t>lang</a:t>
            </a:r>
            <a:r>
              <a:rPr lang="en-US" sz="1600" dirty="0" smtClean="0">
                <a:latin typeface="Calibri" charset="0"/>
              </a:rPr>
              <a:t> </a:t>
            </a:r>
            <a:r>
              <a:rPr lang="en-US" sz="1600" dirty="0">
                <a:latin typeface="Calibri" charset="0"/>
              </a:rPr>
              <a:t>model)</a:t>
            </a:r>
          </a:p>
        </p:txBody>
      </p:sp>
      <p:cxnSp>
        <p:nvCxnSpPr>
          <p:cNvPr id="20" name="Forme 18"/>
          <p:cNvCxnSpPr>
            <a:stCxn id="23555" idx="1"/>
            <a:endCxn id="23562" idx="1"/>
          </p:cNvCxnSpPr>
          <p:nvPr/>
        </p:nvCxnSpPr>
        <p:spPr>
          <a:xfrm rot="10800000" flipH="1">
            <a:off x="1257300" y="2212778"/>
            <a:ext cx="806450" cy="2417167"/>
          </a:xfrm>
          <a:prstGeom prst="curvedConnector3">
            <a:avLst>
              <a:gd name="adj1" fmla="val -28346"/>
            </a:avLst>
          </a:prstGeom>
          <a:ln w="22225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Forme 18"/>
          <p:cNvCxnSpPr>
            <a:stCxn id="23562" idx="3"/>
            <a:endCxn id="23554" idx="3"/>
          </p:cNvCxnSpPr>
          <p:nvPr/>
        </p:nvCxnSpPr>
        <p:spPr>
          <a:xfrm flipH="1">
            <a:off x="3019425" y="2212777"/>
            <a:ext cx="369427" cy="1066998"/>
          </a:xfrm>
          <a:prstGeom prst="curvedConnector3">
            <a:avLst>
              <a:gd name="adj1" fmla="val -61880"/>
            </a:avLst>
          </a:prstGeom>
          <a:ln w="22225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Forme 18"/>
          <p:cNvCxnSpPr>
            <a:stCxn id="23554" idx="1"/>
            <a:endCxn id="23562" idx="1"/>
          </p:cNvCxnSpPr>
          <p:nvPr/>
        </p:nvCxnSpPr>
        <p:spPr>
          <a:xfrm rot="10800000" flipH="1">
            <a:off x="1454150" y="2212777"/>
            <a:ext cx="609600" cy="1066998"/>
          </a:xfrm>
          <a:prstGeom prst="curvedConnector3">
            <a:avLst>
              <a:gd name="adj1" fmla="val -37500"/>
            </a:avLst>
          </a:prstGeom>
          <a:ln w="22225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566" name="ZoneTexte 47"/>
          <p:cNvSpPr txBox="1">
            <a:spLocks noChangeArrowheads="1"/>
          </p:cNvSpPr>
          <p:nvPr/>
        </p:nvSpPr>
        <p:spPr bwMode="auto">
          <a:xfrm>
            <a:off x="-152400" y="2667000"/>
            <a:ext cx="1606550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i="1" dirty="0">
                <a:latin typeface="Calibri" charset="0"/>
              </a:rPr>
              <a:t>spoken term discovery</a:t>
            </a:r>
          </a:p>
        </p:txBody>
      </p:sp>
      <p:sp>
        <p:nvSpPr>
          <p:cNvPr id="23567" name="ZoneTexte 47"/>
          <p:cNvSpPr txBox="1">
            <a:spLocks noChangeArrowheads="1"/>
          </p:cNvSpPr>
          <p:nvPr/>
        </p:nvSpPr>
        <p:spPr bwMode="auto">
          <a:xfrm>
            <a:off x="3346450" y="2212778"/>
            <a:ext cx="1606550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i="1" dirty="0">
                <a:latin typeface="Calibri" charset="0"/>
              </a:rPr>
              <a:t>discriminative training</a:t>
            </a:r>
          </a:p>
        </p:txBody>
      </p:sp>
      <p:sp>
        <p:nvSpPr>
          <p:cNvPr id="40" name="ZoneTexte 39"/>
          <p:cNvSpPr txBox="1"/>
          <p:nvPr/>
        </p:nvSpPr>
        <p:spPr>
          <a:xfrm>
            <a:off x="5181600" y="1487269"/>
            <a:ext cx="4191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/>
              <a:t>I. Learn topics on the basis of </a:t>
            </a:r>
            <a:r>
              <a:rPr lang="en-US" u="sng" dirty="0" err="1" smtClean="0"/>
              <a:t>protolexicon</a:t>
            </a:r>
            <a:endParaRPr lang="en-US" u="sng" dirty="0" smtClean="0"/>
          </a:p>
          <a:p>
            <a:r>
              <a:rPr lang="fr-FR" i="1" u="sng" dirty="0" err="1" smtClean="0">
                <a:sym typeface="Wingdings"/>
              </a:rPr>
              <a:t></a:t>
            </a:r>
            <a:r>
              <a:rPr lang="fr-FR" i="1" u="sng" dirty="0" smtClean="0">
                <a:sym typeface="Wingdings"/>
              </a:rPr>
              <a:t> </a:t>
            </a:r>
            <a:r>
              <a:rPr lang="fr-FR" i="1" dirty="0" err="1" smtClean="0">
                <a:sym typeface="Wingdings"/>
              </a:rPr>
              <a:t>each</a:t>
            </a:r>
            <a:r>
              <a:rPr lang="fr-FR" i="1" dirty="0" smtClean="0">
                <a:sym typeface="Wingdings"/>
              </a:rPr>
              <a:t> </a:t>
            </a:r>
            <a:r>
              <a:rPr lang="fr-FR" i="1" dirty="0" err="1" smtClean="0">
                <a:sym typeface="Wingdings"/>
              </a:rPr>
              <a:t>protoword</a:t>
            </a:r>
            <a:r>
              <a:rPr lang="fr-FR" i="1" dirty="0" smtClean="0">
                <a:sym typeface="Wingdings"/>
              </a:rPr>
              <a:t> has </a:t>
            </a:r>
            <a:r>
              <a:rPr lang="fr-FR" i="1" dirty="0" err="1" smtClean="0">
                <a:sym typeface="Wingdings"/>
              </a:rPr>
              <a:t>now</a:t>
            </a:r>
            <a:r>
              <a:rPr lang="fr-FR" i="1" dirty="0" smtClean="0">
                <a:sym typeface="Wingdings"/>
              </a:rPr>
              <a:t> a </a:t>
            </a:r>
            <a:r>
              <a:rPr lang="fr-FR" i="1" dirty="0" err="1" smtClean="0">
                <a:sym typeface="Wingdings"/>
              </a:rPr>
              <a:t>vector</a:t>
            </a:r>
            <a:r>
              <a:rPr lang="fr-FR" i="1" dirty="0" smtClean="0">
                <a:sym typeface="Wingdings"/>
              </a:rPr>
              <a:t> </a:t>
            </a:r>
            <a:r>
              <a:rPr lang="fr-FR" i="1" dirty="0" err="1" smtClean="0">
                <a:sym typeface="Wingdings"/>
              </a:rPr>
              <a:t>representation</a:t>
            </a:r>
            <a:endParaRPr lang="en-US" i="1" dirty="0"/>
          </a:p>
        </p:txBody>
      </p:sp>
      <p:sp>
        <p:nvSpPr>
          <p:cNvPr id="41" name="ZoneTexte 40"/>
          <p:cNvSpPr txBox="1"/>
          <p:nvPr/>
        </p:nvSpPr>
        <p:spPr>
          <a:xfrm>
            <a:off x="4724400" y="5691426"/>
            <a:ext cx="422287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i="1" dirty="0" smtClean="0"/>
          </a:p>
          <a:p>
            <a:r>
              <a:rPr lang="fr-FR" sz="1600" i="1" dirty="0" err="1" smtClean="0">
                <a:sym typeface="Wingdings"/>
              </a:rPr>
              <a:t></a:t>
            </a:r>
            <a:r>
              <a:rPr lang="fr-FR" sz="1600" i="1" dirty="0" smtClean="0">
                <a:sym typeface="Wingdings"/>
              </a:rPr>
              <a:t> Proof of </a:t>
            </a:r>
            <a:r>
              <a:rPr lang="fr-FR" sz="1600" i="1" dirty="0" err="1" smtClean="0">
                <a:sym typeface="Wingdings"/>
              </a:rPr>
              <a:t>principle</a:t>
            </a:r>
            <a:r>
              <a:rPr lang="fr-FR" sz="1600" i="1" dirty="0" smtClean="0">
                <a:sym typeface="Wingdings"/>
              </a:rPr>
              <a:t> </a:t>
            </a:r>
            <a:r>
              <a:rPr lang="fr-FR" sz="1600" i="1" dirty="0" err="1" smtClean="0">
                <a:sym typeface="Wingdings"/>
              </a:rPr>
              <a:t>with</a:t>
            </a:r>
            <a:r>
              <a:rPr lang="fr-FR" sz="1600" i="1" dirty="0" smtClean="0">
                <a:sym typeface="Wingdings"/>
              </a:rPr>
              <a:t> </a:t>
            </a:r>
            <a:r>
              <a:rPr lang="fr-FR" sz="1600" i="1" dirty="0" err="1" smtClean="0">
                <a:sym typeface="Wingdings"/>
              </a:rPr>
              <a:t>allophonic</a:t>
            </a:r>
            <a:r>
              <a:rPr lang="fr-FR" sz="1600" i="1" dirty="0" smtClean="0">
                <a:sym typeface="Wingdings"/>
              </a:rPr>
              <a:t> transcription; not </a:t>
            </a:r>
            <a:r>
              <a:rPr lang="fr-FR" sz="1600" i="1" dirty="0" err="1" smtClean="0">
                <a:sym typeface="Wingdings"/>
              </a:rPr>
              <a:t>done</a:t>
            </a:r>
            <a:r>
              <a:rPr lang="fr-FR" sz="1600" i="1" dirty="0" smtClean="0">
                <a:sym typeface="Wingdings"/>
              </a:rPr>
              <a:t> </a:t>
            </a:r>
            <a:r>
              <a:rPr lang="fr-FR" sz="1600" i="1" dirty="0" err="1" smtClean="0">
                <a:sym typeface="Wingdings"/>
              </a:rPr>
              <a:t>yet</a:t>
            </a:r>
            <a:r>
              <a:rPr lang="fr-FR" sz="1600" i="1" dirty="0" smtClean="0">
                <a:sym typeface="Wingdings"/>
              </a:rPr>
              <a:t> </a:t>
            </a:r>
            <a:r>
              <a:rPr lang="fr-FR" sz="1600" i="1" dirty="0" err="1" smtClean="0">
                <a:sym typeface="Wingdings"/>
              </a:rPr>
              <a:t>with</a:t>
            </a:r>
            <a:r>
              <a:rPr lang="fr-FR" sz="1600" i="1" dirty="0" smtClean="0">
                <a:sym typeface="Wingdings"/>
              </a:rPr>
              <a:t> </a:t>
            </a:r>
            <a:r>
              <a:rPr lang="fr-FR" sz="1600" i="1" dirty="0" err="1" smtClean="0">
                <a:sym typeface="Wingdings"/>
              </a:rPr>
              <a:t>raw</a:t>
            </a:r>
            <a:r>
              <a:rPr lang="fr-FR" sz="1600" i="1" dirty="0" smtClean="0">
                <a:sym typeface="Wingdings"/>
              </a:rPr>
              <a:t> speech</a:t>
            </a:r>
            <a:endParaRPr lang="en-US" sz="1600" i="1" dirty="0"/>
          </a:p>
        </p:txBody>
      </p:sp>
      <p:sp>
        <p:nvSpPr>
          <p:cNvPr id="43" name="ZoneTexte 42"/>
          <p:cNvSpPr txBox="1"/>
          <p:nvPr/>
        </p:nvSpPr>
        <p:spPr>
          <a:xfrm>
            <a:off x="5181600" y="2782669"/>
            <a:ext cx="3733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/>
              <a:t>II. Use semantic distance to help </a:t>
            </a:r>
            <a:r>
              <a:rPr lang="en-US" u="sng" dirty="0" err="1" smtClean="0"/>
              <a:t>subword</a:t>
            </a:r>
            <a:r>
              <a:rPr lang="en-US" u="sng" dirty="0" smtClean="0"/>
              <a:t> clustering</a:t>
            </a:r>
          </a:p>
          <a:p>
            <a:r>
              <a:rPr lang="fr-FR" i="1" dirty="0" err="1" smtClean="0">
                <a:sym typeface="Wingdings"/>
              </a:rPr>
              <a:t></a:t>
            </a:r>
            <a:r>
              <a:rPr lang="fr-FR" i="1" dirty="0" smtClean="0">
                <a:sym typeface="Wingdings"/>
              </a:rPr>
              <a:t> ‘</a:t>
            </a:r>
            <a:r>
              <a:rPr lang="fr-FR" i="1" dirty="0" err="1" smtClean="0">
                <a:sym typeface="Wingdings"/>
              </a:rPr>
              <a:t>semantic</a:t>
            </a:r>
            <a:r>
              <a:rPr lang="fr-FR" i="1" dirty="0" smtClean="0">
                <a:sym typeface="Wingdings"/>
              </a:rPr>
              <a:t>’ </a:t>
            </a:r>
            <a:r>
              <a:rPr lang="fr-FR" i="1" dirty="0" err="1" smtClean="0">
                <a:sym typeface="Wingdings"/>
              </a:rPr>
              <a:t>cosine</a:t>
            </a:r>
            <a:r>
              <a:rPr lang="fr-FR" i="1" dirty="0" smtClean="0">
                <a:sym typeface="Wingdings"/>
              </a:rPr>
              <a:t> distance </a:t>
            </a:r>
            <a:r>
              <a:rPr lang="fr-FR" i="1" dirty="0" err="1" smtClean="0">
                <a:sym typeface="Wingdings"/>
              </a:rPr>
              <a:t>combined</a:t>
            </a:r>
            <a:r>
              <a:rPr lang="fr-FR" i="1" dirty="0" smtClean="0">
                <a:sym typeface="Wingdings"/>
              </a:rPr>
              <a:t> </a:t>
            </a:r>
            <a:r>
              <a:rPr lang="fr-FR" i="1" dirty="0" err="1" smtClean="0">
                <a:sym typeface="Wingdings"/>
              </a:rPr>
              <a:t>with</a:t>
            </a:r>
            <a:r>
              <a:rPr lang="fr-FR" i="1" dirty="0" smtClean="0">
                <a:sym typeface="Wingdings"/>
              </a:rPr>
              <a:t> </a:t>
            </a:r>
            <a:r>
              <a:rPr lang="fr-FR" i="1" dirty="0" err="1" smtClean="0">
                <a:sym typeface="Wingdings"/>
              </a:rPr>
              <a:t>acoustic</a:t>
            </a:r>
            <a:r>
              <a:rPr lang="fr-FR" i="1" dirty="0" smtClean="0">
                <a:sym typeface="Wingdings"/>
              </a:rPr>
              <a:t> distance to cluster </a:t>
            </a:r>
            <a:r>
              <a:rPr lang="fr-FR" i="1" dirty="0" err="1" smtClean="0">
                <a:sym typeface="Wingdings"/>
              </a:rPr>
              <a:t>protophonemes</a:t>
            </a:r>
            <a:endParaRPr lang="en-US" i="1" dirty="0"/>
          </a:p>
        </p:txBody>
      </p:sp>
      <p:sp>
        <p:nvSpPr>
          <p:cNvPr id="47" name="Rectangle 46"/>
          <p:cNvSpPr/>
          <p:nvPr/>
        </p:nvSpPr>
        <p:spPr>
          <a:xfrm>
            <a:off x="7315200" y="6553200"/>
            <a:ext cx="18288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00" dirty="0" err="1" smtClean="0"/>
              <a:t>Fourtassi</a:t>
            </a:r>
            <a:r>
              <a:rPr lang="fr-FR" sz="1000" dirty="0" smtClean="0"/>
              <a:t> &amp; Dupoux (2014)</a:t>
            </a:r>
            <a:endParaRPr lang="en-US" sz="1000" dirty="0"/>
          </a:p>
        </p:txBody>
      </p:sp>
      <p:sp>
        <p:nvSpPr>
          <p:cNvPr id="29" name="ZoneTexte 3"/>
          <p:cNvSpPr txBox="1">
            <a:spLocks noChangeArrowheads="1"/>
          </p:cNvSpPr>
          <p:nvPr/>
        </p:nvSpPr>
        <p:spPr bwMode="auto">
          <a:xfrm>
            <a:off x="2713498" y="984647"/>
            <a:ext cx="1480506" cy="615553"/>
          </a:xfrm>
          <a:prstGeom prst="rect">
            <a:avLst/>
          </a:prstGeom>
          <a:solidFill>
            <a:srgbClr val="FF0000">
              <a:alpha val="30196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 smtClean="0">
                <a:latin typeface="Calibri" charset="0"/>
              </a:rPr>
              <a:t>topic models</a:t>
            </a:r>
          </a:p>
          <a:p>
            <a:pPr algn="ctr"/>
            <a:r>
              <a:rPr lang="en-US" sz="1600" dirty="0" smtClean="0">
                <a:latin typeface="Calibri" charset="0"/>
              </a:rPr>
              <a:t>(</a:t>
            </a:r>
            <a:r>
              <a:rPr lang="en-US" sz="1600" dirty="0" err="1" smtClean="0">
                <a:latin typeface="Calibri" charset="0"/>
              </a:rPr>
              <a:t>lang</a:t>
            </a:r>
            <a:r>
              <a:rPr lang="en-US" sz="1600" dirty="0" smtClean="0">
                <a:latin typeface="Calibri" charset="0"/>
              </a:rPr>
              <a:t> </a:t>
            </a:r>
            <a:r>
              <a:rPr lang="en-US" sz="1600" dirty="0">
                <a:latin typeface="Calibri" charset="0"/>
              </a:rPr>
              <a:t>model)</a:t>
            </a:r>
          </a:p>
        </p:txBody>
      </p:sp>
      <p:cxnSp>
        <p:nvCxnSpPr>
          <p:cNvPr id="30" name="Forme 18"/>
          <p:cNvCxnSpPr/>
          <p:nvPr/>
        </p:nvCxnSpPr>
        <p:spPr>
          <a:xfrm rot="10800000" flipH="1">
            <a:off x="2057400" y="1142802"/>
            <a:ext cx="609600" cy="1066998"/>
          </a:xfrm>
          <a:prstGeom prst="curvedConnector3">
            <a:avLst>
              <a:gd name="adj1" fmla="val -37500"/>
            </a:avLst>
          </a:prstGeom>
          <a:ln w="22225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ZoneTexte 47"/>
          <p:cNvSpPr txBox="1">
            <a:spLocks noChangeArrowheads="1"/>
          </p:cNvSpPr>
          <p:nvPr/>
        </p:nvSpPr>
        <p:spPr bwMode="auto">
          <a:xfrm>
            <a:off x="603250" y="1244600"/>
            <a:ext cx="1606550" cy="584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i="1" dirty="0" smtClean="0">
                <a:latin typeface="Calibri" charset="0"/>
              </a:rPr>
              <a:t>distributional</a:t>
            </a:r>
          </a:p>
          <a:p>
            <a:pPr algn="ctr"/>
            <a:r>
              <a:rPr lang="en-US" sz="1600" i="1" dirty="0" smtClean="0">
                <a:latin typeface="Calibri" charset="0"/>
              </a:rPr>
              <a:t>semantics</a:t>
            </a:r>
            <a:endParaRPr lang="en-US" sz="1600" i="1" dirty="0">
              <a:latin typeface="Calibri" charset="0"/>
            </a:endParaRPr>
          </a:p>
        </p:txBody>
      </p:sp>
      <p:cxnSp>
        <p:nvCxnSpPr>
          <p:cNvPr id="32" name="Forme 18"/>
          <p:cNvCxnSpPr>
            <a:stCxn id="29" idx="3"/>
            <a:endCxn id="23554" idx="3"/>
          </p:cNvCxnSpPr>
          <p:nvPr/>
        </p:nvCxnSpPr>
        <p:spPr>
          <a:xfrm flipH="1">
            <a:off x="3019425" y="1292424"/>
            <a:ext cx="1174579" cy="1987351"/>
          </a:xfrm>
          <a:prstGeom prst="curvedConnector3">
            <a:avLst>
              <a:gd name="adj1" fmla="val -19462"/>
            </a:avLst>
          </a:prstGeom>
          <a:ln w="22225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ZoneTexte 7"/>
          <p:cNvSpPr txBox="1">
            <a:spLocks noChangeArrowheads="1"/>
          </p:cNvSpPr>
          <p:nvPr/>
        </p:nvSpPr>
        <p:spPr bwMode="auto">
          <a:xfrm>
            <a:off x="4338806" y="5209857"/>
            <a:ext cx="4347993" cy="9694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 smtClean="0">
                <a:latin typeface="Calibri" charset="0"/>
              </a:rPr>
              <a:t> /</a:t>
            </a:r>
            <a:r>
              <a:rPr lang="en-US" b="1" dirty="0" err="1" smtClean="0">
                <a:latin typeface="Calibri" charset="0"/>
              </a:rPr>
              <a:t>kana</a:t>
            </a:r>
            <a:r>
              <a:rPr lang="en-US" b="1" dirty="0" err="1" smtClean="0">
                <a:solidFill>
                  <a:srgbClr val="FF0000"/>
                </a:solidFill>
                <a:latin typeface="Calibri" charset="0"/>
              </a:rPr>
              <a:t>X</a:t>
            </a:r>
            <a:r>
              <a:rPr lang="en-US" b="1" dirty="0" smtClean="0">
                <a:latin typeface="Calibri" charset="0"/>
              </a:rPr>
              <a:t>/  vs.  /</a:t>
            </a:r>
            <a:r>
              <a:rPr lang="en-US" b="1" dirty="0" err="1" smtClean="0">
                <a:latin typeface="Calibri" charset="0"/>
              </a:rPr>
              <a:t>kana</a:t>
            </a:r>
            <a:r>
              <a:rPr lang="en-US" b="1" dirty="0" err="1" smtClean="0">
                <a:solidFill>
                  <a:srgbClr val="FF0000"/>
                </a:solidFill>
                <a:latin typeface="Calibri" charset="0"/>
              </a:rPr>
              <a:t>R</a:t>
            </a:r>
            <a:r>
              <a:rPr lang="en-US" b="1" dirty="0" smtClean="0">
                <a:latin typeface="Calibri" charset="0"/>
              </a:rPr>
              <a:t>/  vs.  /</a:t>
            </a:r>
            <a:r>
              <a:rPr lang="en-US" b="1" dirty="0" err="1" smtClean="0">
                <a:latin typeface="Calibri" charset="0"/>
              </a:rPr>
              <a:t>kanal</a:t>
            </a:r>
            <a:r>
              <a:rPr lang="en-US" b="1" dirty="0" smtClean="0">
                <a:latin typeface="Calibri" charset="0"/>
              </a:rPr>
              <a:t>/</a:t>
            </a:r>
          </a:p>
          <a:p>
            <a:pPr algn="ctr"/>
            <a:endParaRPr lang="en-US" sz="700" b="1" dirty="0" smtClean="0">
              <a:latin typeface="Calibri" charset="0"/>
            </a:endParaRPr>
          </a:p>
          <a:p>
            <a:pPr algn="ctr"/>
            <a:r>
              <a:rPr lang="en-US" sz="1600" i="1" dirty="0" smtClean="0">
                <a:latin typeface="Calibri" charset="0"/>
              </a:rPr>
              <a:t>   allophones        phonemes</a:t>
            </a:r>
            <a:endParaRPr lang="fr-FR" i="1" dirty="0" smtClean="0">
              <a:latin typeface="Calibri" charset="0"/>
            </a:endParaRPr>
          </a:p>
          <a:p>
            <a:pPr algn="ctr"/>
            <a:endParaRPr lang="fr-FR" sz="1600" dirty="0">
              <a:latin typeface="Calibri" charset="0"/>
            </a:endParaRPr>
          </a:p>
        </p:txBody>
      </p:sp>
      <p:pic>
        <p:nvPicPr>
          <p:cNvPr id="37" name="Image 9" descr="canal-de-panama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541858" y="4572000"/>
            <a:ext cx="992542" cy="652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9" name="Image 10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378065" y="4572000"/>
            <a:ext cx="708535" cy="7085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0" name="Image 11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894454" y="4586106"/>
            <a:ext cx="896746" cy="6716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" name="Parenthèse ouvrante 50"/>
          <p:cNvSpPr/>
          <p:nvPr/>
        </p:nvSpPr>
        <p:spPr>
          <a:xfrm rot="16200000">
            <a:off x="5817746" y="5080151"/>
            <a:ext cx="77654" cy="1042987"/>
          </a:xfrm>
          <a:prstGeom prst="leftBracket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Parenthèse ouvrante 51"/>
          <p:cNvSpPr/>
          <p:nvPr/>
        </p:nvSpPr>
        <p:spPr>
          <a:xfrm rot="16200000">
            <a:off x="7212079" y="5079934"/>
            <a:ext cx="77654" cy="1042987"/>
          </a:xfrm>
          <a:prstGeom prst="leftBracket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perceptual adaptation in humans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46237"/>
            <a:ext cx="6096000" cy="4525963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fast dialect adaptation </a:t>
            </a:r>
            <a:r>
              <a:rPr lang="en-US" sz="2400" dirty="0" smtClean="0"/>
              <a:t>(</a:t>
            </a:r>
            <a:r>
              <a:rPr lang="en-US" sz="2400" dirty="0" err="1" smtClean="0"/>
              <a:t>Maye</a:t>
            </a:r>
            <a:r>
              <a:rPr lang="en-US" sz="2400" dirty="0" smtClean="0"/>
              <a:t>, </a:t>
            </a:r>
            <a:r>
              <a:rPr lang="en-US" sz="2400" dirty="0" err="1" smtClean="0"/>
              <a:t>Aslin</a:t>
            </a:r>
            <a:r>
              <a:rPr lang="en-US" sz="2400" dirty="0" smtClean="0"/>
              <a:t>, </a:t>
            </a:r>
            <a:r>
              <a:rPr lang="en-US" sz="2400" dirty="0" err="1" smtClean="0"/>
              <a:t>Tanenhaus</a:t>
            </a:r>
            <a:r>
              <a:rPr lang="en-US" sz="2400" dirty="0" smtClean="0"/>
              <a:t>, 2008)</a:t>
            </a:r>
            <a:endParaRPr lang="en-US" dirty="0" smtClean="0"/>
          </a:p>
          <a:p>
            <a:pPr lvl="1"/>
            <a:r>
              <a:rPr lang="en-US" dirty="0" smtClean="0"/>
              <a:t>the wicked witch of the west -&gt; the </a:t>
            </a:r>
            <a:r>
              <a:rPr lang="en-US" dirty="0" err="1" smtClean="0"/>
              <a:t>weckup</a:t>
            </a:r>
            <a:r>
              <a:rPr lang="en-US" dirty="0" smtClean="0"/>
              <a:t> </a:t>
            </a:r>
            <a:r>
              <a:rPr lang="en-US" dirty="0" err="1" smtClean="0"/>
              <a:t>wetch</a:t>
            </a:r>
            <a:r>
              <a:rPr lang="en-US" dirty="0" smtClean="0"/>
              <a:t> of the </a:t>
            </a:r>
            <a:r>
              <a:rPr lang="en-US" dirty="0" err="1" smtClean="0"/>
              <a:t>wast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20 minutes exposition</a:t>
            </a:r>
          </a:p>
          <a:p>
            <a:pPr lvl="1"/>
            <a:r>
              <a:rPr lang="en-US" dirty="0" smtClean="0"/>
              <a:t>lexical decision: ‘</a:t>
            </a:r>
            <a:r>
              <a:rPr lang="en-US" dirty="0" err="1" smtClean="0"/>
              <a:t>wetch</a:t>
            </a:r>
            <a:r>
              <a:rPr lang="en-US" dirty="0" smtClean="0"/>
              <a:t>’ -&gt; 69% word</a:t>
            </a:r>
          </a:p>
          <a:p>
            <a:r>
              <a:rPr lang="en-US" dirty="0" smtClean="0"/>
              <a:t>compressed speech </a:t>
            </a:r>
            <a:r>
              <a:rPr lang="en-US" sz="2400" dirty="0" smtClean="0"/>
              <a:t>(Dupoux &amp; Green 1997)</a:t>
            </a:r>
          </a:p>
          <a:p>
            <a:pPr lvl="1"/>
            <a:r>
              <a:rPr lang="en-US" sz="2000" dirty="0" smtClean="0"/>
              <a:t>4 sets of 5 sentences</a:t>
            </a:r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3200" y="2824970"/>
            <a:ext cx="2611766" cy="366473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Developmental Artificial Intelligence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292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language learning=learning a compact representation for the input </a:t>
            </a:r>
            <a:r>
              <a:rPr lang="en-US" sz="2595" dirty="0" smtClean="0"/>
              <a:t>(Kelley, 1967, de </a:t>
            </a:r>
            <a:r>
              <a:rPr lang="en-US" sz="2595" dirty="0" err="1" smtClean="0"/>
              <a:t>Marcken</a:t>
            </a:r>
            <a:r>
              <a:rPr lang="en-US" sz="2595" dirty="0" smtClean="0"/>
              <a:t>, 1996)</a:t>
            </a:r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 smtClean="0"/>
              <a:t>language learning=learning to translate between surface input to underlying concepts </a:t>
            </a:r>
            <a:r>
              <a:rPr lang="en-US" sz="2595" dirty="0" smtClean="0"/>
              <a:t>(</a:t>
            </a:r>
            <a:r>
              <a:rPr lang="en-US" sz="2595" dirty="0" err="1" smtClean="0"/>
              <a:t>Siklossy</a:t>
            </a:r>
            <a:r>
              <a:rPr lang="en-US" sz="2595" dirty="0" smtClean="0"/>
              <a:t>, 1968; </a:t>
            </a:r>
            <a:r>
              <a:rPr lang="en-US" sz="2595" dirty="0" err="1" smtClean="0"/>
              <a:t>Siskind</a:t>
            </a:r>
            <a:r>
              <a:rPr lang="en-US" sz="2595" dirty="0" smtClean="0"/>
              <a:t>, 1996)</a:t>
            </a:r>
            <a:endParaRPr lang="en-US" dirty="0" smtClean="0"/>
          </a:p>
          <a:p>
            <a:endParaRPr lang="en-US" dirty="0" smtClean="0">
              <a:solidFill>
                <a:srgbClr val="A6A6A6"/>
              </a:solidFill>
            </a:endParaRPr>
          </a:p>
          <a:p>
            <a:r>
              <a:rPr lang="en-US" dirty="0" smtClean="0">
                <a:solidFill>
                  <a:srgbClr val="A6A6A6"/>
                </a:solidFill>
              </a:rPr>
              <a:t>language learning=learning to communicate </a:t>
            </a:r>
            <a:r>
              <a:rPr lang="en-US" sz="2595" dirty="0" smtClean="0">
                <a:solidFill>
                  <a:srgbClr val="A6A6A6"/>
                </a:solidFill>
              </a:rPr>
              <a:t>(Bruner 1975)</a:t>
            </a:r>
          </a:p>
          <a:p>
            <a:endParaRPr lang="en-US" sz="3459" dirty="0" smtClean="0">
              <a:solidFill>
                <a:srgbClr val="A6A6A6"/>
              </a:solidFill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438400" y="228600"/>
            <a:ext cx="8229600" cy="1143000"/>
          </a:xfrm>
        </p:spPr>
        <p:txBody>
          <a:bodyPr/>
          <a:lstStyle/>
          <a:p>
            <a:r>
              <a:rPr lang="en-US" dirty="0" smtClean="0"/>
              <a:t>word learning</a:t>
            </a:r>
            <a:endParaRPr lang="en-US" dirty="0"/>
          </a:p>
        </p:txBody>
      </p:sp>
      <p:sp>
        <p:nvSpPr>
          <p:cNvPr id="9" name="ZoneTexte 8"/>
          <p:cNvSpPr txBox="1"/>
          <p:nvPr/>
        </p:nvSpPr>
        <p:spPr>
          <a:xfrm>
            <a:off x="4572000" y="1447800"/>
            <a:ext cx="33073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/>
              <a:t>Cross situational learning</a:t>
            </a:r>
          </a:p>
          <a:p>
            <a:r>
              <a:rPr lang="en-US" dirty="0" smtClean="0"/>
              <a:t>learning the </a:t>
            </a:r>
            <a:r>
              <a:rPr lang="en-US" dirty="0" err="1" smtClean="0"/>
              <a:t>correspondance</a:t>
            </a:r>
            <a:r>
              <a:rPr lang="en-US" dirty="0" smtClean="0"/>
              <a:t> between words and meaning across many examples</a:t>
            </a:r>
            <a:endParaRPr lang="en-US" sz="1600" dirty="0" smtClean="0"/>
          </a:p>
        </p:txBody>
      </p:sp>
      <p:sp>
        <p:nvSpPr>
          <p:cNvPr id="10" name="ZoneTexte 9"/>
          <p:cNvSpPr txBox="1"/>
          <p:nvPr/>
        </p:nvSpPr>
        <p:spPr>
          <a:xfrm>
            <a:off x="914400" y="6019800"/>
            <a:ext cx="38452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Roy &amp; </a:t>
            </a:r>
            <a:r>
              <a:rPr lang="en-US" sz="1400" dirty="0" err="1" smtClean="0"/>
              <a:t>Pentland</a:t>
            </a:r>
            <a:r>
              <a:rPr lang="en-US" sz="1400" dirty="0" smtClean="0"/>
              <a:t>, 2002 </a:t>
            </a:r>
            <a:endParaRPr lang="en-US" sz="1600" dirty="0" smtClean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352800"/>
            <a:ext cx="3746500" cy="2781300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4100" y="3429000"/>
            <a:ext cx="3898900" cy="2454864"/>
          </a:xfrm>
          <a:prstGeom prst="rect">
            <a:avLst/>
          </a:prstGeom>
        </p:spPr>
      </p:pic>
      <p:sp>
        <p:nvSpPr>
          <p:cNvPr id="14" name="ZoneTexte 13"/>
          <p:cNvSpPr txBox="1"/>
          <p:nvPr/>
        </p:nvSpPr>
        <p:spPr>
          <a:xfrm>
            <a:off x="5410201" y="6049515"/>
            <a:ext cx="25019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/>
              <a:t>Rasanen</a:t>
            </a:r>
            <a:r>
              <a:rPr lang="en-US" sz="1400" dirty="0" smtClean="0"/>
              <a:t> &amp; </a:t>
            </a:r>
            <a:r>
              <a:rPr lang="en-US" sz="1400" dirty="0" err="1" smtClean="0"/>
              <a:t>Rasilo</a:t>
            </a:r>
            <a:r>
              <a:rPr lang="en-US" sz="1400" dirty="0" smtClean="0"/>
              <a:t>, 2005</a:t>
            </a:r>
            <a:endParaRPr lang="en-US" sz="1600" dirty="0" smtClean="0"/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>
          <a:blip r:embed="rId4">
            <a:alphaModFix/>
            <a:lum bright="44000" contrast="-19000"/>
          </a:blip>
          <a:stretch>
            <a:fillRect/>
          </a:stretch>
        </p:blipFill>
        <p:spPr>
          <a:xfrm>
            <a:off x="457200" y="228599"/>
            <a:ext cx="1600200" cy="1636241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/>
        </p:nvPicPr>
        <p:blipFill>
          <a:blip r:embed="rId3"/>
          <a:srcRect l="15538" t="66379" r="59163" b="14034"/>
          <a:stretch>
            <a:fillRect/>
          </a:stretch>
        </p:blipFill>
        <p:spPr>
          <a:xfrm>
            <a:off x="914400" y="2046613"/>
            <a:ext cx="1218635" cy="59405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sentence parsing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44780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824" y="2057400"/>
            <a:ext cx="4857749" cy="1551214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3848100"/>
            <a:ext cx="3549498" cy="1220140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0200" y="2581498"/>
            <a:ext cx="3435905" cy="244770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326290" y="6172200"/>
            <a:ext cx="25198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Kwiatkowski et al 2012</a:t>
            </a:r>
            <a:endParaRPr lang="en-US" dirty="0"/>
          </a:p>
        </p:txBody>
      </p:sp>
      <p:sp>
        <p:nvSpPr>
          <p:cNvPr id="8" name="ZoneTexte 7"/>
          <p:cNvSpPr txBox="1"/>
          <p:nvPr/>
        </p:nvSpPr>
        <p:spPr>
          <a:xfrm>
            <a:off x="159421" y="6172200"/>
            <a:ext cx="19312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see also </a:t>
            </a:r>
            <a:r>
              <a:rPr lang="en-US" sz="1400" dirty="0" err="1" smtClean="0"/>
              <a:t>Siskind</a:t>
            </a:r>
            <a:r>
              <a:rPr lang="en-US" sz="1400" dirty="0" smtClean="0"/>
              <a:t> 1996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Forme 18"/>
          <p:cNvCxnSpPr>
            <a:stCxn id="57" idx="2"/>
            <a:endCxn id="29" idx="0"/>
          </p:cNvCxnSpPr>
          <p:nvPr/>
        </p:nvCxnSpPr>
        <p:spPr>
          <a:xfrm rot="16200000" flipH="1">
            <a:off x="1489515" y="1065245"/>
            <a:ext cx="1034654" cy="1629881"/>
          </a:xfrm>
          <a:prstGeom prst="curvedConnector3">
            <a:avLst>
              <a:gd name="adj1" fmla="val 50000"/>
            </a:avLst>
          </a:prstGeom>
          <a:ln w="22225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554" name="ZoneTexte 3"/>
          <p:cNvSpPr txBox="1">
            <a:spLocks noChangeArrowheads="1"/>
          </p:cNvSpPr>
          <p:nvPr/>
        </p:nvSpPr>
        <p:spPr bwMode="auto">
          <a:xfrm>
            <a:off x="964316" y="4013224"/>
            <a:ext cx="1501733" cy="553998"/>
          </a:xfrm>
          <a:prstGeom prst="rect">
            <a:avLst/>
          </a:prstGeom>
          <a:solidFill>
            <a:srgbClr val="FF0000">
              <a:alpha val="30196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>
                <a:latin typeface="Calibri" charset="0"/>
              </a:rPr>
              <a:t>subword units</a:t>
            </a:r>
          </a:p>
          <a:p>
            <a:pPr algn="ctr"/>
            <a:r>
              <a:rPr lang="en-US" sz="1400">
                <a:latin typeface="Calibri" charset="0"/>
              </a:rPr>
              <a:t>(acoustic model)</a:t>
            </a:r>
          </a:p>
        </p:txBody>
      </p:sp>
      <p:sp>
        <p:nvSpPr>
          <p:cNvPr id="23555" name="ZoneTexte 5"/>
          <p:cNvSpPr txBox="1">
            <a:spLocks noChangeArrowheads="1"/>
          </p:cNvSpPr>
          <p:nvPr/>
        </p:nvSpPr>
        <p:spPr bwMode="auto">
          <a:xfrm>
            <a:off x="767466" y="5132636"/>
            <a:ext cx="1111250" cy="584776"/>
          </a:xfrm>
          <a:prstGeom prst="rect">
            <a:avLst/>
          </a:prstGeom>
          <a:solidFill>
            <a:srgbClr val="F7FE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>
                <a:latin typeface="Calibri" charset="0"/>
              </a:rPr>
              <a:t>speech features</a:t>
            </a:r>
          </a:p>
        </p:txBody>
      </p:sp>
      <p:cxnSp>
        <p:nvCxnSpPr>
          <p:cNvPr id="19" name="Forme 18"/>
          <p:cNvCxnSpPr>
            <a:stCxn id="23555" idx="0"/>
            <a:endCxn id="23554" idx="2"/>
          </p:cNvCxnSpPr>
          <p:nvPr/>
        </p:nvCxnSpPr>
        <p:spPr>
          <a:xfrm rot="5400000" flipH="1" flipV="1">
            <a:off x="1236430" y="4653883"/>
            <a:ext cx="565414" cy="392092"/>
          </a:xfrm>
          <a:prstGeom prst="curvedConnector3">
            <a:avLst>
              <a:gd name="adj1" fmla="val 50000"/>
            </a:avLst>
          </a:prstGeom>
          <a:ln w="22225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Forme 18"/>
          <p:cNvCxnSpPr>
            <a:endCxn id="23555" idx="2"/>
          </p:cNvCxnSpPr>
          <p:nvPr/>
        </p:nvCxnSpPr>
        <p:spPr>
          <a:xfrm rot="5400000" flipH="1" flipV="1">
            <a:off x="1136848" y="5878256"/>
            <a:ext cx="347087" cy="25400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Group 12"/>
          <p:cNvGrpSpPr>
            <a:grpSpLocks/>
          </p:cNvGrpSpPr>
          <p:nvPr/>
        </p:nvGrpSpPr>
        <p:grpSpPr bwMode="auto">
          <a:xfrm>
            <a:off x="612354" y="6064500"/>
            <a:ext cx="1102829" cy="371474"/>
            <a:chOff x="432" y="1565"/>
            <a:chExt cx="1176" cy="273"/>
          </a:xfrm>
        </p:grpSpPr>
        <p:sp>
          <p:nvSpPr>
            <p:cNvPr id="23568" name="Freeform 13"/>
            <p:cNvSpPr>
              <a:spLocks/>
            </p:cNvSpPr>
            <p:nvPr/>
          </p:nvSpPr>
          <p:spPr bwMode="auto">
            <a:xfrm>
              <a:off x="432" y="1565"/>
              <a:ext cx="311" cy="273"/>
            </a:xfrm>
            <a:custGeom>
              <a:avLst/>
              <a:gdLst>
                <a:gd name="T0" fmla="*/ 2147483647 w 92"/>
                <a:gd name="T1" fmla="*/ 25391 h 232"/>
                <a:gd name="T2" fmla="*/ 2147483647 w 92"/>
                <a:gd name="T3" fmla="*/ 24565 h 232"/>
                <a:gd name="T4" fmla="*/ 2147483647 w 92"/>
                <a:gd name="T5" fmla="*/ 29697 h 232"/>
                <a:gd name="T6" fmla="*/ 2147483647 w 92"/>
                <a:gd name="T7" fmla="*/ 20290 h 232"/>
                <a:gd name="T8" fmla="*/ 2147483647 w 92"/>
                <a:gd name="T9" fmla="*/ 26187 h 232"/>
                <a:gd name="T10" fmla="*/ 2147483647 w 92"/>
                <a:gd name="T11" fmla="*/ 29199 h 232"/>
                <a:gd name="T12" fmla="*/ 2147483647 w 92"/>
                <a:gd name="T13" fmla="*/ 24088 h 232"/>
                <a:gd name="T14" fmla="*/ 2147483647 w 92"/>
                <a:gd name="T15" fmla="*/ 24814 h 232"/>
                <a:gd name="T16" fmla="*/ 2147483647 w 92"/>
                <a:gd name="T17" fmla="*/ 23410 h 232"/>
                <a:gd name="T18" fmla="*/ 2147483647 w 92"/>
                <a:gd name="T19" fmla="*/ 28769 h 232"/>
                <a:gd name="T20" fmla="*/ 2147483647 w 92"/>
                <a:gd name="T21" fmla="*/ 25391 h 232"/>
                <a:gd name="T22" fmla="*/ 2147483647 w 92"/>
                <a:gd name="T23" fmla="*/ 28345 h 232"/>
                <a:gd name="T24" fmla="*/ 2147483647 w 92"/>
                <a:gd name="T25" fmla="*/ 20776 h 232"/>
                <a:gd name="T26" fmla="*/ 2147483647 w 92"/>
                <a:gd name="T27" fmla="*/ 29878 h 232"/>
                <a:gd name="T28" fmla="*/ 2147483647 w 92"/>
                <a:gd name="T29" fmla="*/ 25391 h 232"/>
                <a:gd name="T30" fmla="*/ 2147483647 w 92"/>
                <a:gd name="T31" fmla="*/ 24088 h 232"/>
                <a:gd name="T32" fmla="*/ 2147483647 w 92"/>
                <a:gd name="T33" fmla="*/ 24088 h 232"/>
                <a:gd name="T34" fmla="*/ 2147483647 w 92"/>
                <a:gd name="T35" fmla="*/ 31242 h 232"/>
                <a:gd name="T36" fmla="*/ 2147483647 w 92"/>
                <a:gd name="T37" fmla="*/ 22575 h 232"/>
                <a:gd name="T38" fmla="*/ 2147483647 w 92"/>
                <a:gd name="T39" fmla="*/ 36096 h 232"/>
                <a:gd name="T40" fmla="*/ 2147483647 w 92"/>
                <a:gd name="T41" fmla="*/ 29878 h 232"/>
                <a:gd name="T42" fmla="*/ 2147483647 w 92"/>
                <a:gd name="T43" fmla="*/ 38614 h 232"/>
                <a:gd name="T44" fmla="*/ 2147483647 w 92"/>
                <a:gd name="T45" fmla="*/ 26909 h 232"/>
                <a:gd name="T46" fmla="*/ 2147483647 w 92"/>
                <a:gd name="T47" fmla="*/ 38607 h 232"/>
                <a:gd name="T48" fmla="*/ 2147483647 w 92"/>
                <a:gd name="T49" fmla="*/ 33354 h 232"/>
                <a:gd name="T50" fmla="*/ 2147483647 w 92"/>
                <a:gd name="T51" fmla="*/ 24682 h 232"/>
                <a:gd name="T52" fmla="*/ 2147483647 w 92"/>
                <a:gd name="T53" fmla="*/ 21578 h 232"/>
                <a:gd name="T54" fmla="*/ 2147483647 w 92"/>
                <a:gd name="T55" fmla="*/ 10006 h 232"/>
                <a:gd name="T56" fmla="*/ 2147483647 w 92"/>
                <a:gd name="T57" fmla="*/ 31260 h 232"/>
                <a:gd name="T58" fmla="*/ 2147483647 w 92"/>
                <a:gd name="T59" fmla="*/ 26187 h 232"/>
                <a:gd name="T60" fmla="*/ 2147483647 w 92"/>
                <a:gd name="T61" fmla="*/ 42475 h 232"/>
                <a:gd name="T62" fmla="*/ 2147483647 w 92"/>
                <a:gd name="T63" fmla="*/ 13658 h 232"/>
                <a:gd name="T64" fmla="*/ 2147483647 w 92"/>
                <a:gd name="T65" fmla="*/ 41788 h 232"/>
                <a:gd name="T66" fmla="*/ 2147483647 w 92"/>
                <a:gd name="T67" fmla="*/ 24565 h 232"/>
                <a:gd name="T68" fmla="*/ 2147483647 w 92"/>
                <a:gd name="T69" fmla="*/ 20290 h 232"/>
                <a:gd name="T70" fmla="*/ 2147483647 w 92"/>
                <a:gd name="T71" fmla="*/ 17243 h 232"/>
                <a:gd name="T72" fmla="*/ 2147483647 w 92"/>
                <a:gd name="T73" fmla="*/ 41788 h 232"/>
                <a:gd name="T74" fmla="*/ 2147483647 w 92"/>
                <a:gd name="T75" fmla="*/ 15583 h 232"/>
                <a:gd name="T76" fmla="*/ 2147483647 w 92"/>
                <a:gd name="T77" fmla="*/ 4372 h 232"/>
                <a:gd name="T78" fmla="*/ 2147483647 w 92"/>
                <a:gd name="T79" fmla="*/ 40411 h 232"/>
                <a:gd name="T80" fmla="*/ 2147483647 w 92"/>
                <a:gd name="T81" fmla="*/ 28769 h 232"/>
                <a:gd name="T82" fmla="*/ 2147483647 w 92"/>
                <a:gd name="T83" fmla="*/ 55421 h 232"/>
                <a:gd name="T84" fmla="*/ 2147483647 w 92"/>
                <a:gd name="T85" fmla="*/ 34359 h 232"/>
                <a:gd name="T86" fmla="*/ 2147483647 w 92"/>
                <a:gd name="T87" fmla="*/ 38144 h 232"/>
                <a:gd name="T88" fmla="*/ 2147483647 w 92"/>
                <a:gd name="T89" fmla="*/ 17243 h 232"/>
                <a:gd name="T90" fmla="*/ 2147483647 w 92"/>
                <a:gd name="T91" fmla="*/ 19557 h 232"/>
                <a:gd name="T92" fmla="*/ 2147483647 w 92"/>
                <a:gd name="T93" fmla="*/ 36763 h 232"/>
                <a:gd name="T94" fmla="*/ 2147483647 w 92"/>
                <a:gd name="T95" fmla="*/ 25529 h 232"/>
                <a:gd name="T96" fmla="*/ 2147483647 w 92"/>
                <a:gd name="T97" fmla="*/ 35158 h 232"/>
                <a:gd name="T98" fmla="*/ 2147483647 w 92"/>
                <a:gd name="T99" fmla="*/ 27882 h 232"/>
                <a:gd name="T100" fmla="*/ 2147483647 w 92"/>
                <a:gd name="T101" fmla="*/ 27547 h 232"/>
                <a:gd name="T102" fmla="*/ 2147483647 w 92"/>
                <a:gd name="T103" fmla="*/ 25391 h 232"/>
                <a:gd name="T104" fmla="*/ 2147483647 w 92"/>
                <a:gd name="T105" fmla="*/ 22254 h 232"/>
                <a:gd name="T106" fmla="*/ 2147483647 w 92"/>
                <a:gd name="T107" fmla="*/ 25647 h 232"/>
                <a:gd name="T108" fmla="*/ 2147483647 w 92"/>
                <a:gd name="T109" fmla="*/ 29199 h 232"/>
                <a:gd name="T110" fmla="*/ 2147483647 w 92"/>
                <a:gd name="T111" fmla="*/ 21578 h 232"/>
                <a:gd name="T112" fmla="*/ 2147483647 w 92"/>
                <a:gd name="T113" fmla="*/ 29044 h 232"/>
                <a:gd name="T114" fmla="*/ 2147483647 w 92"/>
                <a:gd name="T115" fmla="*/ 28906 h 232"/>
                <a:gd name="T116" fmla="*/ 2147483647 w 92"/>
                <a:gd name="T117" fmla="*/ 20470 h 232"/>
                <a:gd name="T118" fmla="*/ 2147483647 w 92"/>
                <a:gd name="T119" fmla="*/ 29697 h 232"/>
                <a:gd name="T120" fmla="*/ 2147483647 w 92"/>
                <a:gd name="T121" fmla="*/ 27015 h 232"/>
                <a:gd name="T122" fmla="*/ 2147483647 w 92"/>
                <a:gd name="T123" fmla="*/ 22254 h 232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92"/>
                <a:gd name="T187" fmla="*/ 0 h 232"/>
                <a:gd name="T188" fmla="*/ 92 w 92"/>
                <a:gd name="T189" fmla="*/ 232 h 232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92" h="232">
                  <a:moveTo>
                    <a:pt x="0" y="103"/>
                  </a:moveTo>
                  <a:lnTo>
                    <a:pt x="0" y="102"/>
                  </a:lnTo>
                  <a:lnTo>
                    <a:pt x="0" y="100"/>
                  </a:lnTo>
                  <a:lnTo>
                    <a:pt x="0" y="98"/>
                  </a:lnTo>
                  <a:lnTo>
                    <a:pt x="0" y="97"/>
                  </a:lnTo>
                  <a:lnTo>
                    <a:pt x="0" y="95"/>
                  </a:lnTo>
                  <a:lnTo>
                    <a:pt x="1" y="94"/>
                  </a:lnTo>
                  <a:lnTo>
                    <a:pt x="1" y="93"/>
                  </a:lnTo>
                  <a:lnTo>
                    <a:pt x="1" y="92"/>
                  </a:lnTo>
                  <a:lnTo>
                    <a:pt x="1" y="91"/>
                  </a:lnTo>
                  <a:lnTo>
                    <a:pt x="1" y="90"/>
                  </a:lnTo>
                  <a:lnTo>
                    <a:pt x="1" y="91"/>
                  </a:lnTo>
                  <a:lnTo>
                    <a:pt x="1" y="92"/>
                  </a:lnTo>
                  <a:lnTo>
                    <a:pt x="2" y="94"/>
                  </a:lnTo>
                  <a:lnTo>
                    <a:pt x="2" y="100"/>
                  </a:lnTo>
                  <a:lnTo>
                    <a:pt x="2" y="102"/>
                  </a:lnTo>
                  <a:lnTo>
                    <a:pt x="2" y="105"/>
                  </a:lnTo>
                  <a:lnTo>
                    <a:pt x="2" y="110"/>
                  </a:lnTo>
                  <a:lnTo>
                    <a:pt x="2" y="111"/>
                  </a:lnTo>
                  <a:lnTo>
                    <a:pt x="2" y="109"/>
                  </a:lnTo>
                  <a:lnTo>
                    <a:pt x="2" y="111"/>
                  </a:lnTo>
                  <a:lnTo>
                    <a:pt x="2" y="109"/>
                  </a:lnTo>
                  <a:lnTo>
                    <a:pt x="2" y="108"/>
                  </a:lnTo>
                  <a:lnTo>
                    <a:pt x="3" y="109"/>
                  </a:lnTo>
                  <a:lnTo>
                    <a:pt x="3" y="107"/>
                  </a:lnTo>
                  <a:lnTo>
                    <a:pt x="3" y="103"/>
                  </a:lnTo>
                  <a:lnTo>
                    <a:pt x="3" y="101"/>
                  </a:lnTo>
                  <a:lnTo>
                    <a:pt x="3" y="100"/>
                  </a:lnTo>
                  <a:lnTo>
                    <a:pt x="3" y="101"/>
                  </a:lnTo>
                  <a:lnTo>
                    <a:pt x="3" y="98"/>
                  </a:lnTo>
                  <a:lnTo>
                    <a:pt x="3" y="97"/>
                  </a:lnTo>
                  <a:lnTo>
                    <a:pt x="3" y="98"/>
                  </a:lnTo>
                  <a:lnTo>
                    <a:pt x="3" y="100"/>
                  </a:lnTo>
                  <a:lnTo>
                    <a:pt x="4" y="102"/>
                  </a:lnTo>
                  <a:lnTo>
                    <a:pt x="4" y="104"/>
                  </a:lnTo>
                  <a:lnTo>
                    <a:pt x="4" y="108"/>
                  </a:lnTo>
                  <a:lnTo>
                    <a:pt x="4" y="111"/>
                  </a:lnTo>
                  <a:lnTo>
                    <a:pt x="4" y="114"/>
                  </a:lnTo>
                  <a:lnTo>
                    <a:pt x="4" y="116"/>
                  </a:lnTo>
                  <a:lnTo>
                    <a:pt x="4" y="117"/>
                  </a:lnTo>
                  <a:lnTo>
                    <a:pt x="4" y="119"/>
                  </a:lnTo>
                  <a:lnTo>
                    <a:pt x="5" y="117"/>
                  </a:lnTo>
                  <a:lnTo>
                    <a:pt x="5" y="118"/>
                  </a:lnTo>
                  <a:lnTo>
                    <a:pt x="5" y="117"/>
                  </a:lnTo>
                  <a:lnTo>
                    <a:pt x="5" y="116"/>
                  </a:lnTo>
                  <a:lnTo>
                    <a:pt x="5" y="115"/>
                  </a:lnTo>
                  <a:lnTo>
                    <a:pt x="5" y="113"/>
                  </a:lnTo>
                  <a:lnTo>
                    <a:pt x="5" y="110"/>
                  </a:lnTo>
                  <a:lnTo>
                    <a:pt x="5" y="108"/>
                  </a:lnTo>
                  <a:lnTo>
                    <a:pt x="6" y="105"/>
                  </a:lnTo>
                  <a:lnTo>
                    <a:pt x="6" y="103"/>
                  </a:lnTo>
                  <a:lnTo>
                    <a:pt x="6" y="100"/>
                  </a:lnTo>
                  <a:lnTo>
                    <a:pt x="6" y="97"/>
                  </a:lnTo>
                  <a:lnTo>
                    <a:pt x="6" y="93"/>
                  </a:lnTo>
                  <a:lnTo>
                    <a:pt x="6" y="89"/>
                  </a:lnTo>
                  <a:lnTo>
                    <a:pt x="6" y="85"/>
                  </a:lnTo>
                  <a:lnTo>
                    <a:pt x="6" y="83"/>
                  </a:lnTo>
                  <a:lnTo>
                    <a:pt x="6" y="81"/>
                  </a:lnTo>
                  <a:lnTo>
                    <a:pt x="7" y="80"/>
                  </a:lnTo>
                  <a:lnTo>
                    <a:pt x="7" y="81"/>
                  </a:lnTo>
                  <a:lnTo>
                    <a:pt x="7" y="86"/>
                  </a:lnTo>
                  <a:lnTo>
                    <a:pt x="7" y="102"/>
                  </a:lnTo>
                  <a:lnTo>
                    <a:pt x="7" y="100"/>
                  </a:lnTo>
                  <a:lnTo>
                    <a:pt x="7" y="109"/>
                  </a:lnTo>
                  <a:lnTo>
                    <a:pt x="7" y="113"/>
                  </a:lnTo>
                  <a:lnTo>
                    <a:pt x="7" y="124"/>
                  </a:lnTo>
                  <a:lnTo>
                    <a:pt x="7" y="123"/>
                  </a:lnTo>
                  <a:lnTo>
                    <a:pt x="7" y="126"/>
                  </a:lnTo>
                  <a:lnTo>
                    <a:pt x="8" y="121"/>
                  </a:lnTo>
                  <a:lnTo>
                    <a:pt x="8" y="123"/>
                  </a:lnTo>
                  <a:lnTo>
                    <a:pt x="8" y="122"/>
                  </a:lnTo>
                  <a:lnTo>
                    <a:pt x="8" y="116"/>
                  </a:lnTo>
                  <a:lnTo>
                    <a:pt x="8" y="109"/>
                  </a:lnTo>
                  <a:lnTo>
                    <a:pt x="8" y="103"/>
                  </a:lnTo>
                  <a:lnTo>
                    <a:pt x="8" y="104"/>
                  </a:lnTo>
                  <a:lnTo>
                    <a:pt x="8" y="100"/>
                  </a:lnTo>
                  <a:lnTo>
                    <a:pt x="8" y="96"/>
                  </a:lnTo>
                  <a:lnTo>
                    <a:pt x="8" y="92"/>
                  </a:lnTo>
                  <a:lnTo>
                    <a:pt x="9" y="94"/>
                  </a:lnTo>
                  <a:lnTo>
                    <a:pt x="9" y="96"/>
                  </a:lnTo>
                  <a:lnTo>
                    <a:pt x="9" y="97"/>
                  </a:lnTo>
                  <a:lnTo>
                    <a:pt x="9" y="96"/>
                  </a:lnTo>
                  <a:lnTo>
                    <a:pt x="9" y="98"/>
                  </a:lnTo>
                  <a:lnTo>
                    <a:pt x="9" y="104"/>
                  </a:lnTo>
                  <a:lnTo>
                    <a:pt x="9" y="106"/>
                  </a:lnTo>
                  <a:lnTo>
                    <a:pt x="9" y="108"/>
                  </a:lnTo>
                  <a:lnTo>
                    <a:pt x="9" y="112"/>
                  </a:lnTo>
                  <a:lnTo>
                    <a:pt x="9" y="113"/>
                  </a:lnTo>
                  <a:lnTo>
                    <a:pt x="10" y="116"/>
                  </a:lnTo>
                  <a:lnTo>
                    <a:pt x="10" y="117"/>
                  </a:lnTo>
                  <a:lnTo>
                    <a:pt x="10" y="118"/>
                  </a:lnTo>
                  <a:lnTo>
                    <a:pt x="10" y="120"/>
                  </a:lnTo>
                  <a:lnTo>
                    <a:pt x="10" y="121"/>
                  </a:lnTo>
                  <a:lnTo>
                    <a:pt x="10" y="120"/>
                  </a:lnTo>
                  <a:lnTo>
                    <a:pt x="10" y="119"/>
                  </a:lnTo>
                  <a:lnTo>
                    <a:pt x="11" y="117"/>
                  </a:lnTo>
                  <a:lnTo>
                    <a:pt x="11" y="115"/>
                  </a:lnTo>
                  <a:lnTo>
                    <a:pt x="11" y="112"/>
                  </a:lnTo>
                  <a:lnTo>
                    <a:pt x="11" y="109"/>
                  </a:lnTo>
                  <a:lnTo>
                    <a:pt x="11" y="106"/>
                  </a:lnTo>
                  <a:lnTo>
                    <a:pt x="11" y="103"/>
                  </a:lnTo>
                  <a:lnTo>
                    <a:pt x="11" y="100"/>
                  </a:lnTo>
                  <a:lnTo>
                    <a:pt x="11" y="97"/>
                  </a:lnTo>
                  <a:lnTo>
                    <a:pt x="12" y="95"/>
                  </a:lnTo>
                  <a:lnTo>
                    <a:pt x="12" y="90"/>
                  </a:lnTo>
                  <a:lnTo>
                    <a:pt x="12" y="87"/>
                  </a:lnTo>
                  <a:lnTo>
                    <a:pt x="12" y="84"/>
                  </a:lnTo>
                  <a:lnTo>
                    <a:pt x="12" y="82"/>
                  </a:lnTo>
                  <a:lnTo>
                    <a:pt x="12" y="78"/>
                  </a:lnTo>
                  <a:lnTo>
                    <a:pt x="12" y="84"/>
                  </a:lnTo>
                  <a:lnTo>
                    <a:pt x="12" y="78"/>
                  </a:lnTo>
                  <a:lnTo>
                    <a:pt x="12" y="74"/>
                  </a:lnTo>
                  <a:lnTo>
                    <a:pt x="12" y="75"/>
                  </a:lnTo>
                  <a:lnTo>
                    <a:pt x="12" y="72"/>
                  </a:lnTo>
                  <a:lnTo>
                    <a:pt x="12" y="73"/>
                  </a:lnTo>
                  <a:lnTo>
                    <a:pt x="12" y="72"/>
                  </a:lnTo>
                  <a:lnTo>
                    <a:pt x="13" y="73"/>
                  </a:lnTo>
                  <a:lnTo>
                    <a:pt x="13" y="93"/>
                  </a:lnTo>
                  <a:lnTo>
                    <a:pt x="13" y="99"/>
                  </a:lnTo>
                  <a:lnTo>
                    <a:pt x="13" y="94"/>
                  </a:lnTo>
                  <a:lnTo>
                    <a:pt x="13" y="108"/>
                  </a:lnTo>
                  <a:lnTo>
                    <a:pt x="13" y="105"/>
                  </a:lnTo>
                  <a:lnTo>
                    <a:pt x="13" y="119"/>
                  </a:lnTo>
                  <a:lnTo>
                    <a:pt x="13" y="124"/>
                  </a:lnTo>
                  <a:lnTo>
                    <a:pt x="13" y="119"/>
                  </a:lnTo>
                  <a:lnTo>
                    <a:pt x="13" y="126"/>
                  </a:lnTo>
                  <a:lnTo>
                    <a:pt x="13" y="121"/>
                  </a:lnTo>
                  <a:lnTo>
                    <a:pt x="13" y="118"/>
                  </a:lnTo>
                  <a:lnTo>
                    <a:pt x="13" y="119"/>
                  </a:lnTo>
                  <a:lnTo>
                    <a:pt x="13" y="118"/>
                  </a:lnTo>
                  <a:lnTo>
                    <a:pt x="14" y="118"/>
                  </a:lnTo>
                  <a:lnTo>
                    <a:pt x="14" y="103"/>
                  </a:lnTo>
                  <a:lnTo>
                    <a:pt x="14" y="97"/>
                  </a:lnTo>
                  <a:lnTo>
                    <a:pt x="14" y="92"/>
                  </a:lnTo>
                  <a:lnTo>
                    <a:pt x="14" y="93"/>
                  </a:lnTo>
                  <a:lnTo>
                    <a:pt x="14" y="87"/>
                  </a:lnTo>
                  <a:lnTo>
                    <a:pt x="14" y="81"/>
                  </a:lnTo>
                  <a:lnTo>
                    <a:pt x="14" y="86"/>
                  </a:lnTo>
                  <a:lnTo>
                    <a:pt x="14" y="82"/>
                  </a:lnTo>
                  <a:lnTo>
                    <a:pt x="14" y="86"/>
                  </a:lnTo>
                  <a:lnTo>
                    <a:pt x="14" y="91"/>
                  </a:lnTo>
                  <a:lnTo>
                    <a:pt x="14" y="95"/>
                  </a:lnTo>
                  <a:lnTo>
                    <a:pt x="15" y="100"/>
                  </a:lnTo>
                  <a:lnTo>
                    <a:pt x="15" y="110"/>
                  </a:lnTo>
                  <a:lnTo>
                    <a:pt x="15" y="112"/>
                  </a:lnTo>
                  <a:lnTo>
                    <a:pt x="15" y="114"/>
                  </a:lnTo>
                  <a:lnTo>
                    <a:pt x="15" y="115"/>
                  </a:lnTo>
                  <a:lnTo>
                    <a:pt x="15" y="113"/>
                  </a:lnTo>
                  <a:lnTo>
                    <a:pt x="15" y="115"/>
                  </a:lnTo>
                  <a:lnTo>
                    <a:pt x="16" y="115"/>
                  </a:lnTo>
                  <a:lnTo>
                    <a:pt x="16" y="114"/>
                  </a:lnTo>
                  <a:lnTo>
                    <a:pt x="16" y="115"/>
                  </a:lnTo>
                  <a:lnTo>
                    <a:pt x="16" y="116"/>
                  </a:lnTo>
                  <a:lnTo>
                    <a:pt x="16" y="118"/>
                  </a:lnTo>
                  <a:lnTo>
                    <a:pt x="16" y="119"/>
                  </a:lnTo>
                  <a:lnTo>
                    <a:pt x="16" y="120"/>
                  </a:lnTo>
                  <a:lnTo>
                    <a:pt x="16" y="119"/>
                  </a:lnTo>
                  <a:lnTo>
                    <a:pt x="16" y="117"/>
                  </a:lnTo>
                  <a:lnTo>
                    <a:pt x="16" y="115"/>
                  </a:lnTo>
                  <a:lnTo>
                    <a:pt x="17" y="111"/>
                  </a:lnTo>
                  <a:lnTo>
                    <a:pt x="17" y="106"/>
                  </a:lnTo>
                  <a:lnTo>
                    <a:pt x="17" y="100"/>
                  </a:lnTo>
                  <a:lnTo>
                    <a:pt x="17" y="96"/>
                  </a:lnTo>
                  <a:lnTo>
                    <a:pt x="17" y="91"/>
                  </a:lnTo>
                  <a:lnTo>
                    <a:pt x="17" y="87"/>
                  </a:lnTo>
                  <a:lnTo>
                    <a:pt x="17" y="83"/>
                  </a:lnTo>
                  <a:lnTo>
                    <a:pt x="17" y="80"/>
                  </a:lnTo>
                  <a:lnTo>
                    <a:pt x="18" y="75"/>
                  </a:lnTo>
                  <a:lnTo>
                    <a:pt x="18" y="71"/>
                  </a:lnTo>
                  <a:lnTo>
                    <a:pt x="18" y="69"/>
                  </a:lnTo>
                  <a:lnTo>
                    <a:pt x="18" y="68"/>
                  </a:lnTo>
                  <a:lnTo>
                    <a:pt x="18" y="73"/>
                  </a:lnTo>
                  <a:lnTo>
                    <a:pt x="18" y="72"/>
                  </a:lnTo>
                  <a:lnTo>
                    <a:pt x="18" y="84"/>
                  </a:lnTo>
                  <a:lnTo>
                    <a:pt x="18" y="105"/>
                  </a:lnTo>
                  <a:lnTo>
                    <a:pt x="18" y="98"/>
                  </a:lnTo>
                  <a:lnTo>
                    <a:pt x="18" y="116"/>
                  </a:lnTo>
                  <a:lnTo>
                    <a:pt x="18" y="112"/>
                  </a:lnTo>
                  <a:lnTo>
                    <a:pt x="18" y="118"/>
                  </a:lnTo>
                  <a:lnTo>
                    <a:pt x="19" y="114"/>
                  </a:lnTo>
                  <a:lnTo>
                    <a:pt x="19" y="132"/>
                  </a:lnTo>
                  <a:lnTo>
                    <a:pt x="19" y="128"/>
                  </a:lnTo>
                  <a:lnTo>
                    <a:pt x="19" y="133"/>
                  </a:lnTo>
                  <a:lnTo>
                    <a:pt x="19" y="128"/>
                  </a:lnTo>
                  <a:lnTo>
                    <a:pt x="19" y="125"/>
                  </a:lnTo>
                  <a:lnTo>
                    <a:pt x="19" y="126"/>
                  </a:lnTo>
                  <a:lnTo>
                    <a:pt x="19" y="119"/>
                  </a:lnTo>
                  <a:lnTo>
                    <a:pt x="19" y="120"/>
                  </a:lnTo>
                  <a:lnTo>
                    <a:pt x="19" y="111"/>
                  </a:lnTo>
                  <a:lnTo>
                    <a:pt x="19" y="98"/>
                  </a:lnTo>
                  <a:lnTo>
                    <a:pt x="19" y="90"/>
                  </a:lnTo>
                  <a:lnTo>
                    <a:pt x="19" y="91"/>
                  </a:lnTo>
                  <a:lnTo>
                    <a:pt x="19" y="87"/>
                  </a:lnTo>
                  <a:lnTo>
                    <a:pt x="20" y="82"/>
                  </a:lnTo>
                  <a:lnTo>
                    <a:pt x="20" y="87"/>
                  </a:lnTo>
                  <a:lnTo>
                    <a:pt x="20" y="82"/>
                  </a:lnTo>
                  <a:lnTo>
                    <a:pt x="20" y="87"/>
                  </a:lnTo>
                  <a:lnTo>
                    <a:pt x="20" y="94"/>
                  </a:lnTo>
                  <a:lnTo>
                    <a:pt x="20" y="99"/>
                  </a:lnTo>
                  <a:lnTo>
                    <a:pt x="20" y="103"/>
                  </a:lnTo>
                  <a:lnTo>
                    <a:pt x="20" y="114"/>
                  </a:lnTo>
                  <a:lnTo>
                    <a:pt x="20" y="117"/>
                  </a:lnTo>
                  <a:lnTo>
                    <a:pt x="20" y="118"/>
                  </a:lnTo>
                  <a:lnTo>
                    <a:pt x="20" y="117"/>
                  </a:lnTo>
                  <a:lnTo>
                    <a:pt x="20" y="118"/>
                  </a:lnTo>
                  <a:lnTo>
                    <a:pt x="21" y="117"/>
                  </a:lnTo>
                  <a:lnTo>
                    <a:pt x="21" y="118"/>
                  </a:lnTo>
                  <a:lnTo>
                    <a:pt x="21" y="121"/>
                  </a:lnTo>
                  <a:lnTo>
                    <a:pt x="21" y="118"/>
                  </a:lnTo>
                  <a:lnTo>
                    <a:pt x="21" y="120"/>
                  </a:lnTo>
                  <a:lnTo>
                    <a:pt x="21" y="119"/>
                  </a:lnTo>
                  <a:lnTo>
                    <a:pt x="21" y="120"/>
                  </a:lnTo>
                  <a:lnTo>
                    <a:pt x="21" y="123"/>
                  </a:lnTo>
                  <a:lnTo>
                    <a:pt x="21" y="122"/>
                  </a:lnTo>
                  <a:lnTo>
                    <a:pt x="21" y="121"/>
                  </a:lnTo>
                  <a:lnTo>
                    <a:pt x="21" y="123"/>
                  </a:lnTo>
                  <a:lnTo>
                    <a:pt x="21" y="124"/>
                  </a:lnTo>
                  <a:lnTo>
                    <a:pt x="22" y="125"/>
                  </a:lnTo>
                  <a:lnTo>
                    <a:pt x="22" y="122"/>
                  </a:lnTo>
                  <a:lnTo>
                    <a:pt x="22" y="120"/>
                  </a:lnTo>
                  <a:lnTo>
                    <a:pt x="22" y="116"/>
                  </a:lnTo>
                  <a:lnTo>
                    <a:pt x="22" y="110"/>
                  </a:lnTo>
                  <a:lnTo>
                    <a:pt x="22" y="105"/>
                  </a:lnTo>
                  <a:lnTo>
                    <a:pt x="22" y="100"/>
                  </a:lnTo>
                  <a:lnTo>
                    <a:pt x="22" y="92"/>
                  </a:lnTo>
                  <a:lnTo>
                    <a:pt x="23" y="89"/>
                  </a:lnTo>
                  <a:lnTo>
                    <a:pt x="23" y="84"/>
                  </a:lnTo>
                  <a:lnTo>
                    <a:pt x="23" y="80"/>
                  </a:lnTo>
                  <a:lnTo>
                    <a:pt x="23" y="74"/>
                  </a:lnTo>
                  <a:lnTo>
                    <a:pt x="23" y="71"/>
                  </a:lnTo>
                  <a:lnTo>
                    <a:pt x="23" y="68"/>
                  </a:lnTo>
                  <a:lnTo>
                    <a:pt x="23" y="65"/>
                  </a:lnTo>
                  <a:lnTo>
                    <a:pt x="23" y="62"/>
                  </a:lnTo>
                  <a:lnTo>
                    <a:pt x="23" y="63"/>
                  </a:lnTo>
                  <a:lnTo>
                    <a:pt x="23" y="70"/>
                  </a:lnTo>
                  <a:lnTo>
                    <a:pt x="24" y="97"/>
                  </a:lnTo>
                  <a:lnTo>
                    <a:pt x="24" y="95"/>
                  </a:lnTo>
                  <a:lnTo>
                    <a:pt x="24" y="108"/>
                  </a:lnTo>
                  <a:lnTo>
                    <a:pt x="24" y="95"/>
                  </a:lnTo>
                  <a:lnTo>
                    <a:pt x="24" y="120"/>
                  </a:lnTo>
                  <a:lnTo>
                    <a:pt x="24" y="113"/>
                  </a:lnTo>
                  <a:lnTo>
                    <a:pt x="24" y="134"/>
                  </a:lnTo>
                  <a:lnTo>
                    <a:pt x="24" y="137"/>
                  </a:lnTo>
                  <a:lnTo>
                    <a:pt x="24" y="127"/>
                  </a:lnTo>
                  <a:lnTo>
                    <a:pt x="24" y="123"/>
                  </a:lnTo>
                  <a:lnTo>
                    <a:pt x="24" y="118"/>
                  </a:lnTo>
                  <a:lnTo>
                    <a:pt x="25" y="101"/>
                  </a:lnTo>
                  <a:lnTo>
                    <a:pt x="25" y="93"/>
                  </a:lnTo>
                  <a:lnTo>
                    <a:pt x="25" y="86"/>
                  </a:lnTo>
                  <a:lnTo>
                    <a:pt x="25" y="87"/>
                  </a:lnTo>
                  <a:lnTo>
                    <a:pt x="25" y="83"/>
                  </a:lnTo>
                  <a:lnTo>
                    <a:pt x="25" y="78"/>
                  </a:lnTo>
                  <a:lnTo>
                    <a:pt x="25" y="85"/>
                  </a:lnTo>
                  <a:lnTo>
                    <a:pt x="25" y="95"/>
                  </a:lnTo>
                  <a:lnTo>
                    <a:pt x="25" y="102"/>
                  </a:lnTo>
                  <a:lnTo>
                    <a:pt x="26" y="111"/>
                  </a:lnTo>
                  <a:lnTo>
                    <a:pt x="26" y="117"/>
                  </a:lnTo>
                  <a:lnTo>
                    <a:pt x="26" y="119"/>
                  </a:lnTo>
                  <a:lnTo>
                    <a:pt x="26" y="117"/>
                  </a:lnTo>
                  <a:lnTo>
                    <a:pt x="26" y="116"/>
                  </a:lnTo>
                  <a:lnTo>
                    <a:pt x="26" y="117"/>
                  </a:lnTo>
                  <a:lnTo>
                    <a:pt x="26" y="124"/>
                  </a:lnTo>
                  <a:lnTo>
                    <a:pt x="26" y="119"/>
                  </a:lnTo>
                  <a:lnTo>
                    <a:pt x="26" y="125"/>
                  </a:lnTo>
                  <a:lnTo>
                    <a:pt x="26" y="123"/>
                  </a:lnTo>
                  <a:lnTo>
                    <a:pt x="26" y="119"/>
                  </a:lnTo>
                  <a:lnTo>
                    <a:pt x="26" y="121"/>
                  </a:lnTo>
                  <a:lnTo>
                    <a:pt x="26" y="124"/>
                  </a:lnTo>
                  <a:lnTo>
                    <a:pt x="27" y="123"/>
                  </a:lnTo>
                  <a:lnTo>
                    <a:pt x="27" y="126"/>
                  </a:lnTo>
                  <a:lnTo>
                    <a:pt x="27" y="123"/>
                  </a:lnTo>
                  <a:lnTo>
                    <a:pt x="27" y="121"/>
                  </a:lnTo>
                  <a:lnTo>
                    <a:pt x="27" y="123"/>
                  </a:lnTo>
                  <a:lnTo>
                    <a:pt x="27" y="124"/>
                  </a:lnTo>
                  <a:lnTo>
                    <a:pt x="27" y="120"/>
                  </a:lnTo>
                  <a:lnTo>
                    <a:pt x="27" y="125"/>
                  </a:lnTo>
                  <a:lnTo>
                    <a:pt x="27" y="120"/>
                  </a:lnTo>
                  <a:lnTo>
                    <a:pt x="27" y="118"/>
                  </a:lnTo>
                  <a:lnTo>
                    <a:pt x="27" y="114"/>
                  </a:lnTo>
                  <a:lnTo>
                    <a:pt x="27" y="107"/>
                  </a:lnTo>
                  <a:lnTo>
                    <a:pt x="28" y="101"/>
                  </a:lnTo>
                  <a:lnTo>
                    <a:pt x="28" y="96"/>
                  </a:lnTo>
                  <a:lnTo>
                    <a:pt x="28" y="89"/>
                  </a:lnTo>
                  <a:lnTo>
                    <a:pt x="28" y="82"/>
                  </a:lnTo>
                  <a:lnTo>
                    <a:pt x="28" y="78"/>
                  </a:lnTo>
                  <a:lnTo>
                    <a:pt x="28" y="72"/>
                  </a:lnTo>
                  <a:lnTo>
                    <a:pt x="28" y="65"/>
                  </a:lnTo>
                  <a:lnTo>
                    <a:pt x="28" y="60"/>
                  </a:lnTo>
                  <a:lnTo>
                    <a:pt x="29" y="56"/>
                  </a:lnTo>
                  <a:lnTo>
                    <a:pt x="29" y="47"/>
                  </a:lnTo>
                  <a:lnTo>
                    <a:pt x="29" y="48"/>
                  </a:lnTo>
                  <a:lnTo>
                    <a:pt x="29" y="43"/>
                  </a:lnTo>
                  <a:lnTo>
                    <a:pt x="29" y="48"/>
                  </a:lnTo>
                  <a:lnTo>
                    <a:pt x="29" y="100"/>
                  </a:lnTo>
                  <a:lnTo>
                    <a:pt x="29" y="114"/>
                  </a:lnTo>
                  <a:lnTo>
                    <a:pt x="29" y="101"/>
                  </a:lnTo>
                  <a:lnTo>
                    <a:pt x="29" y="128"/>
                  </a:lnTo>
                  <a:lnTo>
                    <a:pt x="29" y="124"/>
                  </a:lnTo>
                  <a:lnTo>
                    <a:pt x="29" y="143"/>
                  </a:lnTo>
                  <a:lnTo>
                    <a:pt x="29" y="156"/>
                  </a:lnTo>
                  <a:lnTo>
                    <a:pt x="29" y="154"/>
                  </a:lnTo>
                  <a:lnTo>
                    <a:pt x="29" y="131"/>
                  </a:lnTo>
                  <a:lnTo>
                    <a:pt x="30" y="119"/>
                  </a:lnTo>
                  <a:lnTo>
                    <a:pt x="30" y="113"/>
                  </a:lnTo>
                  <a:lnTo>
                    <a:pt x="30" y="86"/>
                  </a:lnTo>
                  <a:lnTo>
                    <a:pt x="30" y="78"/>
                  </a:lnTo>
                  <a:lnTo>
                    <a:pt x="30" y="79"/>
                  </a:lnTo>
                  <a:lnTo>
                    <a:pt x="30" y="70"/>
                  </a:lnTo>
                  <a:lnTo>
                    <a:pt x="30" y="76"/>
                  </a:lnTo>
                  <a:lnTo>
                    <a:pt x="30" y="84"/>
                  </a:lnTo>
                  <a:lnTo>
                    <a:pt x="30" y="82"/>
                  </a:lnTo>
                  <a:lnTo>
                    <a:pt x="30" y="86"/>
                  </a:lnTo>
                  <a:lnTo>
                    <a:pt x="30" y="104"/>
                  </a:lnTo>
                  <a:lnTo>
                    <a:pt x="31" y="118"/>
                  </a:lnTo>
                  <a:lnTo>
                    <a:pt x="31" y="125"/>
                  </a:lnTo>
                  <a:lnTo>
                    <a:pt x="31" y="120"/>
                  </a:lnTo>
                  <a:lnTo>
                    <a:pt x="31" y="122"/>
                  </a:lnTo>
                  <a:lnTo>
                    <a:pt x="31" y="127"/>
                  </a:lnTo>
                  <a:lnTo>
                    <a:pt x="31" y="126"/>
                  </a:lnTo>
                  <a:lnTo>
                    <a:pt x="31" y="111"/>
                  </a:lnTo>
                  <a:lnTo>
                    <a:pt x="31" y="99"/>
                  </a:lnTo>
                  <a:lnTo>
                    <a:pt x="31" y="93"/>
                  </a:lnTo>
                  <a:lnTo>
                    <a:pt x="31" y="94"/>
                  </a:lnTo>
                  <a:lnTo>
                    <a:pt x="32" y="94"/>
                  </a:lnTo>
                  <a:lnTo>
                    <a:pt x="32" y="117"/>
                  </a:lnTo>
                  <a:lnTo>
                    <a:pt x="32" y="123"/>
                  </a:lnTo>
                  <a:lnTo>
                    <a:pt x="32" y="143"/>
                  </a:lnTo>
                  <a:lnTo>
                    <a:pt x="32" y="151"/>
                  </a:lnTo>
                  <a:lnTo>
                    <a:pt x="32" y="149"/>
                  </a:lnTo>
                  <a:lnTo>
                    <a:pt x="32" y="153"/>
                  </a:lnTo>
                  <a:lnTo>
                    <a:pt x="32" y="149"/>
                  </a:lnTo>
                  <a:lnTo>
                    <a:pt x="32" y="133"/>
                  </a:lnTo>
                  <a:lnTo>
                    <a:pt x="32" y="129"/>
                  </a:lnTo>
                  <a:lnTo>
                    <a:pt x="32" y="133"/>
                  </a:lnTo>
                  <a:lnTo>
                    <a:pt x="32" y="119"/>
                  </a:lnTo>
                  <a:lnTo>
                    <a:pt x="32" y="104"/>
                  </a:lnTo>
                  <a:lnTo>
                    <a:pt x="33" y="106"/>
                  </a:lnTo>
                  <a:lnTo>
                    <a:pt x="33" y="100"/>
                  </a:lnTo>
                  <a:lnTo>
                    <a:pt x="33" y="101"/>
                  </a:lnTo>
                  <a:lnTo>
                    <a:pt x="33" y="107"/>
                  </a:lnTo>
                  <a:lnTo>
                    <a:pt x="33" y="99"/>
                  </a:lnTo>
                  <a:lnTo>
                    <a:pt x="33" y="98"/>
                  </a:lnTo>
                  <a:lnTo>
                    <a:pt x="33" y="107"/>
                  </a:lnTo>
                  <a:lnTo>
                    <a:pt x="33" y="106"/>
                  </a:lnTo>
                  <a:lnTo>
                    <a:pt x="33" y="107"/>
                  </a:lnTo>
                  <a:lnTo>
                    <a:pt x="33" y="106"/>
                  </a:lnTo>
                  <a:lnTo>
                    <a:pt x="33" y="96"/>
                  </a:lnTo>
                  <a:lnTo>
                    <a:pt x="33" y="85"/>
                  </a:lnTo>
                  <a:lnTo>
                    <a:pt x="33" y="75"/>
                  </a:lnTo>
                  <a:lnTo>
                    <a:pt x="34" y="54"/>
                  </a:lnTo>
                  <a:lnTo>
                    <a:pt x="34" y="44"/>
                  </a:lnTo>
                  <a:lnTo>
                    <a:pt x="34" y="39"/>
                  </a:lnTo>
                  <a:lnTo>
                    <a:pt x="34" y="42"/>
                  </a:lnTo>
                  <a:lnTo>
                    <a:pt x="34" y="38"/>
                  </a:lnTo>
                  <a:lnTo>
                    <a:pt x="34" y="42"/>
                  </a:lnTo>
                  <a:lnTo>
                    <a:pt x="34" y="63"/>
                  </a:lnTo>
                  <a:lnTo>
                    <a:pt x="34" y="117"/>
                  </a:lnTo>
                  <a:lnTo>
                    <a:pt x="34" y="184"/>
                  </a:lnTo>
                  <a:lnTo>
                    <a:pt x="34" y="177"/>
                  </a:lnTo>
                  <a:lnTo>
                    <a:pt x="34" y="156"/>
                  </a:lnTo>
                  <a:lnTo>
                    <a:pt x="35" y="157"/>
                  </a:lnTo>
                  <a:lnTo>
                    <a:pt x="35" y="152"/>
                  </a:lnTo>
                  <a:lnTo>
                    <a:pt x="35" y="156"/>
                  </a:lnTo>
                  <a:lnTo>
                    <a:pt x="35" y="134"/>
                  </a:lnTo>
                  <a:lnTo>
                    <a:pt x="35" y="135"/>
                  </a:lnTo>
                  <a:lnTo>
                    <a:pt x="35" y="98"/>
                  </a:lnTo>
                  <a:lnTo>
                    <a:pt x="35" y="41"/>
                  </a:lnTo>
                  <a:lnTo>
                    <a:pt x="35" y="68"/>
                  </a:lnTo>
                  <a:lnTo>
                    <a:pt x="35" y="42"/>
                  </a:lnTo>
                  <a:lnTo>
                    <a:pt x="35" y="67"/>
                  </a:lnTo>
                  <a:lnTo>
                    <a:pt x="35" y="63"/>
                  </a:lnTo>
                  <a:lnTo>
                    <a:pt x="35" y="66"/>
                  </a:lnTo>
                  <a:lnTo>
                    <a:pt x="35" y="89"/>
                  </a:lnTo>
                  <a:lnTo>
                    <a:pt x="35" y="123"/>
                  </a:lnTo>
                  <a:lnTo>
                    <a:pt x="35" y="163"/>
                  </a:lnTo>
                  <a:lnTo>
                    <a:pt x="36" y="140"/>
                  </a:lnTo>
                  <a:lnTo>
                    <a:pt x="36" y="141"/>
                  </a:lnTo>
                  <a:lnTo>
                    <a:pt x="36" y="132"/>
                  </a:lnTo>
                  <a:lnTo>
                    <a:pt x="36" y="103"/>
                  </a:lnTo>
                  <a:lnTo>
                    <a:pt x="36" y="70"/>
                  </a:lnTo>
                  <a:lnTo>
                    <a:pt x="36" y="50"/>
                  </a:lnTo>
                  <a:lnTo>
                    <a:pt x="36" y="51"/>
                  </a:lnTo>
                  <a:lnTo>
                    <a:pt x="36" y="71"/>
                  </a:lnTo>
                  <a:lnTo>
                    <a:pt x="36" y="80"/>
                  </a:lnTo>
                  <a:lnTo>
                    <a:pt x="36" y="120"/>
                  </a:lnTo>
                  <a:lnTo>
                    <a:pt x="37" y="144"/>
                  </a:lnTo>
                  <a:lnTo>
                    <a:pt x="37" y="154"/>
                  </a:lnTo>
                  <a:lnTo>
                    <a:pt x="37" y="152"/>
                  </a:lnTo>
                  <a:lnTo>
                    <a:pt x="37" y="166"/>
                  </a:lnTo>
                  <a:lnTo>
                    <a:pt x="37" y="145"/>
                  </a:lnTo>
                  <a:lnTo>
                    <a:pt x="37" y="117"/>
                  </a:lnTo>
                  <a:lnTo>
                    <a:pt x="37" y="98"/>
                  </a:lnTo>
                  <a:lnTo>
                    <a:pt x="37" y="103"/>
                  </a:lnTo>
                  <a:lnTo>
                    <a:pt x="37" y="98"/>
                  </a:lnTo>
                  <a:lnTo>
                    <a:pt x="37" y="102"/>
                  </a:lnTo>
                  <a:lnTo>
                    <a:pt x="38" y="131"/>
                  </a:lnTo>
                  <a:lnTo>
                    <a:pt x="38" y="146"/>
                  </a:lnTo>
                  <a:lnTo>
                    <a:pt x="38" y="144"/>
                  </a:lnTo>
                  <a:lnTo>
                    <a:pt x="38" y="145"/>
                  </a:lnTo>
                  <a:lnTo>
                    <a:pt x="38" y="131"/>
                  </a:lnTo>
                  <a:lnTo>
                    <a:pt x="38" y="108"/>
                  </a:lnTo>
                  <a:lnTo>
                    <a:pt x="38" y="81"/>
                  </a:lnTo>
                  <a:lnTo>
                    <a:pt x="38" y="75"/>
                  </a:lnTo>
                  <a:lnTo>
                    <a:pt x="38" y="77"/>
                  </a:lnTo>
                  <a:lnTo>
                    <a:pt x="38" y="74"/>
                  </a:lnTo>
                  <a:lnTo>
                    <a:pt x="38" y="77"/>
                  </a:lnTo>
                  <a:lnTo>
                    <a:pt x="38" y="79"/>
                  </a:lnTo>
                  <a:lnTo>
                    <a:pt x="39" y="82"/>
                  </a:lnTo>
                  <a:lnTo>
                    <a:pt x="39" y="81"/>
                  </a:lnTo>
                  <a:lnTo>
                    <a:pt x="39" y="85"/>
                  </a:lnTo>
                  <a:lnTo>
                    <a:pt x="39" y="81"/>
                  </a:lnTo>
                  <a:lnTo>
                    <a:pt x="39" y="63"/>
                  </a:lnTo>
                  <a:lnTo>
                    <a:pt x="39" y="47"/>
                  </a:lnTo>
                  <a:lnTo>
                    <a:pt x="39" y="38"/>
                  </a:lnTo>
                  <a:lnTo>
                    <a:pt x="39" y="36"/>
                  </a:lnTo>
                  <a:lnTo>
                    <a:pt x="39" y="55"/>
                  </a:lnTo>
                  <a:lnTo>
                    <a:pt x="39" y="153"/>
                  </a:lnTo>
                  <a:lnTo>
                    <a:pt x="40" y="201"/>
                  </a:lnTo>
                  <a:lnTo>
                    <a:pt x="40" y="162"/>
                  </a:lnTo>
                  <a:lnTo>
                    <a:pt x="40" y="146"/>
                  </a:lnTo>
                  <a:lnTo>
                    <a:pt x="40" y="131"/>
                  </a:lnTo>
                  <a:lnTo>
                    <a:pt x="40" y="114"/>
                  </a:lnTo>
                  <a:lnTo>
                    <a:pt x="40" y="29"/>
                  </a:lnTo>
                  <a:lnTo>
                    <a:pt x="40" y="40"/>
                  </a:lnTo>
                  <a:lnTo>
                    <a:pt x="40" y="19"/>
                  </a:lnTo>
                  <a:lnTo>
                    <a:pt x="40" y="40"/>
                  </a:lnTo>
                  <a:lnTo>
                    <a:pt x="40" y="84"/>
                  </a:lnTo>
                  <a:lnTo>
                    <a:pt x="40" y="106"/>
                  </a:lnTo>
                  <a:lnTo>
                    <a:pt x="41" y="133"/>
                  </a:lnTo>
                  <a:lnTo>
                    <a:pt x="41" y="175"/>
                  </a:lnTo>
                  <a:lnTo>
                    <a:pt x="41" y="146"/>
                  </a:lnTo>
                  <a:lnTo>
                    <a:pt x="41" y="176"/>
                  </a:lnTo>
                  <a:lnTo>
                    <a:pt x="41" y="146"/>
                  </a:lnTo>
                  <a:lnTo>
                    <a:pt x="41" y="108"/>
                  </a:lnTo>
                  <a:lnTo>
                    <a:pt x="41" y="86"/>
                  </a:lnTo>
                  <a:lnTo>
                    <a:pt x="41" y="62"/>
                  </a:lnTo>
                  <a:lnTo>
                    <a:pt x="41" y="50"/>
                  </a:lnTo>
                  <a:lnTo>
                    <a:pt x="41" y="53"/>
                  </a:lnTo>
                  <a:lnTo>
                    <a:pt x="41" y="92"/>
                  </a:lnTo>
                  <a:lnTo>
                    <a:pt x="41" y="124"/>
                  </a:lnTo>
                  <a:lnTo>
                    <a:pt x="42" y="144"/>
                  </a:lnTo>
                  <a:lnTo>
                    <a:pt x="42" y="148"/>
                  </a:lnTo>
                  <a:lnTo>
                    <a:pt x="42" y="130"/>
                  </a:lnTo>
                  <a:lnTo>
                    <a:pt x="42" y="98"/>
                  </a:lnTo>
                  <a:lnTo>
                    <a:pt x="42" y="117"/>
                  </a:lnTo>
                  <a:lnTo>
                    <a:pt x="42" y="109"/>
                  </a:lnTo>
                  <a:lnTo>
                    <a:pt x="42" y="110"/>
                  </a:lnTo>
                  <a:lnTo>
                    <a:pt x="42" y="122"/>
                  </a:lnTo>
                  <a:lnTo>
                    <a:pt x="42" y="131"/>
                  </a:lnTo>
                  <a:lnTo>
                    <a:pt x="43" y="149"/>
                  </a:lnTo>
                  <a:lnTo>
                    <a:pt x="43" y="146"/>
                  </a:lnTo>
                  <a:lnTo>
                    <a:pt x="43" y="124"/>
                  </a:lnTo>
                  <a:lnTo>
                    <a:pt x="43" y="133"/>
                  </a:lnTo>
                  <a:lnTo>
                    <a:pt x="43" y="118"/>
                  </a:lnTo>
                  <a:lnTo>
                    <a:pt x="43" y="109"/>
                  </a:lnTo>
                  <a:lnTo>
                    <a:pt x="43" y="104"/>
                  </a:lnTo>
                  <a:lnTo>
                    <a:pt x="43" y="110"/>
                  </a:lnTo>
                  <a:lnTo>
                    <a:pt x="43" y="109"/>
                  </a:lnTo>
                  <a:lnTo>
                    <a:pt x="43" y="92"/>
                  </a:lnTo>
                  <a:lnTo>
                    <a:pt x="44" y="101"/>
                  </a:lnTo>
                  <a:lnTo>
                    <a:pt x="44" y="97"/>
                  </a:lnTo>
                  <a:lnTo>
                    <a:pt x="44" y="83"/>
                  </a:lnTo>
                  <a:lnTo>
                    <a:pt x="44" y="72"/>
                  </a:lnTo>
                  <a:lnTo>
                    <a:pt x="44" y="59"/>
                  </a:lnTo>
                  <a:lnTo>
                    <a:pt x="44" y="32"/>
                  </a:lnTo>
                  <a:lnTo>
                    <a:pt x="44" y="27"/>
                  </a:lnTo>
                  <a:lnTo>
                    <a:pt x="44" y="30"/>
                  </a:lnTo>
                  <a:lnTo>
                    <a:pt x="44" y="45"/>
                  </a:lnTo>
                  <a:lnTo>
                    <a:pt x="44" y="44"/>
                  </a:lnTo>
                  <a:lnTo>
                    <a:pt x="44" y="59"/>
                  </a:lnTo>
                  <a:lnTo>
                    <a:pt x="45" y="168"/>
                  </a:lnTo>
                  <a:lnTo>
                    <a:pt x="45" y="232"/>
                  </a:lnTo>
                  <a:lnTo>
                    <a:pt x="45" y="212"/>
                  </a:lnTo>
                  <a:lnTo>
                    <a:pt x="45" y="153"/>
                  </a:lnTo>
                  <a:lnTo>
                    <a:pt x="45" y="105"/>
                  </a:lnTo>
                  <a:lnTo>
                    <a:pt x="45" y="93"/>
                  </a:lnTo>
                  <a:lnTo>
                    <a:pt x="45" y="14"/>
                  </a:lnTo>
                  <a:lnTo>
                    <a:pt x="45" y="30"/>
                  </a:lnTo>
                  <a:lnTo>
                    <a:pt x="45" y="0"/>
                  </a:lnTo>
                  <a:lnTo>
                    <a:pt x="45" y="30"/>
                  </a:lnTo>
                  <a:lnTo>
                    <a:pt x="45" y="108"/>
                  </a:lnTo>
                  <a:lnTo>
                    <a:pt x="46" y="135"/>
                  </a:lnTo>
                  <a:lnTo>
                    <a:pt x="46" y="153"/>
                  </a:lnTo>
                  <a:lnTo>
                    <a:pt x="46" y="176"/>
                  </a:lnTo>
                  <a:lnTo>
                    <a:pt x="46" y="130"/>
                  </a:lnTo>
                  <a:lnTo>
                    <a:pt x="46" y="67"/>
                  </a:lnTo>
                  <a:lnTo>
                    <a:pt x="46" y="54"/>
                  </a:lnTo>
                  <a:lnTo>
                    <a:pt x="46" y="59"/>
                  </a:lnTo>
                  <a:lnTo>
                    <a:pt x="46" y="51"/>
                  </a:lnTo>
                  <a:lnTo>
                    <a:pt x="46" y="59"/>
                  </a:lnTo>
                  <a:lnTo>
                    <a:pt x="46" y="70"/>
                  </a:lnTo>
                  <a:lnTo>
                    <a:pt x="47" y="123"/>
                  </a:lnTo>
                  <a:lnTo>
                    <a:pt x="47" y="161"/>
                  </a:lnTo>
                  <a:lnTo>
                    <a:pt x="47" y="153"/>
                  </a:lnTo>
                  <a:lnTo>
                    <a:pt x="47" y="130"/>
                  </a:lnTo>
                  <a:lnTo>
                    <a:pt x="47" y="105"/>
                  </a:lnTo>
                  <a:lnTo>
                    <a:pt x="47" y="80"/>
                  </a:lnTo>
                  <a:lnTo>
                    <a:pt x="47" y="102"/>
                  </a:lnTo>
                  <a:lnTo>
                    <a:pt x="47" y="63"/>
                  </a:lnTo>
                  <a:lnTo>
                    <a:pt x="47" y="102"/>
                  </a:lnTo>
                  <a:lnTo>
                    <a:pt x="47" y="136"/>
                  </a:lnTo>
                  <a:lnTo>
                    <a:pt x="47" y="150"/>
                  </a:lnTo>
                  <a:lnTo>
                    <a:pt x="48" y="166"/>
                  </a:lnTo>
                  <a:lnTo>
                    <a:pt x="48" y="159"/>
                  </a:lnTo>
                  <a:lnTo>
                    <a:pt x="48" y="156"/>
                  </a:lnTo>
                  <a:lnTo>
                    <a:pt x="48" y="125"/>
                  </a:lnTo>
                  <a:lnTo>
                    <a:pt x="48" y="90"/>
                  </a:lnTo>
                  <a:lnTo>
                    <a:pt x="48" y="105"/>
                  </a:lnTo>
                  <a:lnTo>
                    <a:pt x="48" y="92"/>
                  </a:lnTo>
                  <a:lnTo>
                    <a:pt x="48" y="104"/>
                  </a:lnTo>
                  <a:lnTo>
                    <a:pt x="48" y="110"/>
                  </a:lnTo>
                  <a:lnTo>
                    <a:pt x="48" y="122"/>
                  </a:lnTo>
                  <a:lnTo>
                    <a:pt x="48" y="120"/>
                  </a:lnTo>
                  <a:lnTo>
                    <a:pt x="48" y="130"/>
                  </a:lnTo>
                  <a:lnTo>
                    <a:pt x="49" y="117"/>
                  </a:lnTo>
                  <a:lnTo>
                    <a:pt x="49" y="131"/>
                  </a:lnTo>
                  <a:lnTo>
                    <a:pt x="49" y="117"/>
                  </a:lnTo>
                  <a:lnTo>
                    <a:pt x="49" y="93"/>
                  </a:lnTo>
                  <a:lnTo>
                    <a:pt x="49" y="97"/>
                  </a:lnTo>
                  <a:lnTo>
                    <a:pt x="49" y="88"/>
                  </a:lnTo>
                  <a:lnTo>
                    <a:pt x="49" y="69"/>
                  </a:lnTo>
                  <a:lnTo>
                    <a:pt x="49" y="61"/>
                  </a:lnTo>
                  <a:lnTo>
                    <a:pt x="49" y="62"/>
                  </a:lnTo>
                  <a:lnTo>
                    <a:pt x="49" y="55"/>
                  </a:lnTo>
                  <a:lnTo>
                    <a:pt x="49" y="58"/>
                  </a:lnTo>
                  <a:lnTo>
                    <a:pt x="49" y="46"/>
                  </a:lnTo>
                  <a:lnTo>
                    <a:pt x="49" y="29"/>
                  </a:lnTo>
                  <a:lnTo>
                    <a:pt x="50" y="56"/>
                  </a:lnTo>
                  <a:lnTo>
                    <a:pt x="50" y="70"/>
                  </a:lnTo>
                  <a:lnTo>
                    <a:pt x="50" y="178"/>
                  </a:lnTo>
                  <a:lnTo>
                    <a:pt x="50" y="217"/>
                  </a:lnTo>
                  <a:lnTo>
                    <a:pt x="50" y="195"/>
                  </a:lnTo>
                  <a:lnTo>
                    <a:pt x="50" y="139"/>
                  </a:lnTo>
                  <a:lnTo>
                    <a:pt x="50" y="98"/>
                  </a:lnTo>
                  <a:lnTo>
                    <a:pt x="50" y="80"/>
                  </a:lnTo>
                  <a:lnTo>
                    <a:pt x="50" y="85"/>
                  </a:lnTo>
                  <a:lnTo>
                    <a:pt x="50" y="22"/>
                  </a:lnTo>
                  <a:lnTo>
                    <a:pt x="50" y="49"/>
                  </a:lnTo>
                  <a:lnTo>
                    <a:pt x="50" y="14"/>
                  </a:lnTo>
                  <a:lnTo>
                    <a:pt x="51" y="49"/>
                  </a:lnTo>
                  <a:lnTo>
                    <a:pt x="51" y="120"/>
                  </a:lnTo>
                  <a:lnTo>
                    <a:pt x="51" y="150"/>
                  </a:lnTo>
                  <a:lnTo>
                    <a:pt x="51" y="154"/>
                  </a:lnTo>
                  <a:lnTo>
                    <a:pt x="51" y="152"/>
                  </a:lnTo>
                  <a:lnTo>
                    <a:pt x="51" y="140"/>
                  </a:lnTo>
                  <a:lnTo>
                    <a:pt x="51" y="133"/>
                  </a:lnTo>
                  <a:lnTo>
                    <a:pt x="51" y="156"/>
                  </a:lnTo>
                  <a:lnTo>
                    <a:pt x="51" y="133"/>
                  </a:lnTo>
                  <a:lnTo>
                    <a:pt x="51" y="56"/>
                  </a:lnTo>
                  <a:lnTo>
                    <a:pt x="51" y="47"/>
                  </a:lnTo>
                  <a:lnTo>
                    <a:pt x="51" y="68"/>
                  </a:lnTo>
                  <a:lnTo>
                    <a:pt x="52" y="89"/>
                  </a:lnTo>
                  <a:lnTo>
                    <a:pt x="52" y="111"/>
                  </a:lnTo>
                  <a:lnTo>
                    <a:pt x="52" y="154"/>
                  </a:lnTo>
                  <a:lnTo>
                    <a:pt x="52" y="142"/>
                  </a:lnTo>
                  <a:lnTo>
                    <a:pt x="52" y="156"/>
                  </a:lnTo>
                  <a:lnTo>
                    <a:pt x="52" y="142"/>
                  </a:lnTo>
                  <a:lnTo>
                    <a:pt x="52" y="114"/>
                  </a:lnTo>
                  <a:lnTo>
                    <a:pt x="52" y="88"/>
                  </a:lnTo>
                  <a:lnTo>
                    <a:pt x="52" y="78"/>
                  </a:lnTo>
                  <a:lnTo>
                    <a:pt x="52" y="83"/>
                  </a:lnTo>
                  <a:lnTo>
                    <a:pt x="52" y="70"/>
                  </a:lnTo>
                  <a:lnTo>
                    <a:pt x="53" y="83"/>
                  </a:lnTo>
                  <a:lnTo>
                    <a:pt x="53" y="145"/>
                  </a:lnTo>
                  <a:lnTo>
                    <a:pt x="53" y="153"/>
                  </a:lnTo>
                  <a:lnTo>
                    <a:pt x="53" y="166"/>
                  </a:lnTo>
                  <a:lnTo>
                    <a:pt x="53" y="157"/>
                  </a:lnTo>
                  <a:lnTo>
                    <a:pt x="53" y="138"/>
                  </a:lnTo>
                  <a:lnTo>
                    <a:pt x="53" y="111"/>
                  </a:lnTo>
                  <a:lnTo>
                    <a:pt x="53" y="79"/>
                  </a:lnTo>
                  <a:lnTo>
                    <a:pt x="53" y="106"/>
                  </a:lnTo>
                  <a:lnTo>
                    <a:pt x="53" y="112"/>
                  </a:lnTo>
                  <a:lnTo>
                    <a:pt x="53" y="128"/>
                  </a:lnTo>
                  <a:lnTo>
                    <a:pt x="54" y="126"/>
                  </a:lnTo>
                  <a:lnTo>
                    <a:pt x="54" y="121"/>
                  </a:lnTo>
                  <a:lnTo>
                    <a:pt x="54" y="123"/>
                  </a:lnTo>
                  <a:lnTo>
                    <a:pt x="54" y="110"/>
                  </a:lnTo>
                  <a:lnTo>
                    <a:pt x="54" y="80"/>
                  </a:lnTo>
                  <a:lnTo>
                    <a:pt x="54" y="78"/>
                  </a:lnTo>
                  <a:lnTo>
                    <a:pt x="54" y="80"/>
                  </a:lnTo>
                  <a:lnTo>
                    <a:pt x="54" y="67"/>
                  </a:lnTo>
                  <a:lnTo>
                    <a:pt x="54" y="61"/>
                  </a:lnTo>
                  <a:lnTo>
                    <a:pt x="54" y="48"/>
                  </a:lnTo>
                  <a:lnTo>
                    <a:pt x="54" y="51"/>
                  </a:lnTo>
                  <a:lnTo>
                    <a:pt x="54" y="45"/>
                  </a:lnTo>
                  <a:lnTo>
                    <a:pt x="55" y="34"/>
                  </a:lnTo>
                  <a:lnTo>
                    <a:pt x="55" y="35"/>
                  </a:lnTo>
                  <a:lnTo>
                    <a:pt x="55" y="53"/>
                  </a:lnTo>
                  <a:lnTo>
                    <a:pt x="55" y="70"/>
                  </a:lnTo>
                  <a:lnTo>
                    <a:pt x="55" y="200"/>
                  </a:lnTo>
                  <a:lnTo>
                    <a:pt x="55" y="164"/>
                  </a:lnTo>
                  <a:lnTo>
                    <a:pt x="55" y="224"/>
                  </a:lnTo>
                  <a:lnTo>
                    <a:pt x="55" y="164"/>
                  </a:lnTo>
                  <a:lnTo>
                    <a:pt x="55" y="125"/>
                  </a:lnTo>
                  <a:lnTo>
                    <a:pt x="55" y="86"/>
                  </a:lnTo>
                  <a:lnTo>
                    <a:pt x="55" y="89"/>
                  </a:lnTo>
                  <a:lnTo>
                    <a:pt x="55" y="83"/>
                  </a:lnTo>
                  <a:lnTo>
                    <a:pt x="56" y="17"/>
                  </a:lnTo>
                  <a:lnTo>
                    <a:pt x="56" y="59"/>
                  </a:lnTo>
                  <a:lnTo>
                    <a:pt x="56" y="11"/>
                  </a:lnTo>
                  <a:lnTo>
                    <a:pt x="56" y="59"/>
                  </a:lnTo>
                  <a:lnTo>
                    <a:pt x="56" y="124"/>
                  </a:lnTo>
                  <a:lnTo>
                    <a:pt x="56" y="152"/>
                  </a:lnTo>
                  <a:lnTo>
                    <a:pt x="56" y="139"/>
                  </a:lnTo>
                  <a:lnTo>
                    <a:pt x="56" y="155"/>
                  </a:lnTo>
                  <a:lnTo>
                    <a:pt x="56" y="139"/>
                  </a:lnTo>
                  <a:lnTo>
                    <a:pt x="56" y="157"/>
                  </a:lnTo>
                  <a:lnTo>
                    <a:pt x="56" y="113"/>
                  </a:lnTo>
                  <a:lnTo>
                    <a:pt x="56" y="59"/>
                  </a:lnTo>
                  <a:lnTo>
                    <a:pt x="56" y="50"/>
                  </a:lnTo>
                  <a:lnTo>
                    <a:pt x="57" y="79"/>
                  </a:lnTo>
                  <a:lnTo>
                    <a:pt x="57" y="90"/>
                  </a:lnTo>
                  <a:lnTo>
                    <a:pt x="57" y="125"/>
                  </a:lnTo>
                  <a:lnTo>
                    <a:pt x="57" y="160"/>
                  </a:lnTo>
                  <a:lnTo>
                    <a:pt x="57" y="147"/>
                  </a:lnTo>
                  <a:lnTo>
                    <a:pt x="57" y="118"/>
                  </a:lnTo>
                  <a:lnTo>
                    <a:pt x="57" y="91"/>
                  </a:lnTo>
                  <a:lnTo>
                    <a:pt x="57" y="76"/>
                  </a:lnTo>
                  <a:lnTo>
                    <a:pt x="58" y="71"/>
                  </a:lnTo>
                  <a:lnTo>
                    <a:pt x="58" y="114"/>
                  </a:lnTo>
                  <a:lnTo>
                    <a:pt x="58" y="151"/>
                  </a:lnTo>
                  <a:lnTo>
                    <a:pt x="58" y="156"/>
                  </a:lnTo>
                  <a:lnTo>
                    <a:pt x="58" y="169"/>
                  </a:lnTo>
                  <a:lnTo>
                    <a:pt x="58" y="161"/>
                  </a:lnTo>
                  <a:lnTo>
                    <a:pt x="58" y="141"/>
                  </a:lnTo>
                  <a:lnTo>
                    <a:pt x="58" y="100"/>
                  </a:lnTo>
                  <a:lnTo>
                    <a:pt x="58" y="82"/>
                  </a:lnTo>
                  <a:lnTo>
                    <a:pt x="58" y="87"/>
                  </a:lnTo>
                  <a:lnTo>
                    <a:pt x="58" y="111"/>
                  </a:lnTo>
                  <a:lnTo>
                    <a:pt x="58" y="113"/>
                  </a:lnTo>
                  <a:lnTo>
                    <a:pt x="59" y="113"/>
                  </a:lnTo>
                  <a:lnTo>
                    <a:pt x="59" y="126"/>
                  </a:lnTo>
                  <a:lnTo>
                    <a:pt x="59" y="125"/>
                  </a:lnTo>
                  <a:lnTo>
                    <a:pt x="59" y="118"/>
                  </a:lnTo>
                  <a:lnTo>
                    <a:pt x="59" y="102"/>
                  </a:lnTo>
                  <a:lnTo>
                    <a:pt x="59" y="78"/>
                  </a:lnTo>
                  <a:lnTo>
                    <a:pt x="59" y="76"/>
                  </a:lnTo>
                  <a:lnTo>
                    <a:pt x="59" y="56"/>
                  </a:lnTo>
                  <a:lnTo>
                    <a:pt x="59" y="49"/>
                  </a:lnTo>
                  <a:lnTo>
                    <a:pt x="59" y="40"/>
                  </a:lnTo>
                  <a:lnTo>
                    <a:pt x="60" y="32"/>
                  </a:lnTo>
                  <a:lnTo>
                    <a:pt x="60" y="42"/>
                  </a:lnTo>
                  <a:lnTo>
                    <a:pt x="60" y="73"/>
                  </a:lnTo>
                  <a:lnTo>
                    <a:pt x="60" y="191"/>
                  </a:lnTo>
                  <a:lnTo>
                    <a:pt x="60" y="219"/>
                  </a:lnTo>
                  <a:lnTo>
                    <a:pt x="60" y="193"/>
                  </a:lnTo>
                  <a:lnTo>
                    <a:pt x="60" y="140"/>
                  </a:lnTo>
                  <a:lnTo>
                    <a:pt x="60" y="109"/>
                  </a:lnTo>
                  <a:lnTo>
                    <a:pt x="60" y="84"/>
                  </a:lnTo>
                  <a:lnTo>
                    <a:pt x="61" y="22"/>
                  </a:lnTo>
                  <a:lnTo>
                    <a:pt x="61" y="39"/>
                  </a:lnTo>
                  <a:lnTo>
                    <a:pt x="61" y="10"/>
                  </a:lnTo>
                  <a:lnTo>
                    <a:pt x="61" y="39"/>
                  </a:lnTo>
                  <a:lnTo>
                    <a:pt x="61" y="109"/>
                  </a:lnTo>
                  <a:lnTo>
                    <a:pt x="61" y="135"/>
                  </a:lnTo>
                  <a:lnTo>
                    <a:pt x="61" y="149"/>
                  </a:lnTo>
                  <a:lnTo>
                    <a:pt x="61" y="146"/>
                  </a:lnTo>
                  <a:lnTo>
                    <a:pt x="61" y="154"/>
                  </a:lnTo>
                  <a:lnTo>
                    <a:pt x="61" y="137"/>
                  </a:lnTo>
                  <a:lnTo>
                    <a:pt x="61" y="164"/>
                  </a:lnTo>
                  <a:lnTo>
                    <a:pt x="61" y="137"/>
                  </a:lnTo>
                  <a:lnTo>
                    <a:pt x="61" y="72"/>
                  </a:lnTo>
                  <a:lnTo>
                    <a:pt x="61" y="52"/>
                  </a:lnTo>
                  <a:lnTo>
                    <a:pt x="62" y="47"/>
                  </a:lnTo>
                  <a:lnTo>
                    <a:pt x="62" y="51"/>
                  </a:lnTo>
                  <a:lnTo>
                    <a:pt x="62" y="70"/>
                  </a:lnTo>
                  <a:lnTo>
                    <a:pt x="62" y="85"/>
                  </a:lnTo>
                  <a:lnTo>
                    <a:pt x="62" y="148"/>
                  </a:lnTo>
                  <a:lnTo>
                    <a:pt x="62" y="155"/>
                  </a:lnTo>
                  <a:lnTo>
                    <a:pt x="62" y="140"/>
                  </a:lnTo>
                  <a:lnTo>
                    <a:pt x="62" y="110"/>
                  </a:lnTo>
                  <a:lnTo>
                    <a:pt x="62" y="90"/>
                  </a:lnTo>
                  <a:lnTo>
                    <a:pt x="63" y="80"/>
                  </a:lnTo>
                  <a:lnTo>
                    <a:pt x="63" y="88"/>
                  </a:lnTo>
                  <a:lnTo>
                    <a:pt x="63" y="112"/>
                  </a:lnTo>
                  <a:lnTo>
                    <a:pt x="63" y="129"/>
                  </a:lnTo>
                  <a:lnTo>
                    <a:pt x="63" y="151"/>
                  </a:lnTo>
                  <a:lnTo>
                    <a:pt x="63" y="149"/>
                  </a:lnTo>
                  <a:lnTo>
                    <a:pt x="63" y="154"/>
                  </a:lnTo>
                  <a:lnTo>
                    <a:pt x="63" y="149"/>
                  </a:lnTo>
                  <a:lnTo>
                    <a:pt x="63" y="133"/>
                  </a:lnTo>
                  <a:lnTo>
                    <a:pt x="63" y="107"/>
                  </a:lnTo>
                  <a:lnTo>
                    <a:pt x="63" y="112"/>
                  </a:lnTo>
                  <a:lnTo>
                    <a:pt x="64" y="95"/>
                  </a:lnTo>
                  <a:lnTo>
                    <a:pt x="64" y="102"/>
                  </a:lnTo>
                  <a:lnTo>
                    <a:pt x="64" y="103"/>
                  </a:lnTo>
                  <a:lnTo>
                    <a:pt x="64" y="101"/>
                  </a:lnTo>
                  <a:lnTo>
                    <a:pt x="64" y="105"/>
                  </a:lnTo>
                  <a:lnTo>
                    <a:pt x="64" y="101"/>
                  </a:lnTo>
                  <a:lnTo>
                    <a:pt x="64" y="88"/>
                  </a:lnTo>
                  <a:lnTo>
                    <a:pt x="64" y="84"/>
                  </a:lnTo>
                  <a:lnTo>
                    <a:pt x="64" y="87"/>
                  </a:lnTo>
                  <a:lnTo>
                    <a:pt x="64" y="68"/>
                  </a:lnTo>
                  <a:lnTo>
                    <a:pt x="64" y="46"/>
                  </a:lnTo>
                  <a:lnTo>
                    <a:pt x="64" y="28"/>
                  </a:lnTo>
                  <a:lnTo>
                    <a:pt x="65" y="18"/>
                  </a:lnTo>
                  <a:lnTo>
                    <a:pt x="65" y="28"/>
                  </a:lnTo>
                  <a:lnTo>
                    <a:pt x="65" y="59"/>
                  </a:lnTo>
                  <a:lnTo>
                    <a:pt x="65" y="175"/>
                  </a:lnTo>
                  <a:lnTo>
                    <a:pt x="65" y="205"/>
                  </a:lnTo>
                  <a:lnTo>
                    <a:pt x="65" y="175"/>
                  </a:lnTo>
                  <a:lnTo>
                    <a:pt x="65" y="148"/>
                  </a:lnTo>
                  <a:lnTo>
                    <a:pt x="65" y="126"/>
                  </a:lnTo>
                  <a:lnTo>
                    <a:pt x="65" y="99"/>
                  </a:lnTo>
                  <a:lnTo>
                    <a:pt x="66" y="35"/>
                  </a:lnTo>
                  <a:lnTo>
                    <a:pt x="66" y="13"/>
                  </a:lnTo>
                  <a:lnTo>
                    <a:pt x="66" y="25"/>
                  </a:lnTo>
                  <a:lnTo>
                    <a:pt x="66" y="78"/>
                  </a:lnTo>
                  <a:lnTo>
                    <a:pt x="66" y="106"/>
                  </a:lnTo>
                  <a:lnTo>
                    <a:pt x="66" y="131"/>
                  </a:lnTo>
                  <a:lnTo>
                    <a:pt x="66" y="163"/>
                  </a:lnTo>
                  <a:lnTo>
                    <a:pt x="66" y="179"/>
                  </a:lnTo>
                  <a:lnTo>
                    <a:pt x="66" y="172"/>
                  </a:lnTo>
                  <a:lnTo>
                    <a:pt x="66" y="117"/>
                  </a:lnTo>
                  <a:lnTo>
                    <a:pt x="67" y="88"/>
                  </a:lnTo>
                  <a:lnTo>
                    <a:pt x="67" y="63"/>
                  </a:lnTo>
                  <a:lnTo>
                    <a:pt x="67" y="54"/>
                  </a:lnTo>
                  <a:lnTo>
                    <a:pt x="67" y="48"/>
                  </a:lnTo>
                  <a:lnTo>
                    <a:pt x="67" y="53"/>
                  </a:lnTo>
                  <a:lnTo>
                    <a:pt x="67" y="98"/>
                  </a:lnTo>
                  <a:lnTo>
                    <a:pt x="67" y="132"/>
                  </a:lnTo>
                  <a:lnTo>
                    <a:pt x="67" y="143"/>
                  </a:lnTo>
                  <a:lnTo>
                    <a:pt x="67" y="147"/>
                  </a:lnTo>
                  <a:lnTo>
                    <a:pt x="67" y="145"/>
                  </a:lnTo>
                  <a:lnTo>
                    <a:pt x="67" y="135"/>
                  </a:lnTo>
                  <a:lnTo>
                    <a:pt x="68" y="136"/>
                  </a:lnTo>
                  <a:lnTo>
                    <a:pt x="68" y="132"/>
                  </a:lnTo>
                  <a:lnTo>
                    <a:pt x="68" y="119"/>
                  </a:lnTo>
                  <a:lnTo>
                    <a:pt x="68" y="136"/>
                  </a:lnTo>
                  <a:lnTo>
                    <a:pt x="68" y="119"/>
                  </a:lnTo>
                  <a:lnTo>
                    <a:pt x="68" y="109"/>
                  </a:lnTo>
                  <a:lnTo>
                    <a:pt x="68" y="112"/>
                  </a:lnTo>
                  <a:lnTo>
                    <a:pt x="68" y="115"/>
                  </a:lnTo>
                  <a:lnTo>
                    <a:pt x="68" y="121"/>
                  </a:lnTo>
                  <a:lnTo>
                    <a:pt x="68" y="119"/>
                  </a:lnTo>
                  <a:lnTo>
                    <a:pt x="68" y="126"/>
                  </a:lnTo>
                  <a:lnTo>
                    <a:pt x="68" y="134"/>
                  </a:lnTo>
                  <a:lnTo>
                    <a:pt x="69" y="125"/>
                  </a:lnTo>
                  <a:lnTo>
                    <a:pt x="69" y="116"/>
                  </a:lnTo>
                  <a:lnTo>
                    <a:pt x="69" y="101"/>
                  </a:lnTo>
                  <a:lnTo>
                    <a:pt x="69" y="90"/>
                  </a:lnTo>
                  <a:lnTo>
                    <a:pt x="69" y="71"/>
                  </a:lnTo>
                  <a:lnTo>
                    <a:pt x="69" y="68"/>
                  </a:lnTo>
                  <a:lnTo>
                    <a:pt x="69" y="69"/>
                  </a:lnTo>
                  <a:lnTo>
                    <a:pt x="69" y="59"/>
                  </a:lnTo>
                  <a:lnTo>
                    <a:pt x="69" y="53"/>
                  </a:lnTo>
                  <a:lnTo>
                    <a:pt x="70" y="43"/>
                  </a:lnTo>
                  <a:lnTo>
                    <a:pt x="70" y="37"/>
                  </a:lnTo>
                  <a:lnTo>
                    <a:pt x="70" y="38"/>
                  </a:lnTo>
                  <a:lnTo>
                    <a:pt x="70" y="53"/>
                  </a:lnTo>
                  <a:lnTo>
                    <a:pt x="70" y="97"/>
                  </a:lnTo>
                  <a:lnTo>
                    <a:pt x="70" y="155"/>
                  </a:lnTo>
                  <a:lnTo>
                    <a:pt x="70" y="141"/>
                  </a:lnTo>
                  <a:lnTo>
                    <a:pt x="70" y="139"/>
                  </a:lnTo>
                  <a:lnTo>
                    <a:pt x="70" y="142"/>
                  </a:lnTo>
                  <a:lnTo>
                    <a:pt x="70" y="139"/>
                  </a:lnTo>
                  <a:lnTo>
                    <a:pt x="70" y="128"/>
                  </a:lnTo>
                  <a:lnTo>
                    <a:pt x="71" y="71"/>
                  </a:lnTo>
                  <a:lnTo>
                    <a:pt x="71" y="74"/>
                  </a:lnTo>
                  <a:lnTo>
                    <a:pt x="71" y="67"/>
                  </a:lnTo>
                  <a:lnTo>
                    <a:pt x="71" y="74"/>
                  </a:lnTo>
                  <a:lnTo>
                    <a:pt x="71" y="85"/>
                  </a:lnTo>
                  <a:lnTo>
                    <a:pt x="71" y="78"/>
                  </a:lnTo>
                  <a:lnTo>
                    <a:pt x="71" y="84"/>
                  </a:lnTo>
                  <a:lnTo>
                    <a:pt x="71" y="105"/>
                  </a:lnTo>
                  <a:lnTo>
                    <a:pt x="71" y="127"/>
                  </a:lnTo>
                  <a:lnTo>
                    <a:pt x="71" y="111"/>
                  </a:lnTo>
                  <a:lnTo>
                    <a:pt x="72" y="112"/>
                  </a:lnTo>
                  <a:lnTo>
                    <a:pt x="72" y="110"/>
                  </a:lnTo>
                  <a:lnTo>
                    <a:pt x="72" y="113"/>
                  </a:lnTo>
                  <a:lnTo>
                    <a:pt x="72" y="110"/>
                  </a:lnTo>
                  <a:lnTo>
                    <a:pt x="72" y="101"/>
                  </a:lnTo>
                  <a:lnTo>
                    <a:pt x="72" y="89"/>
                  </a:lnTo>
                  <a:lnTo>
                    <a:pt x="72" y="84"/>
                  </a:lnTo>
                  <a:lnTo>
                    <a:pt x="72" y="86"/>
                  </a:lnTo>
                  <a:lnTo>
                    <a:pt x="72" y="98"/>
                  </a:lnTo>
                  <a:lnTo>
                    <a:pt x="72" y="97"/>
                  </a:lnTo>
                  <a:lnTo>
                    <a:pt x="72" y="99"/>
                  </a:lnTo>
                  <a:lnTo>
                    <a:pt x="73" y="103"/>
                  </a:lnTo>
                  <a:lnTo>
                    <a:pt x="73" y="113"/>
                  </a:lnTo>
                  <a:lnTo>
                    <a:pt x="73" y="115"/>
                  </a:lnTo>
                  <a:lnTo>
                    <a:pt x="73" y="114"/>
                  </a:lnTo>
                  <a:lnTo>
                    <a:pt x="73" y="109"/>
                  </a:lnTo>
                  <a:lnTo>
                    <a:pt x="73" y="106"/>
                  </a:lnTo>
                  <a:lnTo>
                    <a:pt x="73" y="107"/>
                  </a:lnTo>
                  <a:lnTo>
                    <a:pt x="73" y="106"/>
                  </a:lnTo>
                  <a:lnTo>
                    <a:pt x="73" y="105"/>
                  </a:lnTo>
                  <a:lnTo>
                    <a:pt x="73" y="106"/>
                  </a:lnTo>
                  <a:lnTo>
                    <a:pt x="73" y="112"/>
                  </a:lnTo>
                  <a:lnTo>
                    <a:pt x="74" y="115"/>
                  </a:lnTo>
                  <a:lnTo>
                    <a:pt x="74" y="114"/>
                  </a:lnTo>
                  <a:lnTo>
                    <a:pt x="74" y="110"/>
                  </a:lnTo>
                  <a:lnTo>
                    <a:pt x="74" y="109"/>
                  </a:lnTo>
                  <a:lnTo>
                    <a:pt x="74" y="108"/>
                  </a:lnTo>
                  <a:lnTo>
                    <a:pt x="74" y="106"/>
                  </a:lnTo>
                  <a:lnTo>
                    <a:pt x="74" y="100"/>
                  </a:lnTo>
                  <a:lnTo>
                    <a:pt x="74" y="96"/>
                  </a:lnTo>
                  <a:lnTo>
                    <a:pt x="74" y="93"/>
                  </a:lnTo>
                  <a:lnTo>
                    <a:pt x="75" y="90"/>
                  </a:lnTo>
                  <a:lnTo>
                    <a:pt x="75" y="86"/>
                  </a:lnTo>
                  <a:lnTo>
                    <a:pt x="75" y="87"/>
                  </a:lnTo>
                  <a:lnTo>
                    <a:pt x="75" y="86"/>
                  </a:lnTo>
                  <a:lnTo>
                    <a:pt x="75" y="84"/>
                  </a:lnTo>
                  <a:lnTo>
                    <a:pt x="75" y="85"/>
                  </a:lnTo>
                  <a:lnTo>
                    <a:pt x="75" y="84"/>
                  </a:lnTo>
                  <a:lnTo>
                    <a:pt x="75" y="85"/>
                  </a:lnTo>
                  <a:lnTo>
                    <a:pt x="75" y="88"/>
                  </a:lnTo>
                  <a:lnTo>
                    <a:pt x="76" y="88"/>
                  </a:lnTo>
                  <a:lnTo>
                    <a:pt x="76" y="91"/>
                  </a:lnTo>
                  <a:lnTo>
                    <a:pt x="76" y="98"/>
                  </a:lnTo>
                  <a:lnTo>
                    <a:pt x="76" y="101"/>
                  </a:lnTo>
                  <a:lnTo>
                    <a:pt x="76" y="103"/>
                  </a:lnTo>
                  <a:lnTo>
                    <a:pt x="76" y="106"/>
                  </a:lnTo>
                  <a:lnTo>
                    <a:pt x="76" y="111"/>
                  </a:lnTo>
                  <a:lnTo>
                    <a:pt x="76" y="113"/>
                  </a:lnTo>
                  <a:lnTo>
                    <a:pt x="76" y="115"/>
                  </a:lnTo>
                  <a:lnTo>
                    <a:pt x="76" y="117"/>
                  </a:lnTo>
                  <a:lnTo>
                    <a:pt x="77" y="118"/>
                  </a:lnTo>
                  <a:lnTo>
                    <a:pt x="77" y="117"/>
                  </a:lnTo>
                  <a:lnTo>
                    <a:pt x="77" y="114"/>
                  </a:lnTo>
                  <a:lnTo>
                    <a:pt x="77" y="112"/>
                  </a:lnTo>
                  <a:lnTo>
                    <a:pt x="77" y="110"/>
                  </a:lnTo>
                  <a:lnTo>
                    <a:pt x="77" y="106"/>
                  </a:lnTo>
                  <a:lnTo>
                    <a:pt x="77" y="102"/>
                  </a:lnTo>
                  <a:lnTo>
                    <a:pt x="77" y="100"/>
                  </a:lnTo>
                  <a:lnTo>
                    <a:pt x="78" y="101"/>
                  </a:lnTo>
                  <a:lnTo>
                    <a:pt x="78" y="100"/>
                  </a:lnTo>
                  <a:lnTo>
                    <a:pt x="78" y="99"/>
                  </a:lnTo>
                  <a:lnTo>
                    <a:pt x="78" y="100"/>
                  </a:lnTo>
                  <a:lnTo>
                    <a:pt x="78" y="99"/>
                  </a:lnTo>
                  <a:lnTo>
                    <a:pt x="78" y="101"/>
                  </a:lnTo>
                  <a:lnTo>
                    <a:pt x="78" y="100"/>
                  </a:lnTo>
                  <a:lnTo>
                    <a:pt x="78" y="101"/>
                  </a:lnTo>
                  <a:lnTo>
                    <a:pt x="78" y="100"/>
                  </a:lnTo>
                  <a:lnTo>
                    <a:pt x="78" y="101"/>
                  </a:lnTo>
                  <a:lnTo>
                    <a:pt x="78" y="105"/>
                  </a:lnTo>
                  <a:lnTo>
                    <a:pt x="79" y="110"/>
                  </a:lnTo>
                  <a:lnTo>
                    <a:pt x="79" y="113"/>
                  </a:lnTo>
                  <a:lnTo>
                    <a:pt x="79" y="116"/>
                  </a:lnTo>
                  <a:lnTo>
                    <a:pt x="79" y="119"/>
                  </a:lnTo>
                  <a:lnTo>
                    <a:pt x="79" y="121"/>
                  </a:lnTo>
                  <a:lnTo>
                    <a:pt x="79" y="119"/>
                  </a:lnTo>
                  <a:lnTo>
                    <a:pt x="79" y="117"/>
                  </a:lnTo>
                  <a:lnTo>
                    <a:pt x="79" y="113"/>
                  </a:lnTo>
                  <a:lnTo>
                    <a:pt x="79" y="110"/>
                  </a:lnTo>
                  <a:lnTo>
                    <a:pt x="80" y="105"/>
                  </a:lnTo>
                  <a:lnTo>
                    <a:pt x="80" y="102"/>
                  </a:lnTo>
                  <a:lnTo>
                    <a:pt x="80" y="97"/>
                  </a:lnTo>
                  <a:lnTo>
                    <a:pt x="80" y="94"/>
                  </a:lnTo>
                  <a:lnTo>
                    <a:pt x="80" y="90"/>
                  </a:lnTo>
                  <a:lnTo>
                    <a:pt x="80" y="87"/>
                  </a:lnTo>
                  <a:lnTo>
                    <a:pt x="80" y="85"/>
                  </a:lnTo>
                  <a:lnTo>
                    <a:pt x="80" y="84"/>
                  </a:lnTo>
                  <a:lnTo>
                    <a:pt x="81" y="85"/>
                  </a:lnTo>
                  <a:lnTo>
                    <a:pt x="81" y="84"/>
                  </a:lnTo>
                  <a:lnTo>
                    <a:pt x="81" y="87"/>
                  </a:lnTo>
                  <a:lnTo>
                    <a:pt x="81" y="92"/>
                  </a:lnTo>
                  <a:lnTo>
                    <a:pt x="81" y="96"/>
                  </a:lnTo>
                  <a:lnTo>
                    <a:pt x="81" y="101"/>
                  </a:lnTo>
                  <a:lnTo>
                    <a:pt x="81" y="106"/>
                  </a:lnTo>
                  <a:lnTo>
                    <a:pt x="81" y="110"/>
                  </a:lnTo>
                  <a:lnTo>
                    <a:pt x="81" y="116"/>
                  </a:lnTo>
                  <a:lnTo>
                    <a:pt x="82" y="118"/>
                  </a:lnTo>
                  <a:lnTo>
                    <a:pt x="82" y="119"/>
                  </a:lnTo>
                  <a:lnTo>
                    <a:pt x="82" y="120"/>
                  </a:lnTo>
                  <a:lnTo>
                    <a:pt x="82" y="121"/>
                  </a:lnTo>
                  <a:lnTo>
                    <a:pt x="82" y="119"/>
                  </a:lnTo>
                  <a:lnTo>
                    <a:pt x="82" y="117"/>
                  </a:lnTo>
                  <a:lnTo>
                    <a:pt x="82" y="115"/>
                  </a:lnTo>
                  <a:lnTo>
                    <a:pt x="82" y="111"/>
                  </a:lnTo>
                  <a:lnTo>
                    <a:pt x="82" y="107"/>
                  </a:lnTo>
                  <a:lnTo>
                    <a:pt x="83" y="104"/>
                  </a:lnTo>
                  <a:lnTo>
                    <a:pt x="83" y="103"/>
                  </a:lnTo>
                  <a:lnTo>
                    <a:pt x="83" y="102"/>
                  </a:lnTo>
                  <a:lnTo>
                    <a:pt x="83" y="98"/>
                  </a:lnTo>
                  <a:lnTo>
                    <a:pt x="83" y="97"/>
                  </a:lnTo>
                  <a:lnTo>
                    <a:pt x="83" y="96"/>
                  </a:lnTo>
                  <a:lnTo>
                    <a:pt x="83" y="95"/>
                  </a:lnTo>
                  <a:lnTo>
                    <a:pt x="83" y="96"/>
                  </a:lnTo>
                  <a:lnTo>
                    <a:pt x="83" y="97"/>
                  </a:lnTo>
                  <a:lnTo>
                    <a:pt x="84" y="99"/>
                  </a:lnTo>
                  <a:lnTo>
                    <a:pt x="84" y="106"/>
                  </a:lnTo>
                  <a:lnTo>
                    <a:pt x="84" y="111"/>
                  </a:lnTo>
                  <a:lnTo>
                    <a:pt x="84" y="114"/>
                  </a:lnTo>
                  <a:lnTo>
                    <a:pt x="84" y="117"/>
                  </a:lnTo>
                  <a:lnTo>
                    <a:pt x="84" y="120"/>
                  </a:lnTo>
                  <a:lnTo>
                    <a:pt x="84" y="117"/>
                  </a:lnTo>
                  <a:lnTo>
                    <a:pt x="84" y="115"/>
                  </a:lnTo>
                  <a:lnTo>
                    <a:pt x="85" y="114"/>
                  </a:lnTo>
                  <a:lnTo>
                    <a:pt x="85" y="111"/>
                  </a:lnTo>
                  <a:lnTo>
                    <a:pt x="85" y="107"/>
                  </a:lnTo>
                  <a:lnTo>
                    <a:pt x="85" y="105"/>
                  </a:lnTo>
                  <a:lnTo>
                    <a:pt x="85" y="102"/>
                  </a:lnTo>
                  <a:lnTo>
                    <a:pt x="85" y="96"/>
                  </a:lnTo>
                  <a:lnTo>
                    <a:pt x="85" y="92"/>
                  </a:lnTo>
                  <a:lnTo>
                    <a:pt x="85" y="88"/>
                  </a:lnTo>
                  <a:lnTo>
                    <a:pt x="85" y="84"/>
                  </a:lnTo>
                  <a:lnTo>
                    <a:pt x="86" y="81"/>
                  </a:lnTo>
                  <a:lnTo>
                    <a:pt x="86" y="83"/>
                  </a:lnTo>
                  <a:lnTo>
                    <a:pt x="86" y="82"/>
                  </a:lnTo>
                  <a:lnTo>
                    <a:pt x="86" y="89"/>
                  </a:lnTo>
                  <a:lnTo>
                    <a:pt x="86" y="95"/>
                  </a:lnTo>
                  <a:lnTo>
                    <a:pt x="86" y="100"/>
                  </a:lnTo>
                  <a:lnTo>
                    <a:pt x="86" y="103"/>
                  </a:lnTo>
                  <a:lnTo>
                    <a:pt x="87" y="108"/>
                  </a:lnTo>
                  <a:lnTo>
                    <a:pt x="87" y="110"/>
                  </a:lnTo>
                  <a:lnTo>
                    <a:pt x="87" y="112"/>
                  </a:lnTo>
                  <a:lnTo>
                    <a:pt x="87" y="115"/>
                  </a:lnTo>
                  <a:lnTo>
                    <a:pt x="87" y="117"/>
                  </a:lnTo>
                  <a:lnTo>
                    <a:pt x="87" y="118"/>
                  </a:lnTo>
                  <a:lnTo>
                    <a:pt x="87" y="117"/>
                  </a:lnTo>
                  <a:lnTo>
                    <a:pt x="87" y="116"/>
                  </a:lnTo>
                  <a:lnTo>
                    <a:pt x="88" y="113"/>
                  </a:lnTo>
                  <a:lnTo>
                    <a:pt x="88" y="109"/>
                  </a:lnTo>
                  <a:lnTo>
                    <a:pt x="88" y="105"/>
                  </a:lnTo>
                  <a:lnTo>
                    <a:pt x="88" y="102"/>
                  </a:lnTo>
                  <a:lnTo>
                    <a:pt x="88" y="99"/>
                  </a:lnTo>
                  <a:lnTo>
                    <a:pt x="88" y="97"/>
                  </a:lnTo>
                  <a:lnTo>
                    <a:pt x="88" y="96"/>
                  </a:lnTo>
                  <a:lnTo>
                    <a:pt x="88" y="98"/>
                  </a:lnTo>
                  <a:lnTo>
                    <a:pt x="89" y="97"/>
                  </a:lnTo>
                  <a:lnTo>
                    <a:pt x="89" y="99"/>
                  </a:lnTo>
                  <a:lnTo>
                    <a:pt x="89" y="103"/>
                  </a:lnTo>
                  <a:lnTo>
                    <a:pt x="89" y="107"/>
                  </a:lnTo>
                  <a:lnTo>
                    <a:pt x="89" y="109"/>
                  </a:lnTo>
                  <a:lnTo>
                    <a:pt x="89" y="114"/>
                  </a:lnTo>
                  <a:lnTo>
                    <a:pt x="89" y="115"/>
                  </a:lnTo>
                  <a:lnTo>
                    <a:pt x="89" y="116"/>
                  </a:lnTo>
                  <a:lnTo>
                    <a:pt x="90" y="116"/>
                  </a:lnTo>
                  <a:lnTo>
                    <a:pt x="90" y="114"/>
                  </a:lnTo>
                  <a:lnTo>
                    <a:pt x="90" y="111"/>
                  </a:lnTo>
                  <a:lnTo>
                    <a:pt x="90" y="108"/>
                  </a:lnTo>
                  <a:lnTo>
                    <a:pt x="90" y="104"/>
                  </a:lnTo>
                  <a:lnTo>
                    <a:pt x="90" y="101"/>
                  </a:lnTo>
                  <a:lnTo>
                    <a:pt x="90" y="98"/>
                  </a:lnTo>
                  <a:lnTo>
                    <a:pt x="91" y="95"/>
                  </a:lnTo>
                  <a:lnTo>
                    <a:pt x="91" y="91"/>
                  </a:lnTo>
                  <a:lnTo>
                    <a:pt x="91" y="88"/>
                  </a:lnTo>
                  <a:lnTo>
                    <a:pt x="91" y="85"/>
                  </a:lnTo>
                  <a:lnTo>
                    <a:pt x="91" y="83"/>
                  </a:lnTo>
                  <a:lnTo>
                    <a:pt x="91" y="84"/>
                  </a:lnTo>
                  <a:lnTo>
                    <a:pt x="91" y="85"/>
                  </a:lnTo>
                  <a:lnTo>
                    <a:pt x="91" y="89"/>
                  </a:lnTo>
                  <a:lnTo>
                    <a:pt x="91" y="95"/>
                  </a:lnTo>
                  <a:lnTo>
                    <a:pt x="92" y="100"/>
                  </a:lnTo>
                  <a:lnTo>
                    <a:pt x="92" y="102"/>
                  </a:lnTo>
                  <a:lnTo>
                    <a:pt x="92" y="106"/>
                  </a:lnTo>
                  <a:lnTo>
                    <a:pt x="92" y="110"/>
                  </a:lnTo>
                  <a:lnTo>
                    <a:pt x="92" y="112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latin typeface="Calibri" charset="0"/>
              </a:endParaRPr>
            </a:p>
          </p:txBody>
        </p:sp>
        <p:sp>
          <p:nvSpPr>
            <p:cNvPr id="23569" name="Freeform 14"/>
            <p:cNvSpPr>
              <a:spLocks/>
            </p:cNvSpPr>
            <p:nvPr/>
          </p:nvSpPr>
          <p:spPr bwMode="auto">
            <a:xfrm>
              <a:off x="743" y="1604"/>
              <a:ext cx="307" cy="152"/>
            </a:xfrm>
            <a:custGeom>
              <a:avLst/>
              <a:gdLst>
                <a:gd name="T0" fmla="*/ 2147483647 w 91"/>
                <a:gd name="T1" fmla="*/ 17882 h 129"/>
                <a:gd name="T2" fmla="*/ 2147483647 w 91"/>
                <a:gd name="T3" fmla="*/ 20697 h 129"/>
                <a:gd name="T4" fmla="*/ 2147483647 w 91"/>
                <a:gd name="T5" fmla="*/ 16137 h 129"/>
                <a:gd name="T6" fmla="*/ 2147483647 w 91"/>
                <a:gd name="T7" fmla="*/ 18252 h 129"/>
                <a:gd name="T8" fmla="*/ 2147483647 w 91"/>
                <a:gd name="T9" fmla="*/ 21070 h 129"/>
                <a:gd name="T10" fmla="*/ 2147483647 w 91"/>
                <a:gd name="T11" fmla="*/ 14632 h 129"/>
                <a:gd name="T12" fmla="*/ 2147483647 w 91"/>
                <a:gd name="T13" fmla="*/ 20315 h 129"/>
                <a:gd name="T14" fmla="*/ 2147483647 w 91"/>
                <a:gd name="T15" fmla="*/ 21626 h 129"/>
                <a:gd name="T16" fmla="*/ 2147483647 w 91"/>
                <a:gd name="T17" fmla="*/ 15176 h 129"/>
                <a:gd name="T18" fmla="*/ 2147483647 w 91"/>
                <a:gd name="T19" fmla="*/ 19885 h 129"/>
                <a:gd name="T20" fmla="*/ 2147483647 w 91"/>
                <a:gd name="T21" fmla="*/ 20697 h 129"/>
                <a:gd name="T22" fmla="*/ 2147483647 w 91"/>
                <a:gd name="T23" fmla="*/ 14322 h 129"/>
                <a:gd name="T24" fmla="*/ 2147483647 w 91"/>
                <a:gd name="T25" fmla="*/ 22333 h 129"/>
                <a:gd name="T26" fmla="*/ 2147483647 w 91"/>
                <a:gd name="T27" fmla="*/ 22052 h 129"/>
                <a:gd name="T28" fmla="*/ 2147483647 w 91"/>
                <a:gd name="T29" fmla="*/ 13652 h 129"/>
                <a:gd name="T30" fmla="*/ 2147483647 w 91"/>
                <a:gd name="T31" fmla="*/ 26725 h 129"/>
                <a:gd name="T32" fmla="*/ 2147483647 w 91"/>
                <a:gd name="T33" fmla="*/ 19537 h 129"/>
                <a:gd name="T34" fmla="*/ 2147483647 w 91"/>
                <a:gd name="T35" fmla="*/ 22404 h 129"/>
                <a:gd name="T36" fmla="*/ 2147483647 w 91"/>
                <a:gd name="T37" fmla="*/ 3342 h 129"/>
                <a:gd name="T38" fmla="*/ 2147483647 w 91"/>
                <a:gd name="T39" fmla="*/ 30744 h 129"/>
                <a:gd name="T40" fmla="*/ 2147483647 w 91"/>
                <a:gd name="T41" fmla="*/ 27124 h 129"/>
                <a:gd name="T42" fmla="*/ 2147483647 w 91"/>
                <a:gd name="T43" fmla="*/ 24827 h 129"/>
                <a:gd name="T44" fmla="*/ 2147483647 w 91"/>
                <a:gd name="T45" fmla="*/ 5117 h 129"/>
                <a:gd name="T46" fmla="*/ 2147483647 w 91"/>
                <a:gd name="T47" fmla="*/ 31960 h 129"/>
                <a:gd name="T48" fmla="*/ 2147483647 w 91"/>
                <a:gd name="T49" fmla="*/ 17826 h 129"/>
                <a:gd name="T50" fmla="*/ 2147483647 w 91"/>
                <a:gd name="T51" fmla="*/ 26399 h 129"/>
                <a:gd name="T52" fmla="*/ 2147483647 w 91"/>
                <a:gd name="T53" fmla="*/ 9864 h 129"/>
                <a:gd name="T54" fmla="*/ 2147483647 w 91"/>
                <a:gd name="T55" fmla="*/ 30617 h 129"/>
                <a:gd name="T56" fmla="*/ 2147483647 w 91"/>
                <a:gd name="T57" fmla="*/ 19249 h 129"/>
                <a:gd name="T58" fmla="*/ 2147483647 w 91"/>
                <a:gd name="T59" fmla="*/ 25984 h 129"/>
                <a:gd name="T60" fmla="*/ 2147483647 w 91"/>
                <a:gd name="T61" fmla="*/ 4542 h 129"/>
                <a:gd name="T62" fmla="*/ 2147483647 w 91"/>
                <a:gd name="T63" fmla="*/ 23937 h 129"/>
                <a:gd name="T64" fmla="*/ 2147483647 w 91"/>
                <a:gd name="T65" fmla="*/ 26725 h 129"/>
                <a:gd name="T66" fmla="*/ 2147483647 w 91"/>
                <a:gd name="T67" fmla="*/ 23937 h 129"/>
                <a:gd name="T68" fmla="*/ 2147483647 w 91"/>
                <a:gd name="T69" fmla="*/ 3128 h 129"/>
                <a:gd name="T70" fmla="*/ 2147483647 w 91"/>
                <a:gd name="T71" fmla="*/ 33234 h 129"/>
                <a:gd name="T72" fmla="*/ 2147483647 w 91"/>
                <a:gd name="T73" fmla="*/ 23615 h 129"/>
                <a:gd name="T74" fmla="*/ 2147483647 w 91"/>
                <a:gd name="T75" fmla="*/ 23937 h 129"/>
                <a:gd name="T76" fmla="*/ 2147483647 w 91"/>
                <a:gd name="T77" fmla="*/ 3938 h 129"/>
                <a:gd name="T78" fmla="*/ 2147483647 w 91"/>
                <a:gd name="T79" fmla="*/ 32786 h 129"/>
                <a:gd name="T80" fmla="*/ 2147483647 w 91"/>
                <a:gd name="T81" fmla="*/ 14632 h 129"/>
                <a:gd name="T82" fmla="*/ 2147483647 w 91"/>
                <a:gd name="T83" fmla="*/ 23937 h 129"/>
                <a:gd name="T84" fmla="*/ 2147483647 w 91"/>
                <a:gd name="T85" fmla="*/ 7104 h 129"/>
                <a:gd name="T86" fmla="*/ 2147483647 w 91"/>
                <a:gd name="T87" fmla="*/ 24827 h 129"/>
                <a:gd name="T88" fmla="*/ 2147483647 w 91"/>
                <a:gd name="T89" fmla="*/ 23430 h 129"/>
                <a:gd name="T90" fmla="*/ 2147483647 w 91"/>
                <a:gd name="T91" fmla="*/ 25984 h 129"/>
                <a:gd name="T92" fmla="*/ 2147483647 w 91"/>
                <a:gd name="T93" fmla="*/ 4640 h 129"/>
                <a:gd name="T94" fmla="*/ 2147483647 w 91"/>
                <a:gd name="T95" fmla="*/ 27923 h 129"/>
                <a:gd name="T96" fmla="*/ 2147483647 w 91"/>
                <a:gd name="T97" fmla="*/ 17826 h 129"/>
                <a:gd name="T98" fmla="*/ 2147483647 w 91"/>
                <a:gd name="T99" fmla="*/ 27825 h 129"/>
                <a:gd name="T100" fmla="*/ 2147483647 w 91"/>
                <a:gd name="T101" fmla="*/ 6306 h 129"/>
                <a:gd name="T102" fmla="*/ 2147483647 w 91"/>
                <a:gd name="T103" fmla="*/ 24387 h 129"/>
                <a:gd name="T104" fmla="*/ 2147483647 w 91"/>
                <a:gd name="T105" fmla="*/ 17882 h 129"/>
                <a:gd name="T106" fmla="*/ 2147483647 w 91"/>
                <a:gd name="T107" fmla="*/ 24749 h 129"/>
                <a:gd name="T108" fmla="*/ 2147483647 w 91"/>
                <a:gd name="T109" fmla="*/ 8944 h 129"/>
                <a:gd name="T110" fmla="*/ 2147483647 w 91"/>
                <a:gd name="T111" fmla="*/ 17882 h 129"/>
                <a:gd name="T112" fmla="*/ 2147483647 w 91"/>
                <a:gd name="T113" fmla="*/ 23615 h 129"/>
                <a:gd name="T114" fmla="*/ 2147483647 w 91"/>
                <a:gd name="T115" fmla="*/ 10316 h 129"/>
                <a:gd name="T116" fmla="*/ 2147483647 w 91"/>
                <a:gd name="T117" fmla="*/ 23615 h 129"/>
                <a:gd name="T118" fmla="*/ 2147483647 w 91"/>
                <a:gd name="T119" fmla="*/ 19885 h 129"/>
                <a:gd name="T120" fmla="*/ 2147483647 w 91"/>
                <a:gd name="T121" fmla="*/ 13652 h 129"/>
                <a:gd name="T122" fmla="*/ 2147483647 w 91"/>
                <a:gd name="T123" fmla="*/ 26725 h 129"/>
                <a:gd name="T124" fmla="*/ 2147483647 w 91"/>
                <a:gd name="T125" fmla="*/ 14632 h 129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91"/>
                <a:gd name="T190" fmla="*/ 0 h 129"/>
                <a:gd name="T191" fmla="*/ 91 w 91"/>
                <a:gd name="T192" fmla="*/ 129 h 129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91" h="129">
                  <a:moveTo>
                    <a:pt x="0" y="79"/>
                  </a:moveTo>
                  <a:lnTo>
                    <a:pt x="0" y="80"/>
                  </a:lnTo>
                  <a:lnTo>
                    <a:pt x="0" y="84"/>
                  </a:lnTo>
                  <a:lnTo>
                    <a:pt x="0" y="87"/>
                  </a:lnTo>
                  <a:lnTo>
                    <a:pt x="1" y="85"/>
                  </a:lnTo>
                  <a:lnTo>
                    <a:pt x="1" y="84"/>
                  </a:lnTo>
                  <a:lnTo>
                    <a:pt x="1" y="79"/>
                  </a:lnTo>
                  <a:lnTo>
                    <a:pt x="1" y="75"/>
                  </a:lnTo>
                  <a:lnTo>
                    <a:pt x="1" y="74"/>
                  </a:lnTo>
                  <a:lnTo>
                    <a:pt x="1" y="72"/>
                  </a:lnTo>
                  <a:lnTo>
                    <a:pt x="1" y="69"/>
                  </a:lnTo>
                  <a:lnTo>
                    <a:pt x="2" y="68"/>
                  </a:lnTo>
                  <a:lnTo>
                    <a:pt x="2" y="66"/>
                  </a:lnTo>
                  <a:lnTo>
                    <a:pt x="2" y="64"/>
                  </a:lnTo>
                  <a:lnTo>
                    <a:pt x="2" y="67"/>
                  </a:lnTo>
                  <a:lnTo>
                    <a:pt x="2" y="69"/>
                  </a:lnTo>
                  <a:lnTo>
                    <a:pt x="2" y="72"/>
                  </a:lnTo>
                  <a:lnTo>
                    <a:pt x="2" y="76"/>
                  </a:lnTo>
                  <a:lnTo>
                    <a:pt x="2" y="80"/>
                  </a:lnTo>
                  <a:lnTo>
                    <a:pt x="3" y="82"/>
                  </a:lnTo>
                  <a:lnTo>
                    <a:pt x="3" y="84"/>
                  </a:lnTo>
                  <a:lnTo>
                    <a:pt x="3" y="83"/>
                  </a:lnTo>
                  <a:lnTo>
                    <a:pt x="3" y="84"/>
                  </a:lnTo>
                  <a:lnTo>
                    <a:pt x="3" y="83"/>
                  </a:lnTo>
                  <a:lnTo>
                    <a:pt x="3" y="81"/>
                  </a:lnTo>
                  <a:lnTo>
                    <a:pt x="3" y="80"/>
                  </a:lnTo>
                  <a:lnTo>
                    <a:pt x="3" y="78"/>
                  </a:lnTo>
                  <a:lnTo>
                    <a:pt x="3" y="76"/>
                  </a:lnTo>
                  <a:lnTo>
                    <a:pt x="3" y="73"/>
                  </a:lnTo>
                  <a:lnTo>
                    <a:pt x="4" y="71"/>
                  </a:lnTo>
                  <a:lnTo>
                    <a:pt x="4" y="68"/>
                  </a:lnTo>
                  <a:lnTo>
                    <a:pt x="4" y="64"/>
                  </a:lnTo>
                  <a:lnTo>
                    <a:pt x="4" y="60"/>
                  </a:lnTo>
                  <a:lnTo>
                    <a:pt x="4" y="56"/>
                  </a:lnTo>
                  <a:lnTo>
                    <a:pt x="4" y="52"/>
                  </a:lnTo>
                  <a:lnTo>
                    <a:pt x="4" y="50"/>
                  </a:lnTo>
                  <a:lnTo>
                    <a:pt x="4" y="51"/>
                  </a:lnTo>
                  <a:lnTo>
                    <a:pt x="4" y="50"/>
                  </a:lnTo>
                  <a:lnTo>
                    <a:pt x="4" y="51"/>
                  </a:lnTo>
                  <a:lnTo>
                    <a:pt x="4" y="52"/>
                  </a:lnTo>
                  <a:lnTo>
                    <a:pt x="5" y="53"/>
                  </a:lnTo>
                  <a:lnTo>
                    <a:pt x="5" y="57"/>
                  </a:lnTo>
                  <a:lnTo>
                    <a:pt x="5" y="61"/>
                  </a:lnTo>
                  <a:lnTo>
                    <a:pt x="5" y="65"/>
                  </a:lnTo>
                  <a:lnTo>
                    <a:pt x="5" y="68"/>
                  </a:lnTo>
                  <a:lnTo>
                    <a:pt x="5" y="72"/>
                  </a:lnTo>
                  <a:lnTo>
                    <a:pt x="5" y="75"/>
                  </a:lnTo>
                  <a:lnTo>
                    <a:pt x="5" y="77"/>
                  </a:lnTo>
                  <a:lnTo>
                    <a:pt x="6" y="81"/>
                  </a:lnTo>
                  <a:lnTo>
                    <a:pt x="6" y="84"/>
                  </a:lnTo>
                  <a:lnTo>
                    <a:pt x="6" y="83"/>
                  </a:lnTo>
                  <a:lnTo>
                    <a:pt x="6" y="81"/>
                  </a:lnTo>
                  <a:lnTo>
                    <a:pt x="6" y="79"/>
                  </a:lnTo>
                  <a:lnTo>
                    <a:pt x="6" y="76"/>
                  </a:lnTo>
                  <a:lnTo>
                    <a:pt x="6" y="74"/>
                  </a:lnTo>
                  <a:lnTo>
                    <a:pt x="7" y="73"/>
                  </a:lnTo>
                  <a:lnTo>
                    <a:pt x="7" y="72"/>
                  </a:lnTo>
                  <a:lnTo>
                    <a:pt x="7" y="69"/>
                  </a:lnTo>
                  <a:lnTo>
                    <a:pt x="7" y="66"/>
                  </a:lnTo>
                  <a:lnTo>
                    <a:pt x="7" y="65"/>
                  </a:lnTo>
                  <a:lnTo>
                    <a:pt x="7" y="64"/>
                  </a:lnTo>
                  <a:lnTo>
                    <a:pt x="7" y="65"/>
                  </a:lnTo>
                  <a:lnTo>
                    <a:pt x="7" y="68"/>
                  </a:lnTo>
                  <a:lnTo>
                    <a:pt x="7" y="72"/>
                  </a:lnTo>
                  <a:lnTo>
                    <a:pt x="8" y="74"/>
                  </a:lnTo>
                  <a:lnTo>
                    <a:pt x="8" y="77"/>
                  </a:lnTo>
                  <a:lnTo>
                    <a:pt x="8" y="79"/>
                  </a:lnTo>
                  <a:lnTo>
                    <a:pt x="8" y="80"/>
                  </a:lnTo>
                  <a:lnTo>
                    <a:pt x="8" y="79"/>
                  </a:lnTo>
                  <a:lnTo>
                    <a:pt x="8" y="80"/>
                  </a:lnTo>
                  <a:lnTo>
                    <a:pt x="9" y="80"/>
                  </a:lnTo>
                  <a:lnTo>
                    <a:pt x="9" y="79"/>
                  </a:lnTo>
                  <a:lnTo>
                    <a:pt x="9" y="77"/>
                  </a:lnTo>
                  <a:lnTo>
                    <a:pt x="9" y="72"/>
                  </a:lnTo>
                  <a:lnTo>
                    <a:pt x="9" y="69"/>
                  </a:lnTo>
                  <a:lnTo>
                    <a:pt x="9" y="66"/>
                  </a:lnTo>
                  <a:lnTo>
                    <a:pt x="9" y="62"/>
                  </a:lnTo>
                  <a:lnTo>
                    <a:pt x="9" y="59"/>
                  </a:lnTo>
                  <a:lnTo>
                    <a:pt x="9" y="57"/>
                  </a:lnTo>
                  <a:lnTo>
                    <a:pt x="10" y="53"/>
                  </a:lnTo>
                  <a:lnTo>
                    <a:pt x="10" y="52"/>
                  </a:lnTo>
                  <a:lnTo>
                    <a:pt x="10" y="51"/>
                  </a:lnTo>
                  <a:lnTo>
                    <a:pt x="10" y="52"/>
                  </a:lnTo>
                  <a:lnTo>
                    <a:pt x="10" y="53"/>
                  </a:lnTo>
                  <a:lnTo>
                    <a:pt x="10" y="55"/>
                  </a:lnTo>
                  <a:lnTo>
                    <a:pt x="10" y="59"/>
                  </a:lnTo>
                  <a:lnTo>
                    <a:pt x="10" y="65"/>
                  </a:lnTo>
                  <a:lnTo>
                    <a:pt x="10" y="69"/>
                  </a:lnTo>
                  <a:lnTo>
                    <a:pt x="11" y="73"/>
                  </a:lnTo>
                  <a:lnTo>
                    <a:pt x="11" y="76"/>
                  </a:lnTo>
                  <a:lnTo>
                    <a:pt x="11" y="79"/>
                  </a:lnTo>
                  <a:lnTo>
                    <a:pt x="11" y="80"/>
                  </a:lnTo>
                  <a:lnTo>
                    <a:pt x="11" y="82"/>
                  </a:lnTo>
                  <a:lnTo>
                    <a:pt x="11" y="81"/>
                  </a:lnTo>
                  <a:lnTo>
                    <a:pt x="12" y="81"/>
                  </a:lnTo>
                  <a:lnTo>
                    <a:pt x="12" y="80"/>
                  </a:lnTo>
                  <a:lnTo>
                    <a:pt x="12" y="77"/>
                  </a:lnTo>
                  <a:lnTo>
                    <a:pt x="12" y="74"/>
                  </a:lnTo>
                  <a:lnTo>
                    <a:pt x="12" y="71"/>
                  </a:lnTo>
                  <a:lnTo>
                    <a:pt x="12" y="68"/>
                  </a:lnTo>
                  <a:lnTo>
                    <a:pt x="12" y="66"/>
                  </a:lnTo>
                  <a:lnTo>
                    <a:pt x="12" y="68"/>
                  </a:lnTo>
                  <a:lnTo>
                    <a:pt x="13" y="68"/>
                  </a:lnTo>
                  <a:lnTo>
                    <a:pt x="13" y="71"/>
                  </a:lnTo>
                  <a:lnTo>
                    <a:pt x="13" y="72"/>
                  </a:lnTo>
                  <a:lnTo>
                    <a:pt x="13" y="74"/>
                  </a:lnTo>
                  <a:lnTo>
                    <a:pt x="13" y="76"/>
                  </a:lnTo>
                  <a:lnTo>
                    <a:pt x="13" y="77"/>
                  </a:lnTo>
                  <a:lnTo>
                    <a:pt x="13" y="78"/>
                  </a:lnTo>
                  <a:lnTo>
                    <a:pt x="13" y="80"/>
                  </a:lnTo>
                  <a:lnTo>
                    <a:pt x="14" y="81"/>
                  </a:lnTo>
                  <a:lnTo>
                    <a:pt x="14" y="82"/>
                  </a:lnTo>
                  <a:lnTo>
                    <a:pt x="14" y="81"/>
                  </a:lnTo>
                  <a:lnTo>
                    <a:pt x="14" y="79"/>
                  </a:lnTo>
                  <a:lnTo>
                    <a:pt x="14" y="78"/>
                  </a:lnTo>
                  <a:lnTo>
                    <a:pt x="14" y="74"/>
                  </a:lnTo>
                  <a:lnTo>
                    <a:pt x="14" y="71"/>
                  </a:lnTo>
                  <a:lnTo>
                    <a:pt x="14" y="69"/>
                  </a:lnTo>
                  <a:lnTo>
                    <a:pt x="15" y="67"/>
                  </a:lnTo>
                  <a:lnTo>
                    <a:pt x="15" y="64"/>
                  </a:lnTo>
                  <a:lnTo>
                    <a:pt x="15" y="61"/>
                  </a:lnTo>
                  <a:lnTo>
                    <a:pt x="15" y="59"/>
                  </a:lnTo>
                  <a:lnTo>
                    <a:pt x="15" y="56"/>
                  </a:lnTo>
                  <a:lnTo>
                    <a:pt x="15" y="54"/>
                  </a:lnTo>
                  <a:lnTo>
                    <a:pt x="15" y="53"/>
                  </a:lnTo>
                  <a:lnTo>
                    <a:pt x="15" y="54"/>
                  </a:lnTo>
                  <a:lnTo>
                    <a:pt x="16" y="56"/>
                  </a:lnTo>
                  <a:lnTo>
                    <a:pt x="16" y="58"/>
                  </a:lnTo>
                  <a:lnTo>
                    <a:pt x="16" y="62"/>
                  </a:lnTo>
                  <a:lnTo>
                    <a:pt x="16" y="66"/>
                  </a:lnTo>
                  <a:lnTo>
                    <a:pt x="16" y="69"/>
                  </a:lnTo>
                  <a:lnTo>
                    <a:pt x="16" y="72"/>
                  </a:lnTo>
                  <a:lnTo>
                    <a:pt x="16" y="75"/>
                  </a:lnTo>
                  <a:lnTo>
                    <a:pt x="16" y="77"/>
                  </a:lnTo>
                  <a:lnTo>
                    <a:pt x="16" y="79"/>
                  </a:lnTo>
                  <a:lnTo>
                    <a:pt x="17" y="80"/>
                  </a:lnTo>
                  <a:lnTo>
                    <a:pt x="17" y="82"/>
                  </a:lnTo>
                  <a:lnTo>
                    <a:pt x="17" y="83"/>
                  </a:lnTo>
                  <a:lnTo>
                    <a:pt x="17" y="82"/>
                  </a:lnTo>
                  <a:lnTo>
                    <a:pt x="17" y="81"/>
                  </a:lnTo>
                  <a:lnTo>
                    <a:pt x="17" y="80"/>
                  </a:lnTo>
                  <a:lnTo>
                    <a:pt x="17" y="79"/>
                  </a:lnTo>
                  <a:lnTo>
                    <a:pt x="17" y="75"/>
                  </a:lnTo>
                  <a:lnTo>
                    <a:pt x="17" y="74"/>
                  </a:lnTo>
                  <a:lnTo>
                    <a:pt x="18" y="73"/>
                  </a:lnTo>
                  <a:lnTo>
                    <a:pt x="18" y="72"/>
                  </a:lnTo>
                  <a:lnTo>
                    <a:pt x="18" y="71"/>
                  </a:lnTo>
                  <a:lnTo>
                    <a:pt x="18" y="70"/>
                  </a:lnTo>
                  <a:lnTo>
                    <a:pt x="18" y="69"/>
                  </a:lnTo>
                  <a:lnTo>
                    <a:pt x="19" y="69"/>
                  </a:lnTo>
                  <a:lnTo>
                    <a:pt x="19" y="71"/>
                  </a:lnTo>
                  <a:lnTo>
                    <a:pt x="19" y="74"/>
                  </a:lnTo>
                  <a:lnTo>
                    <a:pt x="19" y="76"/>
                  </a:lnTo>
                  <a:lnTo>
                    <a:pt x="19" y="78"/>
                  </a:lnTo>
                  <a:lnTo>
                    <a:pt x="19" y="79"/>
                  </a:lnTo>
                  <a:lnTo>
                    <a:pt x="19" y="80"/>
                  </a:lnTo>
                  <a:lnTo>
                    <a:pt x="19" y="79"/>
                  </a:lnTo>
                  <a:lnTo>
                    <a:pt x="19" y="78"/>
                  </a:lnTo>
                  <a:lnTo>
                    <a:pt x="20" y="77"/>
                  </a:lnTo>
                  <a:lnTo>
                    <a:pt x="20" y="74"/>
                  </a:lnTo>
                  <a:lnTo>
                    <a:pt x="20" y="72"/>
                  </a:lnTo>
                  <a:lnTo>
                    <a:pt x="20" y="70"/>
                  </a:lnTo>
                  <a:lnTo>
                    <a:pt x="20" y="67"/>
                  </a:lnTo>
                  <a:lnTo>
                    <a:pt x="20" y="65"/>
                  </a:lnTo>
                  <a:lnTo>
                    <a:pt x="20" y="62"/>
                  </a:lnTo>
                  <a:lnTo>
                    <a:pt x="20" y="59"/>
                  </a:lnTo>
                  <a:lnTo>
                    <a:pt x="21" y="57"/>
                  </a:lnTo>
                  <a:lnTo>
                    <a:pt x="21" y="56"/>
                  </a:lnTo>
                  <a:lnTo>
                    <a:pt x="21" y="54"/>
                  </a:lnTo>
                  <a:lnTo>
                    <a:pt x="21" y="53"/>
                  </a:lnTo>
                  <a:lnTo>
                    <a:pt x="21" y="55"/>
                  </a:lnTo>
                  <a:lnTo>
                    <a:pt x="21" y="57"/>
                  </a:lnTo>
                  <a:lnTo>
                    <a:pt x="21" y="58"/>
                  </a:lnTo>
                  <a:lnTo>
                    <a:pt x="22" y="65"/>
                  </a:lnTo>
                  <a:lnTo>
                    <a:pt x="22" y="69"/>
                  </a:lnTo>
                  <a:lnTo>
                    <a:pt x="22" y="73"/>
                  </a:lnTo>
                  <a:lnTo>
                    <a:pt x="22" y="77"/>
                  </a:lnTo>
                  <a:lnTo>
                    <a:pt x="22" y="80"/>
                  </a:lnTo>
                  <a:lnTo>
                    <a:pt x="22" y="79"/>
                  </a:lnTo>
                  <a:lnTo>
                    <a:pt x="22" y="84"/>
                  </a:lnTo>
                  <a:lnTo>
                    <a:pt x="22" y="85"/>
                  </a:lnTo>
                  <a:lnTo>
                    <a:pt x="22" y="84"/>
                  </a:lnTo>
                  <a:lnTo>
                    <a:pt x="22" y="82"/>
                  </a:lnTo>
                  <a:lnTo>
                    <a:pt x="23" y="79"/>
                  </a:lnTo>
                  <a:lnTo>
                    <a:pt x="23" y="77"/>
                  </a:lnTo>
                  <a:lnTo>
                    <a:pt x="23" y="76"/>
                  </a:lnTo>
                  <a:lnTo>
                    <a:pt x="23" y="77"/>
                  </a:lnTo>
                  <a:lnTo>
                    <a:pt x="23" y="74"/>
                  </a:lnTo>
                  <a:lnTo>
                    <a:pt x="23" y="71"/>
                  </a:lnTo>
                  <a:lnTo>
                    <a:pt x="23" y="70"/>
                  </a:lnTo>
                  <a:lnTo>
                    <a:pt x="23" y="71"/>
                  </a:lnTo>
                  <a:lnTo>
                    <a:pt x="23" y="70"/>
                  </a:lnTo>
                  <a:lnTo>
                    <a:pt x="23" y="68"/>
                  </a:lnTo>
                  <a:lnTo>
                    <a:pt x="24" y="68"/>
                  </a:lnTo>
                  <a:lnTo>
                    <a:pt x="24" y="73"/>
                  </a:lnTo>
                  <a:lnTo>
                    <a:pt x="24" y="74"/>
                  </a:lnTo>
                  <a:lnTo>
                    <a:pt x="24" y="77"/>
                  </a:lnTo>
                  <a:lnTo>
                    <a:pt x="24" y="83"/>
                  </a:lnTo>
                  <a:lnTo>
                    <a:pt x="24" y="85"/>
                  </a:lnTo>
                  <a:lnTo>
                    <a:pt x="24" y="84"/>
                  </a:lnTo>
                  <a:lnTo>
                    <a:pt x="24" y="89"/>
                  </a:lnTo>
                  <a:lnTo>
                    <a:pt x="24" y="93"/>
                  </a:lnTo>
                  <a:lnTo>
                    <a:pt x="24" y="92"/>
                  </a:lnTo>
                  <a:lnTo>
                    <a:pt x="25" y="92"/>
                  </a:lnTo>
                  <a:lnTo>
                    <a:pt x="25" y="91"/>
                  </a:lnTo>
                  <a:lnTo>
                    <a:pt x="25" y="92"/>
                  </a:lnTo>
                  <a:lnTo>
                    <a:pt x="25" y="89"/>
                  </a:lnTo>
                  <a:lnTo>
                    <a:pt x="25" y="84"/>
                  </a:lnTo>
                  <a:lnTo>
                    <a:pt x="25" y="80"/>
                  </a:lnTo>
                  <a:lnTo>
                    <a:pt x="25" y="72"/>
                  </a:lnTo>
                  <a:lnTo>
                    <a:pt x="25" y="68"/>
                  </a:lnTo>
                  <a:lnTo>
                    <a:pt x="25" y="61"/>
                  </a:lnTo>
                  <a:lnTo>
                    <a:pt x="25" y="55"/>
                  </a:lnTo>
                  <a:lnTo>
                    <a:pt x="26" y="51"/>
                  </a:lnTo>
                  <a:lnTo>
                    <a:pt x="26" y="45"/>
                  </a:lnTo>
                  <a:lnTo>
                    <a:pt x="26" y="35"/>
                  </a:lnTo>
                  <a:lnTo>
                    <a:pt x="26" y="29"/>
                  </a:lnTo>
                  <a:lnTo>
                    <a:pt x="26" y="23"/>
                  </a:lnTo>
                  <a:lnTo>
                    <a:pt x="26" y="19"/>
                  </a:lnTo>
                  <a:lnTo>
                    <a:pt x="26" y="16"/>
                  </a:lnTo>
                  <a:lnTo>
                    <a:pt x="26" y="28"/>
                  </a:lnTo>
                  <a:lnTo>
                    <a:pt x="27" y="55"/>
                  </a:lnTo>
                  <a:lnTo>
                    <a:pt x="27" y="71"/>
                  </a:lnTo>
                  <a:lnTo>
                    <a:pt x="27" y="60"/>
                  </a:lnTo>
                  <a:lnTo>
                    <a:pt x="27" y="90"/>
                  </a:lnTo>
                  <a:lnTo>
                    <a:pt x="27" y="110"/>
                  </a:lnTo>
                  <a:lnTo>
                    <a:pt x="27" y="103"/>
                  </a:lnTo>
                  <a:lnTo>
                    <a:pt x="27" y="112"/>
                  </a:lnTo>
                  <a:lnTo>
                    <a:pt x="27" y="101"/>
                  </a:lnTo>
                  <a:lnTo>
                    <a:pt x="27" y="104"/>
                  </a:lnTo>
                  <a:lnTo>
                    <a:pt x="27" y="80"/>
                  </a:lnTo>
                  <a:lnTo>
                    <a:pt x="28" y="67"/>
                  </a:lnTo>
                  <a:lnTo>
                    <a:pt x="28" y="60"/>
                  </a:lnTo>
                  <a:lnTo>
                    <a:pt x="28" y="38"/>
                  </a:lnTo>
                  <a:lnTo>
                    <a:pt x="28" y="47"/>
                  </a:lnTo>
                  <a:lnTo>
                    <a:pt x="28" y="37"/>
                  </a:lnTo>
                  <a:lnTo>
                    <a:pt x="28" y="45"/>
                  </a:lnTo>
                  <a:lnTo>
                    <a:pt x="28" y="47"/>
                  </a:lnTo>
                  <a:lnTo>
                    <a:pt x="28" y="45"/>
                  </a:lnTo>
                  <a:lnTo>
                    <a:pt x="28" y="48"/>
                  </a:lnTo>
                  <a:lnTo>
                    <a:pt x="28" y="61"/>
                  </a:lnTo>
                  <a:lnTo>
                    <a:pt x="28" y="75"/>
                  </a:lnTo>
                  <a:lnTo>
                    <a:pt x="28" y="74"/>
                  </a:lnTo>
                  <a:lnTo>
                    <a:pt x="28" y="79"/>
                  </a:lnTo>
                  <a:lnTo>
                    <a:pt x="29" y="74"/>
                  </a:lnTo>
                  <a:lnTo>
                    <a:pt x="29" y="88"/>
                  </a:lnTo>
                  <a:lnTo>
                    <a:pt x="29" y="94"/>
                  </a:lnTo>
                  <a:lnTo>
                    <a:pt x="29" y="93"/>
                  </a:lnTo>
                  <a:lnTo>
                    <a:pt x="29" y="86"/>
                  </a:lnTo>
                  <a:lnTo>
                    <a:pt x="29" y="108"/>
                  </a:lnTo>
                  <a:lnTo>
                    <a:pt x="29" y="106"/>
                  </a:lnTo>
                  <a:lnTo>
                    <a:pt x="29" y="92"/>
                  </a:lnTo>
                  <a:lnTo>
                    <a:pt x="29" y="96"/>
                  </a:lnTo>
                  <a:lnTo>
                    <a:pt x="29" y="93"/>
                  </a:lnTo>
                  <a:lnTo>
                    <a:pt x="29" y="97"/>
                  </a:lnTo>
                  <a:lnTo>
                    <a:pt x="29" y="93"/>
                  </a:lnTo>
                  <a:lnTo>
                    <a:pt x="29" y="84"/>
                  </a:lnTo>
                  <a:lnTo>
                    <a:pt x="30" y="78"/>
                  </a:lnTo>
                  <a:lnTo>
                    <a:pt x="30" y="88"/>
                  </a:lnTo>
                  <a:lnTo>
                    <a:pt x="30" y="77"/>
                  </a:lnTo>
                  <a:lnTo>
                    <a:pt x="30" y="85"/>
                  </a:lnTo>
                  <a:lnTo>
                    <a:pt x="30" y="78"/>
                  </a:lnTo>
                  <a:lnTo>
                    <a:pt x="30" y="86"/>
                  </a:lnTo>
                  <a:lnTo>
                    <a:pt x="30" y="78"/>
                  </a:lnTo>
                  <a:lnTo>
                    <a:pt x="30" y="71"/>
                  </a:lnTo>
                  <a:lnTo>
                    <a:pt x="30" y="73"/>
                  </a:lnTo>
                  <a:lnTo>
                    <a:pt x="30" y="69"/>
                  </a:lnTo>
                  <a:lnTo>
                    <a:pt x="30" y="60"/>
                  </a:lnTo>
                  <a:lnTo>
                    <a:pt x="31" y="49"/>
                  </a:lnTo>
                  <a:lnTo>
                    <a:pt x="31" y="50"/>
                  </a:lnTo>
                  <a:lnTo>
                    <a:pt x="31" y="46"/>
                  </a:lnTo>
                  <a:lnTo>
                    <a:pt x="31" y="32"/>
                  </a:lnTo>
                  <a:lnTo>
                    <a:pt x="31" y="29"/>
                  </a:lnTo>
                  <a:lnTo>
                    <a:pt x="31" y="30"/>
                  </a:lnTo>
                  <a:lnTo>
                    <a:pt x="31" y="19"/>
                  </a:lnTo>
                  <a:lnTo>
                    <a:pt x="31" y="12"/>
                  </a:lnTo>
                  <a:lnTo>
                    <a:pt x="31" y="13"/>
                  </a:lnTo>
                  <a:lnTo>
                    <a:pt x="31" y="8"/>
                  </a:lnTo>
                  <a:lnTo>
                    <a:pt x="31" y="0"/>
                  </a:lnTo>
                  <a:lnTo>
                    <a:pt x="31" y="1"/>
                  </a:lnTo>
                  <a:lnTo>
                    <a:pt x="32" y="40"/>
                  </a:lnTo>
                  <a:lnTo>
                    <a:pt x="32" y="80"/>
                  </a:lnTo>
                  <a:lnTo>
                    <a:pt x="32" y="77"/>
                  </a:lnTo>
                  <a:lnTo>
                    <a:pt x="32" y="50"/>
                  </a:lnTo>
                  <a:lnTo>
                    <a:pt x="32" y="77"/>
                  </a:lnTo>
                  <a:lnTo>
                    <a:pt x="32" y="121"/>
                  </a:lnTo>
                  <a:lnTo>
                    <a:pt x="32" y="113"/>
                  </a:lnTo>
                  <a:lnTo>
                    <a:pt x="32" y="127"/>
                  </a:lnTo>
                  <a:lnTo>
                    <a:pt x="32" y="122"/>
                  </a:lnTo>
                  <a:lnTo>
                    <a:pt x="32" y="113"/>
                  </a:lnTo>
                  <a:lnTo>
                    <a:pt x="32" y="111"/>
                  </a:lnTo>
                  <a:lnTo>
                    <a:pt x="32" y="122"/>
                  </a:lnTo>
                  <a:lnTo>
                    <a:pt x="32" y="116"/>
                  </a:lnTo>
                  <a:lnTo>
                    <a:pt x="32" y="91"/>
                  </a:lnTo>
                  <a:lnTo>
                    <a:pt x="33" y="68"/>
                  </a:lnTo>
                  <a:lnTo>
                    <a:pt x="33" y="69"/>
                  </a:lnTo>
                  <a:lnTo>
                    <a:pt x="33" y="64"/>
                  </a:lnTo>
                  <a:lnTo>
                    <a:pt x="33" y="28"/>
                  </a:lnTo>
                  <a:lnTo>
                    <a:pt x="33" y="39"/>
                  </a:lnTo>
                  <a:lnTo>
                    <a:pt x="33" y="24"/>
                  </a:lnTo>
                  <a:lnTo>
                    <a:pt x="33" y="28"/>
                  </a:lnTo>
                  <a:lnTo>
                    <a:pt x="33" y="39"/>
                  </a:lnTo>
                  <a:lnTo>
                    <a:pt x="33" y="37"/>
                  </a:lnTo>
                  <a:lnTo>
                    <a:pt x="33" y="30"/>
                  </a:lnTo>
                  <a:lnTo>
                    <a:pt x="33" y="37"/>
                  </a:lnTo>
                  <a:lnTo>
                    <a:pt x="33" y="55"/>
                  </a:lnTo>
                  <a:lnTo>
                    <a:pt x="33" y="74"/>
                  </a:lnTo>
                  <a:lnTo>
                    <a:pt x="34" y="77"/>
                  </a:lnTo>
                  <a:lnTo>
                    <a:pt x="34" y="103"/>
                  </a:lnTo>
                  <a:lnTo>
                    <a:pt x="34" y="96"/>
                  </a:lnTo>
                  <a:lnTo>
                    <a:pt x="34" y="101"/>
                  </a:lnTo>
                  <a:lnTo>
                    <a:pt x="34" y="93"/>
                  </a:lnTo>
                  <a:lnTo>
                    <a:pt x="34" y="105"/>
                  </a:lnTo>
                  <a:lnTo>
                    <a:pt x="34" y="83"/>
                  </a:lnTo>
                  <a:lnTo>
                    <a:pt x="34" y="99"/>
                  </a:lnTo>
                  <a:lnTo>
                    <a:pt x="34" y="82"/>
                  </a:lnTo>
                  <a:lnTo>
                    <a:pt x="35" y="95"/>
                  </a:lnTo>
                  <a:lnTo>
                    <a:pt x="35" y="84"/>
                  </a:lnTo>
                  <a:lnTo>
                    <a:pt x="35" y="86"/>
                  </a:lnTo>
                  <a:lnTo>
                    <a:pt x="35" y="95"/>
                  </a:lnTo>
                  <a:lnTo>
                    <a:pt x="35" y="86"/>
                  </a:lnTo>
                  <a:lnTo>
                    <a:pt x="35" y="99"/>
                  </a:lnTo>
                  <a:lnTo>
                    <a:pt x="35" y="93"/>
                  </a:lnTo>
                  <a:lnTo>
                    <a:pt x="35" y="94"/>
                  </a:lnTo>
                  <a:lnTo>
                    <a:pt x="35" y="102"/>
                  </a:lnTo>
                  <a:lnTo>
                    <a:pt x="35" y="86"/>
                  </a:lnTo>
                  <a:lnTo>
                    <a:pt x="35" y="87"/>
                  </a:lnTo>
                  <a:lnTo>
                    <a:pt x="35" y="85"/>
                  </a:lnTo>
                  <a:lnTo>
                    <a:pt x="35" y="65"/>
                  </a:lnTo>
                  <a:lnTo>
                    <a:pt x="35" y="87"/>
                  </a:lnTo>
                  <a:lnTo>
                    <a:pt x="36" y="66"/>
                  </a:lnTo>
                  <a:lnTo>
                    <a:pt x="36" y="62"/>
                  </a:lnTo>
                  <a:lnTo>
                    <a:pt x="36" y="50"/>
                  </a:lnTo>
                  <a:lnTo>
                    <a:pt x="36" y="45"/>
                  </a:lnTo>
                  <a:lnTo>
                    <a:pt x="36" y="35"/>
                  </a:lnTo>
                  <a:lnTo>
                    <a:pt x="36" y="32"/>
                  </a:lnTo>
                  <a:lnTo>
                    <a:pt x="36" y="15"/>
                  </a:lnTo>
                  <a:lnTo>
                    <a:pt x="36" y="23"/>
                  </a:lnTo>
                  <a:lnTo>
                    <a:pt x="36" y="19"/>
                  </a:lnTo>
                  <a:lnTo>
                    <a:pt x="36" y="22"/>
                  </a:lnTo>
                  <a:lnTo>
                    <a:pt x="36" y="11"/>
                  </a:lnTo>
                  <a:lnTo>
                    <a:pt x="37" y="9"/>
                  </a:lnTo>
                  <a:lnTo>
                    <a:pt x="37" y="10"/>
                  </a:lnTo>
                  <a:lnTo>
                    <a:pt x="37" y="17"/>
                  </a:lnTo>
                  <a:lnTo>
                    <a:pt x="37" y="9"/>
                  </a:lnTo>
                  <a:lnTo>
                    <a:pt x="37" y="59"/>
                  </a:lnTo>
                  <a:lnTo>
                    <a:pt x="37" y="84"/>
                  </a:lnTo>
                  <a:lnTo>
                    <a:pt x="37" y="57"/>
                  </a:lnTo>
                  <a:lnTo>
                    <a:pt x="37" y="100"/>
                  </a:lnTo>
                  <a:lnTo>
                    <a:pt x="37" y="125"/>
                  </a:lnTo>
                  <a:lnTo>
                    <a:pt x="37" y="120"/>
                  </a:lnTo>
                  <a:lnTo>
                    <a:pt x="37" y="125"/>
                  </a:lnTo>
                  <a:lnTo>
                    <a:pt x="37" y="121"/>
                  </a:lnTo>
                  <a:lnTo>
                    <a:pt x="37" y="129"/>
                  </a:lnTo>
                  <a:lnTo>
                    <a:pt x="37" y="121"/>
                  </a:lnTo>
                  <a:lnTo>
                    <a:pt x="37" y="116"/>
                  </a:lnTo>
                  <a:lnTo>
                    <a:pt x="38" y="85"/>
                  </a:lnTo>
                  <a:lnTo>
                    <a:pt x="38" y="122"/>
                  </a:lnTo>
                  <a:lnTo>
                    <a:pt x="38" y="85"/>
                  </a:lnTo>
                  <a:lnTo>
                    <a:pt x="38" y="76"/>
                  </a:lnTo>
                  <a:lnTo>
                    <a:pt x="38" y="82"/>
                  </a:lnTo>
                  <a:lnTo>
                    <a:pt x="38" y="64"/>
                  </a:lnTo>
                  <a:lnTo>
                    <a:pt x="38" y="42"/>
                  </a:lnTo>
                  <a:lnTo>
                    <a:pt x="38" y="46"/>
                  </a:lnTo>
                  <a:lnTo>
                    <a:pt x="38" y="40"/>
                  </a:lnTo>
                  <a:lnTo>
                    <a:pt x="38" y="42"/>
                  </a:lnTo>
                  <a:lnTo>
                    <a:pt x="38" y="37"/>
                  </a:lnTo>
                  <a:lnTo>
                    <a:pt x="38" y="39"/>
                  </a:lnTo>
                  <a:lnTo>
                    <a:pt x="38" y="48"/>
                  </a:lnTo>
                  <a:lnTo>
                    <a:pt x="38" y="41"/>
                  </a:lnTo>
                  <a:lnTo>
                    <a:pt x="38" y="67"/>
                  </a:lnTo>
                  <a:lnTo>
                    <a:pt x="39" y="73"/>
                  </a:lnTo>
                  <a:lnTo>
                    <a:pt x="39" y="71"/>
                  </a:lnTo>
                  <a:lnTo>
                    <a:pt x="39" y="89"/>
                  </a:lnTo>
                  <a:lnTo>
                    <a:pt x="39" y="98"/>
                  </a:lnTo>
                  <a:lnTo>
                    <a:pt x="39" y="99"/>
                  </a:lnTo>
                  <a:lnTo>
                    <a:pt x="39" y="103"/>
                  </a:lnTo>
                  <a:lnTo>
                    <a:pt x="39" y="102"/>
                  </a:lnTo>
                  <a:lnTo>
                    <a:pt x="39" y="100"/>
                  </a:lnTo>
                  <a:lnTo>
                    <a:pt x="39" y="105"/>
                  </a:lnTo>
                  <a:lnTo>
                    <a:pt x="39" y="100"/>
                  </a:lnTo>
                  <a:lnTo>
                    <a:pt x="39" y="95"/>
                  </a:lnTo>
                  <a:lnTo>
                    <a:pt x="40" y="100"/>
                  </a:lnTo>
                  <a:lnTo>
                    <a:pt x="40" y="99"/>
                  </a:lnTo>
                  <a:lnTo>
                    <a:pt x="40" y="93"/>
                  </a:lnTo>
                  <a:lnTo>
                    <a:pt x="40" y="100"/>
                  </a:lnTo>
                  <a:lnTo>
                    <a:pt x="40" y="95"/>
                  </a:lnTo>
                  <a:lnTo>
                    <a:pt x="40" y="93"/>
                  </a:lnTo>
                  <a:lnTo>
                    <a:pt x="40" y="95"/>
                  </a:lnTo>
                  <a:lnTo>
                    <a:pt x="40" y="97"/>
                  </a:lnTo>
                  <a:lnTo>
                    <a:pt x="40" y="100"/>
                  </a:lnTo>
                  <a:lnTo>
                    <a:pt x="40" y="97"/>
                  </a:lnTo>
                  <a:lnTo>
                    <a:pt x="40" y="100"/>
                  </a:lnTo>
                  <a:lnTo>
                    <a:pt x="40" y="98"/>
                  </a:lnTo>
                  <a:lnTo>
                    <a:pt x="40" y="90"/>
                  </a:lnTo>
                  <a:lnTo>
                    <a:pt x="40" y="84"/>
                  </a:lnTo>
                  <a:lnTo>
                    <a:pt x="41" y="71"/>
                  </a:lnTo>
                  <a:lnTo>
                    <a:pt x="41" y="60"/>
                  </a:lnTo>
                  <a:lnTo>
                    <a:pt x="41" y="53"/>
                  </a:lnTo>
                  <a:lnTo>
                    <a:pt x="41" y="44"/>
                  </a:lnTo>
                  <a:lnTo>
                    <a:pt x="41" y="37"/>
                  </a:lnTo>
                  <a:lnTo>
                    <a:pt x="41" y="28"/>
                  </a:lnTo>
                  <a:lnTo>
                    <a:pt x="41" y="23"/>
                  </a:lnTo>
                  <a:lnTo>
                    <a:pt x="41" y="24"/>
                  </a:lnTo>
                  <a:lnTo>
                    <a:pt x="41" y="18"/>
                  </a:lnTo>
                  <a:lnTo>
                    <a:pt x="42" y="8"/>
                  </a:lnTo>
                  <a:lnTo>
                    <a:pt x="42" y="15"/>
                  </a:lnTo>
                  <a:lnTo>
                    <a:pt x="42" y="13"/>
                  </a:lnTo>
                  <a:lnTo>
                    <a:pt x="42" y="8"/>
                  </a:lnTo>
                  <a:lnTo>
                    <a:pt x="42" y="10"/>
                  </a:lnTo>
                  <a:lnTo>
                    <a:pt x="42" y="61"/>
                  </a:lnTo>
                  <a:lnTo>
                    <a:pt x="42" y="52"/>
                  </a:lnTo>
                  <a:lnTo>
                    <a:pt x="42" y="80"/>
                  </a:lnTo>
                  <a:lnTo>
                    <a:pt x="42" y="52"/>
                  </a:lnTo>
                  <a:lnTo>
                    <a:pt x="42" y="110"/>
                  </a:lnTo>
                  <a:lnTo>
                    <a:pt x="42" y="115"/>
                  </a:lnTo>
                  <a:lnTo>
                    <a:pt x="42" y="123"/>
                  </a:lnTo>
                  <a:lnTo>
                    <a:pt x="42" y="113"/>
                  </a:lnTo>
                  <a:lnTo>
                    <a:pt x="43" y="125"/>
                  </a:lnTo>
                  <a:lnTo>
                    <a:pt x="43" y="80"/>
                  </a:lnTo>
                  <a:lnTo>
                    <a:pt x="43" y="90"/>
                  </a:lnTo>
                  <a:lnTo>
                    <a:pt x="43" y="88"/>
                  </a:lnTo>
                  <a:lnTo>
                    <a:pt x="43" y="50"/>
                  </a:lnTo>
                  <a:lnTo>
                    <a:pt x="43" y="45"/>
                  </a:lnTo>
                  <a:lnTo>
                    <a:pt x="43" y="39"/>
                  </a:lnTo>
                  <a:lnTo>
                    <a:pt x="43" y="45"/>
                  </a:lnTo>
                  <a:lnTo>
                    <a:pt x="43" y="43"/>
                  </a:lnTo>
                  <a:lnTo>
                    <a:pt x="43" y="32"/>
                  </a:lnTo>
                  <a:lnTo>
                    <a:pt x="44" y="43"/>
                  </a:lnTo>
                  <a:lnTo>
                    <a:pt x="44" y="63"/>
                  </a:lnTo>
                  <a:lnTo>
                    <a:pt x="44" y="61"/>
                  </a:lnTo>
                  <a:lnTo>
                    <a:pt x="44" y="73"/>
                  </a:lnTo>
                  <a:lnTo>
                    <a:pt x="44" y="87"/>
                  </a:lnTo>
                  <a:lnTo>
                    <a:pt x="44" y="93"/>
                  </a:lnTo>
                  <a:lnTo>
                    <a:pt x="44" y="98"/>
                  </a:lnTo>
                  <a:lnTo>
                    <a:pt x="44" y="94"/>
                  </a:lnTo>
                  <a:lnTo>
                    <a:pt x="44" y="101"/>
                  </a:lnTo>
                  <a:lnTo>
                    <a:pt x="44" y="92"/>
                  </a:lnTo>
                  <a:lnTo>
                    <a:pt x="44" y="99"/>
                  </a:lnTo>
                  <a:lnTo>
                    <a:pt x="45" y="91"/>
                  </a:lnTo>
                  <a:lnTo>
                    <a:pt x="45" y="94"/>
                  </a:lnTo>
                  <a:lnTo>
                    <a:pt x="45" y="92"/>
                  </a:lnTo>
                  <a:lnTo>
                    <a:pt x="45" y="94"/>
                  </a:lnTo>
                  <a:lnTo>
                    <a:pt x="45" y="91"/>
                  </a:lnTo>
                  <a:lnTo>
                    <a:pt x="45" y="94"/>
                  </a:lnTo>
                  <a:lnTo>
                    <a:pt x="45" y="91"/>
                  </a:lnTo>
                  <a:lnTo>
                    <a:pt x="45" y="95"/>
                  </a:lnTo>
                  <a:lnTo>
                    <a:pt x="45" y="98"/>
                  </a:lnTo>
                  <a:lnTo>
                    <a:pt x="45" y="97"/>
                  </a:lnTo>
                  <a:lnTo>
                    <a:pt x="45" y="92"/>
                  </a:lnTo>
                  <a:lnTo>
                    <a:pt x="45" y="93"/>
                  </a:lnTo>
                  <a:lnTo>
                    <a:pt x="45" y="98"/>
                  </a:lnTo>
                  <a:lnTo>
                    <a:pt x="45" y="93"/>
                  </a:lnTo>
                  <a:lnTo>
                    <a:pt x="45" y="85"/>
                  </a:lnTo>
                  <a:lnTo>
                    <a:pt x="46" y="79"/>
                  </a:lnTo>
                  <a:lnTo>
                    <a:pt x="46" y="72"/>
                  </a:lnTo>
                  <a:lnTo>
                    <a:pt x="46" y="58"/>
                  </a:lnTo>
                  <a:lnTo>
                    <a:pt x="46" y="52"/>
                  </a:lnTo>
                  <a:lnTo>
                    <a:pt x="46" y="54"/>
                  </a:lnTo>
                  <a:lnTo>
                    <a:pt x="46" y="35"/>
                  </a:lnTo>
                  <a:lnTo>
                    <a:pt x="46" y="31"/>
                  </a:lnTo>
                  <a:lnTo>
                    <a:pt x="46" y="32"/>
                  </a:lnTo>
                  <a:lnTo>
                    <a:pt x="46" y="22"/>
                  </a:lnTo>
                  <a:lnTo>
                    <a:pt x="46" y="17"/>
                  </a:lnTo>
                  <a:lnTo>
                    <a:pt x="47" y="11"/>
                  </a:lnTo>
                  <a:lnTo>
                    <a:pt x="47" y="7"/>
                  </a:lnTo>
                  <a:lnTo>
                    <a:pt x="47" y="10"/>
                  </a:lnTo>
                  <a:lnTo>
                    <a:pt x="47" y="2"/>
                  </a:lnTo>
                  <a:lnTo>
                    <a:pt x="47" y="49"/>
                  </a:lnTo>
                  <a:lnTo>
                    <a:pt x="47" y="48"/>
                  </a:lnTo>
                  <a:lnTo>
                    <a:pt x="47" y="73"/>
                  </a:lnTo>
                  <a:lnTo>
                    <a:pt x="47" y="45"/>
                  </a:lnTo>
                  <a:lnTo>
                    <a:pt x="47" y="89"/>
                  </a:lnTo>
                  <a:lnTo>
                    <a:pt x="47" y="112"/>
                  </a:lnTo>
                  <a:lnTo>
                    <a:pt x="47" y="121"/>
                  </a:lnTo>
                  <a:lnTo>
                    <a:pt x="48" y="119"/>
                  </a:lnTo>
                  <a:lnTo>
                    <a:pt x="48" y="123"/>
                  </a:lnTo>
                  <a:lnTo>
                    <a:pt x="48" y="119"/>
                  </a:lnTo>
                  <a:lnTo>
                    <a:pt x="48" y="129"/>
                  </a:lnTo>
                  <a:lnTo>
                    <a:pt x="48" y="91"/>
                  </a:lnTo>
                  <a:lnTo>
                    <a:pt x="48" y="99"/>
                  </a:lnTo>
                  <a:lnTo>
                    <a:pt x="48" y="96"/>
                  </a:lnTo>
                  <a:lnTo>
                    <a:pt x="48" y="66"/>
                  </a:lnTo>
                  <a:lnTo>
                    <a:pt x="48" y="56"/>
                  </a:lnTo>
                  <a:lnTo>
                    <a:pt x="48" y="44"/>
                  </a:lnTo>
                  <a:lnTo>
                    <a:pt x="48" y="40"/>
                  </a:lnTo>
                  <a:lnTo>
                    <a:pt x="48" y="33"/>
                  </a:lnTo>
                  <a:lnTo>
                    <a:pt x="48" y="46"/>
                  </a:lnTo>
                  <a:lnTo>
                    <a:pt x="49" y="55"/>
                  </a:lnTo>
                  <a:lnTo>
                    <a:pt x="49" y="62"/>
                  </a:lnTo>
                  <a:lnTo>
                    <a:pt x="49" y="82"/>
                  </a:lnTo>
                  <a:lnTo>
                    <a:pt x="49" y="88"/>
                  </a:lnTo>
                  <a:lnTo>
                    <a:pt x="49" y="94"/>
                  </a:lnTo>
                  <a:lnTo>
                    <a:pt x="49" y="101"/>
                  </a:lnTo>
                  <a:lnTo>
                    <a:pt x="49" y="100"/>
                  </a:lnTo>
                  <a:lnTo>
                    <a:pt x="49" y="92"/>
                  </a:lnTo>
                  <a:lnTo>
                    <a:pt x="49" y="98"/>
                  </a:lnTo>
                  <a:lnTo>
                    <a:pt x="49" y="88"/>
                  </a:lnTo>
                  <a:lnTo>
                    <a:pt x="50" y="89"/>
                  </a:lnTo>
                  <a:lnTo>
                    <a:pt x="50" y="106"/>
                  </a:lnTo>
                  <a:lnTo>
                    <a:pt x="50" y="92"/>
                  </a:lnTo>
                  <a:lnTo>
                    <a:pt x="50" y="85"/>
                  </a:lnTo>
                  <a:lnTo>
                    <a:pt x="50" y="92"/>
                  </a:lnTo>
                  <a:lnTo>
                    <a:pt x="50" y="97"/>
                  </a:lnTo>
                  <a:lnTo>
                    <a:pt x="50" y="93"/>
                  </a:lnTo>
                  <a:lnTo>
                    <a:pt x="50" y="94"/>
                  </a:lnTo>
                  <a:lnTo>
                    <a:pt x="50" y="93"/>
                  </a:lnTo>
                  <a:lnTo>
                    <a:pt x="50" y="94"/>
                  </a:lnTo>
                  <a:lnTo>
                    <a:pt x="50" y="104"/>
                  </a:lnTo>
                  <a:lnTo>
                    <a:pt x="50" y="91"/>
                  </a:lnTo>
                  <a:lnTo>
                    <a:pt x="50" y="101"/>
                  </a:lnTo>
                  <a:lnTo>
                    <a:pt x="50" y="93"/>
                  </a:lnTo>
                  <a:lnTo>
                    <a:pt x="51" y="92"/>
                  </a:lnTo>
                  <a:lnTo>
                    <a:pt x="51" y="101"/>
                  </a:lnTo>
                  <a:lnTo>
                    <a:pt x="51" y="92"/>
                  </a:lnTo>
                  <a:lnTo>
                    <a:pt x="51" y="86"/>
                  </a:lnTo>
                  <a:lnTo>
                    <a:pt x="51" y="76"/>
                  </a:lnTo>
                  <a:lnTo>
                    <a:pt x="51" y="62"/>
                  </a:lnTo>
                  <a:lnTo>
                    <a:pt x="51" y="55"/>
                  </a:lnTo>
                  <a:lnTo>
                    <a:pt x="51" y="57"/>
                  </a:lnTo>
                  <a:lnTo>
                    <a:pt x="51" y="47"/>
                  </a:lnTo>
                  <a:lnTo>
                    <a:pt x="51" y="33"/>
                  </a:lnTo>
                  <a:lnTo>
                    <a:pt x="51" y="34"/>
                  </a:lnTo>
                  <a:lnTo>
                    <a:pt x="51" y="30"/>
                  </a:lnTo>
                  <a:lnTo>
                    <a:pt x="51" y="21"/>
                  </a:lnTo>
                  <a:lnTo>
                    <a:pt x="52" y="12"/>
                  </a:lnTo>
                  <a:lnTo>
                    <a:pt x="52" y="14"/>
                  </a:lnTo>
                  <a:lnTo>
                    <a:pt x="52" y="6"/>
                  </a:lnTo>
                  <a:lnTo>
                    <a:pt x="52" y="15"/>
                  </a:lnTo>
                  <a:lnTo>
                    <a:pt x="52" y="12"/>
                  </a:lnTo>
                  <a:lnTo>
                    <a:pt x="52" y="3"/>
                  </a:lnTo>
                  <a:lnTo>
                    <a:pt x="52" y="12"/>
                  </a:lnTo>
                  <a:lnTo>
                    <a:pt x="52" y="68"/>
                  </a:lnTo>
                  <a:lnTo>
                    <a:pt x="52" y="41"/>
                  </a:lnTo>
                  <a:lnTo>
                    <a:pt x="52" y="100"/>
                  </a:lnTo>
                  <a:lnTo>
                    <a:pt x="52" y="109"/>
                  </a:lnTo>
                  <a:lnTo>
                    <a:pt x="53" y="106"/>
                  </a:lnTo>
                  <a:lnTo>
                    <a:pt x="53" y="116"/>
                  </a:lnTo>
                  <a:lnTo>
                    <a:pt x="53" y="114"/>
                  </a:lnTo>
                  <a:lnTo>
                    <a:pt x="53" y="120"/>
                  </a:lnTo>
                  <a:lnTo>
                    <a:pt x="53" y="113"/>
                  </a:lnTo>
                  <a:lnTo>
                    <a:pt x="53" y="126"/>
                  </a:lnTo>
                  <a:lnTo>
                    <a:pt x="53" y="113"/>
                  </a:lnTo>
                  <a:lnTo>
                    <a:pt x="53" y="92"/>
                  </a:lnTo>
                  <a:lnTo>
                    <a:pt x="53" y="100"/>
                  </a:lnTo>
                  <a:lnTo>
                    <a:pt x="53" y="82"/>
                  </a:lnTo>
                  <a:lnTo>
                    <a:pt x="53" y="58"/>
                  </a:lnTo>
                  <a:lnTo>
                    <a:pt x="53" y="50"/>
                  </a:lnTo>
                  <a:lnTo>
                    <a:pt x="53" y="45"/>
                  </a:lnTo>
                  <a:lnTo>
                    <a:pt x="54" y="36"/>
                  </a:lnTo>
                  <a:lnTo>
                    <a:pt x="54" y="50"/>
                  </a:lnTo>
                  <a:lnTo>
                    <a:pt x="54" y="54"/>
                  </a:lnTo>
                  <a:lnTo>
                    <a:pt x="54" y="53"/>
                  </a:lnTo>
                  <a:lnTo>
                    <a:pt x="54" y="71"/>
                  </a:lnTo>
                  <a:lnTo>
                    <a:pt x="54" y="80"/>
                  </a:lnTo>
                  <a:lnTo>
                    <a:pt x="54" y="83"/>
                  </a:lnTo>
                  <a:lnTo>
                    <a:pt x="54" y="92"/>
                  </a:lnTo>
                  <a:lnTo>
                    <a:pt x="54" y="89"/>
                  </a:lnTo>
                  <a:lnTo>
                    <a:pt x="54" y="97"/>
                  </a:lnTo>
                  <a:lnTo>
                    <a:pt x="54" y="89"/>
                  </a:lnTo>
                  <a:lnTo>
                    <a:pt x="54" y="86"/>
                  </a:lnTo>
                  <a:lnTo>
                    <a:pt x="55" y="85"/>
                  </a:lnTo>
                  <a:lnTo>
                    <a:pt x="55" y="98"/>
                  </a:lnTo>
                  <a:lnTo>
                    <a:pt x="55" y="95"/>
                  </a:lnTo>
                  <a:lnTo>
                    <a:pt x="55" y="86"/>
                  </a:lnTo>
                  <a:lnTo>
                    <a:pt x="55" y="94"/>
                  </a:lnTo>
                  <a:lnTo>
                    <a:pt x="55" y="87"/>
                  </a:lnTo>
                  <a:lnTo>
                    <a:pt x="55" y="94"/>
                  </a:lnTo>
                  <a:lnTo>
                    <a:pt x="55" y="96"/>
                  </a:lnTo>
                  <a:lnTo>
                    <a:pt x="55" y="94"/>
                  </a:lnTo>
                  <a:lnTo>
                    <a:pt x="55" y="90"/>
                  </a:lnTo>
                  <a:lnTo>
                    <a:pt x="55" y="95"/>
                  </a:lnTo>
                  <a:lnTo>
                    <a:pt x="55" y="91"/>
                  </a:lnTo>
                  <a:lnTo>
                    <a:pt x="55" y="98"/>
                  </a:lnTo>
                  <a:lnTo>
                    <a:pt x="55" y="96"/>
                  </a:lnTo>
                  <a:lnTo>
                    <a:pt x="55" y="91"/>
                  </a:lnTo>
                  <a:lnTo>
                    <a:pt x="56" y="95"/>
                  </a:lnTo>
                  <a:lnTo>
                    <a:pt x="56" y="97"/>
                  </a:lnTo>
                  <a:lnTo>
                    <a:pt x="56" y="95"/>
                  </a:lnTo>
                  <a:lnTo>
                    <a:pt x="56" y="84"/>
                  </a:lnTo>
                  <a:lnTo>
                    <a:pt x="56" y="78"/>
                  </a:lnTo>
                  <a:lnTo>
                    <a:pt x="56" y="69"/>
                  </a:lnTo>
                  <a:lnTo>
                    <a:pt x="56" y="55"/>
                  </a:lnTo>
                  <a:lnTo>
                    <a:pt x="56" y="49"/>
                  </a:lnTo>
                  <a:lnTo>
                    <a:pt x="56" y="36"/>
                  </a:lnTo>
                  <a:lnTo>
                    <a:pt x="56" y="32"/>
                  </a:lnTo>
                  <a:lnTo>
                    <a:pt x="57" y="26"/>
                  </a:lnTo>
                  <a:lnTo>
                    <a:pt x="57" y="18"/>
                  </a:lnTo>
                  <a:lnTo>
                    <a:pt x="57" y="15"/>
                  </a:lnTo>
                  <a:lnTo>
                    <a:pt x="57" y="16"/>
                  </a:lnTo>
                  <a:lnTo>
                    <a:pt x="57" y="13"/>
                  </a:lnTo>
                  <a:lnTo>
                    <a:pt x="57" y="5"/>
                  </a:lnTo>
                  <a:lnTo>
                    <a:pt x="57" y="41"/>
                  </a:lnTo>
                  <a:lnTo>
                    <a:pt x="57" y="65"/>
                  </a:lnTo>
                  <a:lnTo>
                    <a:pt x="57" y="38"/>
                  </a:lnTo>
                  <a:lnTo>
                    <a:pt x="57" y="79"/>
                  </a:lnTo>
                  <a:lnTo>
                    <a:pt x="57" y="105"/>
                  </a:lnTo>
                  <a:lnTo>
                    <a:pt x="58" y="101"/>
                  </a:lnTo>
                  <a:lnTo>
                    <a:pt x="58" y="106"/>
                  </a:lnTo>
                  <a:lnTo>
                    <a:pt x="58" y="115"/>
                  </a:lnTo>
                  <a:lnTo>
                    <a:pt x="58" y="110"/>
                  </a:lnTo>
                  <a:lnTo>
                    <a:pt x="58" y="125"/>
                  </a:lnTo>
                  <a:lnTo>
                    <a:pt x="58" y="124"/>
                  </a:lnTo>
                  <a:lnTo>
                    <a:pt x="58" y="92"/>
                  </a:lnTo>
                  <a:lnTo>
                    <a:pt x="58" y="98"/>
                  </a:lnTo>
                  <a:lnTo>
                    <a:pt x="58" y="97"/>
                  </a:lnTo>
                  <a:lnTo>
                    <a:pt x="58" y="71"/>
                  </a:lnTo>
                  <a:lnTo>
                    <a:pt x="58" y="61"/>
                  </a:lnTo>
                  <a:lnTo>
                    <a:pt x="58" y="62"/>
                  </a:lnTo>
                  <a:lnTo>
                    <a:pt x="58" y="50"/>
                  </a:lnTo>
                  <a:lnTo>
                    <a:pt x="59" y="51"/>
                  </a:lnTo>
                  <a:lnTo>
                    <a:pt x="59" y="41"/>
                  </a:lnTo>
                  <a:lnTo>
                    <a:pt x="59" y="46"/>
                  </a:lnTo>
                  <a:lnTo>
                    <a:pt x="59" y="37"/>
                  </a:lnTo>
                  <a:lnTo>
                    <a:pt x="59" y="46"/>
                  </a:lnTo>
                  <a:lnTo>
                    <a:pt x="59" y="56"/>
                  </a:lnTo>
                  <a:lnTo>
                    <a:pt x="59" y="55"/>
                  </a:lnTo>
                  <a:lnTo>
                    <a:pt x="59" y="52"/>
                  </a:lnTo>
                  <a:lnTo>
                    <a:pt x="59" y="55"/>
                  </a:lnTo>
                  <a:lnTo>
                    <a:pt x="59" y="72"/>
                  </a:lnTo>
                  <a:lnTo>
                    <a:pt x="59" y="81"/>
                  </a:lnTo>
                  <a:lnTo>
                    <a:pt x="59" y="84"/>
                  </a:lnTo>
                  <a:lnTo>
                    <a:pt x="59" y="94"/>
                  </a:lnTo>
                  <a:lnTo>
                    <a:pt x="60" y="82"/>
                  </a:lnTo>
                  <a:lnTo>
                    <a:pt x="60" y="96"/>
                  </a:lnTo>
                  <a:lnTo>
                    <a:pt x="60" y="85"/>
                  </a:lnTo>
                  <a:lnTo>
                    <a:pt x="60" y="99"/>
                  </a:lnTo>
                  <a:lnTo>
                    <a:pt x="60" y="92"/>
                  </a:lnTo>
                  <a:lnTo>
                    <a:pt x="60" y="85"/>
                  </a:lnTo>
                  <a:lnTo>
                    <a:pt x="60" y="92"/>
                  </a:lnTo>
                  <a:lnTo>
                    <a:pt x="60" y="96"/>
                  </a:lnTo>
                  <a:lnTo>
                    <a:pt x="60" y="95"/>
                  </a:lnTo>
                  <a:lnTo>
                    <a:pt x="60" y="99"/>
                  </a:lnTo>
                  <a:lnTo>
                    <a:pt x="60" y="95"/>
                  </a:lnTo>
                  <a:lnTo>
                    <a:pt x="60" y="91"/>
                  </a:lnTo>
                  <a:lnTo>
                    <a:pt x="60" y="95"/>
                  </a:lnTo>
                  <a:lnTo>
                    <a:pt x="60" y="103"/>
                  </a:lnTo>
                  <a:lnTo>
                    <a:pt x="60" y="101"/>
                  </a:lnTo>
                  <a:lnTo>
                    <a:pt x="60" y="93"/>
                  </a:lnTo>
                  <a:lnTo>
                    <a:pt x="61" y="98"/>
                  </a:lnTo>
                  <a:lnTo>
                    <a:pt x="61" y="95"/>
                  </a:lnTo>
                  <a:lnTo>
                    <a:pt x="61" y="90"/>
                  </a:lnTo>
                  <a:lnTo>
                    <a:pt x="61" y="98"/>
                  </a:lnTo>
                  <a:lnTo>
                    <a:pt x="61" y="90"/>
                  </a:lnTo>
                  <a:lnTo>
                    <a:pt x="61" y="78"/>
                  </a:lnTo>
                  <a:lnTo>
                    <a:pt x="61" y="74"/>
                  </a:lnTo>
                  <a:lnTo>
                    <a:pt x="61" y="56"/>
                  </a:lnTo>
                  <a:lnTo>
                    <a:pt x="61" y="52"/>
                  </a:lnTo>
                  <a:lnTo>
                    <a:pt x="61" y="43"/>
                  </a:lnTo>
                  <a:lnTo>
                    <a:pt x="61" y="33"/>
                  </a:lnTo>
                  <a:lnTo>
                    <a:pt x="62" y="26"/>
                  </a:lnTo>
                  <a:lnTo>
                    <a:pt x="62" y="19"/>
                  </a:lnTo>
                  <a:lnTo>
                    <a:pt x="62" y="15"/>
                  </a:lnTo>
                  <a:lnTo>
                    <a:pt x="62" y="16"/>
                  </a:lnTo>
                  <a:lnTo>
                    <a:pt x="62" y="6"/>
                  </a:lnTo>
                  <a:lnTo>
                    <a:pt x="62" y="29"/>
                  </a:lnTo>
                  <a:lnTo>
                    <a:pt x="62" y="62"/>
                  </a:lnTo>
                  <a:lnTo>
                    <a:pt x="62" y="47"/>
                  </a:lnTo>
                  <a:lnTo>
                    <a:pt x="62" y="82"/>
                  </a:lnTo>
                  <a:lnTo>
                    <a:pt x="63" y="105"/>
                  </a:lnTo>
                  <a:lnTo>
                    <a:pt x="63" y="108"/>
                  </a:lnTo>
                  <a:lnTo>
                    <a:pt x="63" y="113"/>
                  </a:lnTo>
                  <a:lnTo>
                    <a:pt x="63" y="108"/>
                  </a:lnTo>
                  <a:lnTo>
                    <a:pt x="63" y="125"/>
                  </a:lnTo>
                  <a:lnTo>
                    <a:pt x="63" y="98"/>
                  </a:lnTo>
                  <a:lnTo>
                    <a:pt x="63" y="94"/>
                  </a:lnTo>
                  <a:lnTo>
                    <a:pt x="63" y="95"/>
                  </a:lnTo>
                  <a:lnTo>
                    <a:pt x="63" y="70"/>
                  </a:lnTo>
                  <a:lnTo>
                    <a:pt x="63" y="61"/>
                  </a:lnTo>
                  <a:lnTo>
                    <a:pt x="63" y="52"/>
                  </a:lnTo>
                  <a:lnTo>
                    <a:pt x="64" y="54"/>
                  </a:lnTo>
                  <a:lnTo>
                    <a:pt x="64" y="47"/>
                  </a:lnTo>
                  <a:lnTo>
                    <a:pt x="64" y="40"/>
                  </a:lnTo>
                  <a:lnTo>
                    <a:pt x="64" y="43"/>
                  </a:lnTo>
                  <a:lnTo>
                    <a:pt x="64" y="58"/>
                  </a:lnTo>
                  <a:lnTo>
                    <a:pt x="64" y="53"/>
                  </a:lnTo>
                  <a:lnTo>
                    <a:pt x="64" y="58"/>
                  </a:lnTo>
                  <a:lnTo>
                    <a:pt x="64" y="71"/>
                  </a:lnTo>
                  <a:lnTo>
                    <a:pt x="64" y="79"/>
                  </a:lnTo>
                  <a:lnTo>
                    <a:pt x="64" y="88"/>
                  </a:lnTo>
                  <a:lnTo>
                    <a:pt x="65" y="80"/>
                  </a:lnTo>
                  <a:lnTo>
                    <a:pt x="65" y="89"/>
                  </a:lnTo>
                  <a:lnTo>
                    <a:pt x="65" y="82"/>
                  </a:lnTo>
                  <a:lnTo>
                    <a:pt x="65" y="77"/>
                  </a:lnTo>
                  <a:lnTo>
                    <a:pt x="65" y="82"/>
                  </a:lnTo>
                  <a:lnTo>
                    <a:pt x="65" y="88"/>
                  </a:lnTo>
                  <a:lnTo>
                    <a:pt x="65" y="85"/>
                  </a:lnTo>
                  <a:lnTo>
                    <a:pt x="65" y="82"/>
                  </a:lnTo>
                  <a:lnTo>
                    <a:pt x="65" y="83"/>
                  </a:lnTo>
                  <a:lnTo>
                    <a:pt x="65" y="94"/>
                  </a:lnTo>
                  <a:lnTo>
                    <a:pt x="65" y="97"/>
                  </a:lnTo>
                  <a:lnTo>
                    <a:pt x="65" y="96"/>
                  </a:lnTo>
                  <a:lnTo>
                    <a:pt x="65" y="93"/>
                  </a:lnTo>
                  <a:lnTo>
                    <a:pt x="65" y="96"/>
                  </a:lnTo>
                  <a:lnTo>
                    <a:pt x="65" y="104"/>
                  </a:lnTo>
                  <a:lnTo>
                    <a:pt x="66" y="98"/>
                  </a:lnTo>
                  <a:lnTo>
                    <a:pt x="66" y="105"/>
                  </a:lnTo>
                  <a:lnTo>
                    <a:pt x="66" y="99"/>
                  </a:lnTo>
                  <a:lnTo>
                    <a:pt x="66" y="98"/>
                  </a:lnTo>
                  <a:lnTo>
                    <a:pt x="66" y="95"/>
                  </a:lnTo>
                  <a:lnTo>
                    <a:pt x="66" y="81"/>
                  </a:lnTo>
                  <a:lnTo>
                    <a:pt x="66" y="76"/>
                  </a:lnTo>
                  <a:lnTo>
                    <a:pt x="66" y="63"/>
                  </a:lnTo>
                  <a:lnTo>
                    <a:pt x="66" y="51"/>
                  </a:lnTo>
                  <a:lnTo>
                    <a:pt x="66" y="44"/>
                  </a:lnTo>
                  <a:lnTo>
                    <a:pt x="66" y="34"/>
                  </a:lnTo>
                  <a:lnTo>
                    <a:pt x="67" y="29"/>
                  </a:lnTo>
                  <a:lnTo>
                    <a:pt x="67" y="30"/>
                  </a:lnTo>
                  <a:lnTo>
                    <a:pt x="67" y="27"/>
                  </a:lnTo>
                  <a:lnTo>
                    <a:pt x="67" y="20"/>
                  </a:lnTo>
                  <a:lnTo>
                    <a:pt x="67" y="18"/>
                  </a:lnTo>
                  <a:lnTo>
                    <a:pt x="67" y="17"/>
                  </a:lnTo>
                  <a:lnTo>
                    <a:pt x="67" y="22"/>
                  </a:lnTo>
                  <a:lnTo>
                    <a:pt x="67" y="21"/>
                  </a:lnTo>
                  <a:lnTo>
                    <a:pt x="67" y="12"/>
                  </a:lnTo>
                  <a:lnTo>
                    <a:pt x="67" y="21"/>
                  </a:lnTo>
                  <a:lnTo>
                    <a:pt x="67" y="57"/>
                  </a:lnTo>
                  <a:lnTo>
                    <a:pt x="67" y="48"/>
                  </a:lnTo>
                  <a:lnTo>
                    <a:pt x="67" y="64"/>
                  </a:lnTo>
                  <a:lnTo>
                    <a:pt x="68" y="48"/>
                  </a:lnTo>
                  <a:lnTo>
                    <a:pt x="68" y="85"/>
                  </a:lnTo>
                  <a:lnTo>
                    <a:pt x="68" y="103"/>
                  </a:lnTo>
                  <a:lnTo>
                    <a:pt x="68" y="98"/>
                  </a:lnTo>
                  <a:lnTo>
                    <a:pt x="68" y="107"/>
                  </a:lnTo>
                  <a:lnTo>
                    <a:pt x="68" y="104"/>
                  </a:lnTo>
                  <a:lnTo>
                    <a:pt x="68" y="107"/>
                  </a:lnTo>
                  <a:lnTo>
                    <a:pt x="68" y="106"/>
                  </a:lnTo>
                  <a:lnTo>
                    <a:pt x="68" y="115"/>
                  </a:lnTo>
                  <a:lnTo>
                    <a:pt x="68" y="106"/>
                  </a:lnTo>
                  <a:lnTo>
                    <a:pt x="68" y="93"/>
                  </a:lnTo>
                  <a:lnTo>
                    <a:pt x="68" y="94"/>
                  </a:lnTo>
                  <a:lnTo>
                    <a:pt x="68" y="90"/>
                  </a:lnTo>
                  <a:lnTo>
                    <a:pt x="68" y="68"/>
                  </a:lnTo>
                  <a:lnTo>
                    <a:pt x="69" y="59"/>
                  </a:lnTo>
                  <a:lnTo>
                    <a:pt x="69" y="57"/>
                  </a:lnTo>
                  <a:lnTo>
                    <a:pt x="69" y="52"/>
                  </a:lnTo>
                  <a:lnTo>
                    <a:pt x="69" y="56"/>
                  </a:lnTo>
                  <a:lnTo>
                    <a:pt x="69" y="51"/>
                  </a:lnTo>
                  <a:lnTo>
                    <a:pt x="69" y="56"/>
                  </a:lnTo>
                  <a:lnTo>
                    <a:pt x="69" y="60"/>
                  </a:lnTo>
                  <a:lnTo>
                    <a:pt x="69" y="56"/>
                  </a:lnTo>
                  <a:lnTo>
                    <a:pt x="69" y="62"/>
                  </a:lnTo>
                  <a:lnTo>
                    <a:pt x="69" y="67"/>
                  </a:lnTo>
                  <a:lnTo>
                    <a:pt x="69" y="73"/>
                  </a:lnTo>
                  <a:lnTo>
                    <a:pt x="69" y="72"/>
                  </a:lnTo>
                  <a:lnTo>
                    <a:pt x="69" y="75"/>
                  </a:lnTo>
                  <a:lnTo>
                    <a:pt x="70" y="72"/>
                  </a:lnTo>
                  <a:lnTo>
                    <a:pt x="70" y="78"/>
                  </a:lnTo>
                  <a:lnTo>
                    <a:pt x="70" y="73"/>
                  </a:lnTo>
                  <a:lnTo>
                    <a:pt x="70" y="75"/>
                  </a:lnTo>
                  <a:lnTo>
                    <a:pt x="70" y="73"/>
                  </a:lnTo>
                  <a:lnTo>
                    <a:pt x="70" y="75"/>
                  </a:lnTo>
                  <a:lnTo>
                    <a:pt x="70" y="83"/>
                  </a:lnTo>
                  <a:lnTo>
                    <a:pt x="70" y="88"/>
                  </a:lnTo>
                  <a:lnTo>
                    <a:pt x="70" y="100"/>
                  </a:lnTo>
                  <a:lnTo>
                    <a:pt x="70" y="102"/>
                  </a:lnTo>
                  <a:lnTo>
                    <a:pt x="70" y="105"/>
                  </a:lnTo>
                  <a:lnTo>
                    <a:pt x="71" y="105"/>
                  </a:lnTo>
                  <a:lnTo>
                    <a:pt x="71" y="102"/>
                  </a:lnTo>
                  <a:lnTo>
                    <a:pt x="71" y="106"/>
                  </a:lnTo>
                  <a:lnTo>
                    <a:pt x="71" y="102"/>
                  </a:lnTo>
                  <a:lnTo>
                    <a:pt x="71" y="96"/>
                  </a:lnTo>
                  <a:lnTo>
                    <a:pt x="71" y="87"/>
                  </a:lnTo>
                  <a:lnTo>
                    <a:pt x="71" y="76"/>
                  </a:lnTo>
                  <a:lnTo>
                    <a:pt x="71" y="67"/>
                  </a:lnTo>
                  <a:lnTo>
                    <a:pt x="71" y="57"/>
                  </a:lnTo>
                  <a:lnTo>
                    <a:pt x="71" y="49"/>
                  </a:lnTo>
                  <a:lnTo>
                    <a:pt x="72" y="43"/>
                  </a:lnTo>
                  <a:lnTo>
                    <a:pt x="72" y="36"/>
                  </a:lnTo>
                  <a:lnTo>
                    <a:pt x="72" y="33"/>
                  </a:lnTo>
                  <a:lnTo>
                    <a:pt x="72" y="34"/>
                  </a:lnTo>
                  <a:lnTo>
                    <a:pt x="72" y="29"/>
                  </a:lnTo>
                  <a:lnTo>
                    <a:pt x="72" y="27"/>
                  </a:lnTo>
                  <a:lnTo>
                    <a:pt x="72" y="24"/>
                  </a:lnTo>
                  <a:lnTo>
                    <a:pt x="72" y="25"/>
                  </a:lnTo>
                  <a:lnTo>
                    <a:pt x="72" y="23"/>
                  </a:lnTo>
                  <a:lnTo>
                    <a:pt x="72" y="21"/>
                  </a:lnTo>
                  <a:lnTo>
                    <a:pt x="72" y="28"/>
                  </a:lnTo>
                  <a:lnTo>
                    <a:pt x="72" y="60"/>
                  </a:lnTo>
                  <a:lnTo>
                    <a:pt x="73" y="50"/>
                  </a:lnTo>
                  <a:lnTo>
                    <a:pt x="73" y="62"/>
                  </a:lnTo>
                  <a:lnTo>
                    <a:pt x="73" y="85"/>
                  </a:lnTo>
                  <a:lnTo>
                    <a:pt x="73" y="97"/>
                  </a:lnTo>
                  <a:lnTo>
                    <a:pt x="73" y="94"/>
                  </a:lnTo>
                  <a:lnTo>
                    <a:pt x="73" y="105"/>
                  </a:lnTo>
                  <a:lnTo>
                    <a:pt x="73" y="101"/>
                  </a:lnTo>
                  <a:lnTo>
                    <a:pt x="73" y="102"/>
                  </a:lnTo>
                  <a:lnTo>
                    <a:pt x="73" y="111"/>
                  </a:lnTo>
                  <a:lnTo>
                    <a:pt x="73" y="102"/>
                  </a:lnTo>
                  <a:lnTo>
                    <a:pt x="73" y="92"/>
                  </a:lnTo>
                  <a:lnTo>
                    <a:pt x="73" y="95"/>
                  </a:lnTo>
                  <a:lnTo>
                    <a:pt x="73" y="92"/>
                  </a:lnTo>
                  <a:lnTo>
                    <a:pt x="74" y="77"/>
                  </a:lnTo>
                  <a:lnTo>
                    <a:pt x="74" y="67"/>
                  </a:lnTo>
                  <a:lnTo>
                    <a:pt x="74" y="64"/>
                  </a:lnTo>
                  <a:lnTo>
                    <a:pt x="74" y="61"/>
                  </a:lnTo>
                  <a:lnTo>
                    <a:pt x="74" y="55"/>
                  </a:lnTo>
                  <a:lnTo>
                    <a:pt x="74" y="59"/>
                  </a:lnTo>
                  <a:lnTo>
                    <a:pt x="74" y="61"/>
                  </a:lnTo>
                  <a:lnTo>
                    <a:pt x="74" y="59"/>
                  </a:lnTo>
                  <a:lnTo>
                    <a:pt x="74" y="58"/>
                  </a:lnTo>
                  <a:lnTo>
                    <a:pt x="74" y="59"/>
                  </a:lnTo>
                  <a:lnTo>
                    <a:pt x="74" y="64"/>
                  </a:lnTo>
                  <a:lnTo>
                    <a:pt x="75" y="68"/>
                  </a:lnTo>
                  <a:lnTo>
                    <a:pt x="75" y="69"/>
                  </a:lnTo>
                  <a:lnTo>
                    <a:pt x="75" y="68"/>
                  </a:lnTo>
                  <a:lnTo>
                    <a:pt x="75" y="72"/>
                  </a:lnTo>
                  <a:lnTo>
                    <a:pt x="75" y="71"/>
                  </a:lnTo>
                  <a:lnTo>
                    <a:pt x="75" y="73"/>
                  </a:lnTo>
                  <a:lnTo>
                    <a:pt x="75" y="71"/>
                  </a:lnTo>
                  <a:lnTo>
                    <a:pt x="75" y="78"/>
                  </a:lnTo>
                  <a:lnTo>
                    <a:pt x="75" y="84"/>
                  </a:lnTo>
                  <a:lnTo>
                    <a:pt x="75" y="89"/>
                  </a:lnTo>
                  <a:lnTo>
                    <a:pt x="75" y="97"/>
                  </a:lnTo>
                  <a:lnTo>
                    <a:pt x="75" y="101"/>
                  </a:lnTo>
                  <a:lnTo>
                    <a:pt x="76" y="102"/>
                  </a:lnTo>
                  <a:lnTo>
                    <a:pt x="76" y="98"/>
                  </a:lnTo>
                  <a:lnTo>
                    <a:pt x="76" y="93"/>
                  </a:lnTo>
                  <a:lnTo>
                    <a:pt x="76" y="86"/>
                  </a:lnTo>
                  <a:lnTo>
                    <a:pt x="76" y="78"/>
                  </a:lnTo>
                  <a:lnTo>
                    <a:pt x="76" y="67"/>
                  </a:lnTo>
                  <a:lnTo>
                    <a:pt x="76" y="62"/>
                  </a:lnTo>
                  <a:lnTo>
                    <a:pt x="77" y="54"/>
                  </a:lnTo>
                  <a:lnTo>
                    <a:pt x="77" y="49"/>
                  </a:lnTo>
                  <a:lnTo>
                    <a:pt x="77" y="47"/>
                  </a:lnTo>
                  <a:lnTo>
                    <a:pt x="77" y="45"/>
                  </a:lnTo>
                  <a:lnTo>
                    <a:pt x="77" y="42"/>
                  </a:lnTo>
                  <a:lnTo>
                    <a:pt x="77" y="41"/>
                  </a:lnTo>
                  <a:lnTo>
                    <a:pt x="77" y="36"/>
                  </a:lnTo>
                  <a:lnTo>
                    <a:pt x="77" y="37"/>
                  </a:lnTo>
                  <a:lnTo>
                    <a:pt x="77" y="36"/>
                  </a:lnTo>
                  <a:lnTo>
                    <a:pt x="78" y="34"/>
                  </a:lnTo>
                  <a:lnTo>
                    <a:pt x="78" y="41"/>
                  </a:lnTo>
                  <a:lnTo>
                    <a:pt x="78" y="54"/>
                  </a:lnTo>
                  <a:lnTo>
                    <a:pt x="78" y="53"/>
                  </a:lnTo>
                  <a:lnTo>
                    <a:pt x="78" y="66"/>
                  </a:lnTo>
                  <a:lnTo>
                    <a:pt x="78" y="81"/>
                  </a:lnTo>
                  <a:lnTo>
                    <a:pt x="78" y="87"/>
                  </a:lnTo>
                  <a:lnTo>
                    <a:pt x="78" y="90"/>
                  </a:lnTo>
                  <a:lnTo>
                    <a:pt x="78" y="99"/>
                  </a:lnTo>
                  <a:lnTo>
                    <a:pt x="78" y="96"/>
                  </a:lnTo>
                  <a:lnTo>
                    <a:pt x="79" y="91"/>
                  </a:lnTo>
                  <a:lnTo>
                    <a:pt x="79" y="92"/>
                  </a:lnTo>
                  <a:lnTo>
                    <a:pt x="79" y="87"/>
                  </a:lnTo>
                  <a:lnTo>
                    <a:pt x="79" y="81"/>
                  </a:lnTo>
                  <a:lnTo>
                    <a:pt x="79" y="76"/>
                  </a:lnTo>
                  <a:lnTo>
                    <a:pt x="79" y="74"/>
                  </a:lnTo>
                  <a:lnTo>
                    <a:pt x="79" y="68"/>
                  </a:lnTo>
                  <a:lnTo>
                    <a:pt x="79" y="66"/>
                  </a:lnTo>
                  <a:lnTo>
                    <a:pt x="79" y="63"/>
                  </a:lnTo>
                  <a:lnTo>
                    <a:pt x="80" y="61"/>
                  </a:lnTo>
                  <a:lnTo>
                    <a:pt x="80" y="62"/>
                  </a:lnTo>
                  <a:lnTo>
                    <a:pt x="80" y="61"/>
                  </a:lnTo>
                  <a:lnTo>
                    <a:pt x="80" y="62"/>
                  </a:lnTo>
                  <a:lnTo>
                    <a:pt x="80" y="63"/>
                  </a:lnTo>
                  <a:lnTo>
                    <a:pt x="80" y="62"/>
                  </a:lnTo>
                  <a:lnTo>
                    <a:pt x="80" y="65"/>
                  </a:lnTo>
                  <a:lnTo>
                    <a:pt x="80" y="66"/>
                  </a:lnTo>
                  <a:lnTo>
                    <a:pt x="80" y="69"/>
                  </a:lnTo>
                  <a:lnTo>
                    <a:pt x="80" y="76"/>
                  </a:lnTo>
                  <a:lnTo>
                    <a:pt x="80" y="81"/>
                  </a:lnTo>
                  <a:lnTo>
                    <a:pt x="81" y="86"/>
                  </a:lnTo>
                  <a:lnTo>
                    <a:pt x="81" y="89"/>
                  </a:lnTo>
                  <a:lnTo>
                    <a:pt x="81" y="90"/>
                  </a:lnTo>
                  <a:lnTo>
                    <a:pt x="81" y="92"/>
                  </a:lnTo>
                  <a:lnTo>
                    <a:pt x="81" y="90"/>
                  </a:lnTo>
                  <a:lnTo>
                    <a:pt x="81" y="87"/>
                  </a:lnTo>
                  <a:lnTo>
                    <a:pt x="81" y="85"/>
                  </a:lnTo>
                  <a:lnTo>
                    <a:pt x="81" y="82"/>
                  </a:lnTo>
                  <a:lnTo>
                    <a:pt x="82" y="78"/>
                  </a:lnTo>
                  <a:lnTo>
                    <a:pt x="82" y="74"/>
                  </a:lnTo>
                  <a:lnTo>
                    <a:pt x="82" y="69"/>
                  </a:lnTo>
                  <a:lnTo>
                    <a:pt x="82" y="64"/>
                  </a:lnTo>
                  <a:lnTo>
                    <a:pt x="82" y="60"/>
                  </a:lnTo>
                  <a:lnTo>
                    <a:pt x="82" y="55"/>
                  </a:lnTo>
                  <a:lnTo>
                    <a:pt x="82" y="51"/>
                  </a:lnTo>
                  <a:lnTo>
                    <a:pt x="82" y="47"/>
                  </a:lnTo>
                  <a:lnTo>
                    <a:pt x="83" y="42"/>
                  </a:lnTo>
                  <a:lnTo>
                    <a:pt x="83" y="39"/>
                  </a:lnTo>
                  <a:lnTo>
                    <a:pt x="83" y="37"/>
                  </a:lnTo>
                  <a:lnTo>
                    <a:pt x="83" y="36"/>
                  </a:lnTo>
                  <a:lnTo>
                    <a:pt x="83" y="39"/>
                  </a:lnTo>
                  <a:lnTo>
                    <a:pt x="83" y="49"/>
                  </a:lnTo>
                  <a:lnTo>
                    <a:pt x="83" y="60"/>
                  </a:lnTo>
                  <a:lnTo>
                    <a:pt x="83" y="69"/>
                  </a:lnTo>
                  <a:lnTo>
                    <a:pt x="83" y="75"/>
                  </a:lnTo>
                  <a:lnTo>
                    <a:pt x="84" y="87"/>
                  </a:lnTo>
                  <a:lnTo>
                    <a:pt x="84" y="91"/>
                  </a:lnTo>
                  <a:lnTo>
                    <a:pt x="84" y="95"/>
                  </a:lnTo>
                  <a:lnTo>
                    <a:pt x="84" y="97"/>
                  </a:lnTo>
                  <a:lnTo>
                    <a:pt x="84" y="96"/>
                  </a:lnTo>
                  <a:lnTo>
                    <a:pt x="84" y="98"/>
                  </a:lnTo>
                  <a:lnTo>
                    <a:pt x="84" y="96"/>
                  </a:lnTo>
                  <a:lnTo>
                    <a:pt x="84" y="93"/>
                  </a:lnTo>
                  <a:lnTo>
                    <a:pt x="84" y="89"/>
                  </a:lnTo>
                  <a:lnTo>
                    <a:pt x="84" y="85"/>
                  </a:lnTo>
                  <a:lnTo>
                    <a:pt x="85" y="80"/>
                  </a:lnTo>
                  <a:lnTo>
                    <a:pt x="85" y="75"/>
                  </a:lnTo>
                  <a:lnTo>
                    <a:pt x="85" y="68"/>
                  </a:lnTo>
                  <a:lnTo>
                    <a:pt x="85" y="63"/>
                  </a:lnTo>
                  <a:lnTo>
                    <a:pt x="85" y="60"/>
                  </a:lnTo>
                  <a:lnTo>
                    <a:pt x="85" y="59"/>
                  </a:lnTo>
                  <a:lnTo>
                    <a:pt x="85" y="57"/>
                  </a:lnTo>
                  <a:lnTo>
                    <a:pt x="85" y="56"/>
                  </a:lnTo>
                  <a:lnTo>
                    <a:pt x="86" y="57"/>
                  </a:lnTo>
                  <a:lnTo>
                    <a:pt x="86" y="59"/>
                  </a:lnTo>
                  <a:lnTo>
                    <a:pt x="86" y="58"/>
                  </a:lnTo>
                  <a:lnTo>
                    <a:pt x="86" y="63"/>
                  </a:lnTo>
                  <a:lnTo>
                    <a:pt x="86" y="69"/>
                  </a:lnTo>
                  <a:lnTo>
                    <a:pt x="86" y="75"/>
                  </a:lnTo>
                  <a:lnTo>
                    <a:pt x="86" y="81"/>
                  </a:lnTo>
                  <a:lnTo>
                    <a:pt x="86" y="88"/>
                  </a:lnTo>
                  <a:lnTo>
                    <a:pt x="86" y="92"/>
                  </a:lnTo>
                  <a:lnTo>
                    <a:pt x="86" y="98"/>
                  </a:lnTo>
                  <a:lnTo>
                    <a:pt x="87" y="98"/>
                  </a:lnTo>
                  <a:lnTo>
                    <a:pt x="87" y="99"/>
                  </a:lnTo>
                  <a:lnTo>
                    <a:pt x="87" y="98"/>
                  </a:lnTo>
                  <a:lnTo>
                    <a:pt x="87" y="97"/>
                  </a:lnTo>
                  <a:lnTo>
                    <a:pt x="87" y="93"/>
                  </a:lnTo>
                  <a:lnTo>
                    <a:pt x="87" y="87"/>
                  </a:lnTo>
                  <a:lnTo>
                    <a:pt x="87" y="82"/>
                  </a:lnTo>
                  <a:lnTo>
                    <a:pt x="87" y="73"/>
                  </a:lnTo>
                  <a:lnTo>
                    <a:pt x="87" y="65"/>
                  </a:lnTo>
                  <a:lnTo>
                    <a:pt x="87" y="58"/>
                  </a:lnTo>
                  <a:lnTo>
                    <a:pt x="88" y="51"/>
                  </a:lnTo>
                  <a:lnTo>
                    <a:pt x="88" y="46"/>
                  </a:lnTo>
                  <a:lnTo>
                    <a:pt x="88" y="41"/>
                  </a:lnTo>
                  <a:lnTo>
                    <a:pt x="88" y="36"/>
                  </a:lnTo>
                  <a:lnTo>
                    <a:pt x="88" y="34"/>
                  </a:lnTo>
                  <a:lnTo>
                    <a:pt x="88" y="33"/>
                  </a:lnTo>
                  <a:lnTo>
                    <a:pt x="88" y="36"/>
                  </a:lnTo>
                  <a:lnTo>
                    <a:pt x="88" y="46"/>
                  </a:lnTo>
                  <a:lnTo>
                    <a:pt x="89" y="54"/>
                  </a:lnTo>
                  <a:lnTo>
                    <a:pt x="89" y="65"/>
                  </a:lnTo>
                  <a:lnTo>
                    <a:pt x="89" y="74"/>
                  </a:lnTo>
                  <a:lnTo>
                    <a:pt x="89" y="89"/>
                  </a:lnTo>
                  <a:lnTo>
                    <a:pt x="89" y="94"/>
                  </a:lnTo>
                  <a:lnTo>
                    <a:pt x="89" y="98"/>
                  </a:lnTo>
                  <a:lnTo>
                    <a:pt x="89" y="101"/>
                  </a:lnTo>
                  <a:lnTo>
                    <a:pt x="89" y="99"/>
                  </a:lnTo>
                  <a:lnTo>
                    <a:pt x="89" y="100"/>
                  </a:lnTo>
                  <a:lnTo>
                    <a:pt x="89" y="95"/>
                  </a:lnTo>
                  <a:lnTo>
                    <a:pt x="90" y="91"/>
                  </a:lnTo>
                  <a:lnTo>
                    <a:pt x="90" y="92"/>
                  </a:lnTo>
                  <a:lnTo>
                    <a:pt x="90" y="86"/>
                  </a:lnTo>
                  <a:lnTo>
                    <a:pt x="90" y="81"/>
                  </a:lnTo>
                  <a:lnTo>
                    <a:pt x="90" y="75"/>
                  </a:lnTo>
                  <a:lnTo>
                    <a:pt x="90" y="68"/>
                  </a:lnTo>
                  <a:lnTo>
                    <a:pt x="90" y="63"/>
                  </a:lnTo>
                  <a:lnTo>
                    <a:pt x="90" y="59"/>
                  </a:lnTo>
                  <a:lnTo>
                    <a:pt x="90" y="55"/>
                  </a:lnTo>
                  <a:lnTo>
                    <a:pt x="91" y="53"/>
                  </a:lnTo>
                  <a:lnTo>
                    <a:pt x="91" y="51"/>
                  </a:lnTo>
                  <a:lnTo>
                    <a:pt x="91" y="55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latin typeface="Calibri" charset="0"/>
              </a:endParaRPr>
            </a:p>
          </p:txBody>
        </p:sp>
        <p:sp>
          <p:nvSpPr>
            <p:cNvPr id="23570" name="Freeform 15"/>
            <p:cNvSpPr>
              <a:spLocks/>
            </p:cNvSpPr>
            <p:nvPr/>
          </p:nvSpPr>
          <p:spPr bwMode="auto">
            <a:xfrm>
              <a:off x="1050" y="1611"/>
              <a:ext cx="301" cy="191"/>
            </a:xfrm>
            <a:custGeom>
              <a:avLst/>
              <a:gdLst>
                <a:gd name="T0" fmla="*/ 2147483647 w 89"/>
                <a:gd name="T1" fmla="*/ 18274 h 162"/>
                <a:gd name="T2" fmla="*/ 2147483647 w 89"/>
                <a:gd name="T3" fmla="*/ 18541 h 162"/>
                <a:gd name="T4" fmla="*/ 2147483647 w 89"/>
                <a:gd name="T5" fmla="*/ 17197 h 162"/>
                <a:gd name="T6" fmla="*/ 2147483647 w 89"/>
                <a:gd name="T7" fmla="*/ 25402 h 162"/>
                <a:gd name="T8" fmla="*/ 2147483647 w 89"/>
                <a:gd name="T9" fmla="*/ 8588 h 162"/>
                <a:gd name="T10" fmla="*/ 2147483647 w 89"/>
                <a:gd name="T11" fmla="*/ 23630 h 162"/>
                <a:gd name="T12" fmla="*/ 2147483647 w 89"/>
                <a:gd name="T13" fmla="*/ 19251 h 162"/>
                <a:gd name="T14" fmla="*/ 2147483647 w 89"/>
                <a:gd name="T15" fmla="*/ 11690 h 162"/>
                <a:gd name="T16" fmla="*/ 2147483647 w 89"/>
                <a:gd name="T17" fmla="*/ 23065 h 162"/>
                <a:gd name="T18" fmla="*/ 2147483647 w 89"/>
                <a:gd name="T19" fmla="*/ 12772 h 162"/>
                <a:gd name="T20" fmla="*/ 2147483647 w 89"/>
                <a:gd name="T21" fmla="*/ 20560 h 162"/>
                <a:gd name="T22" fmla="*/ 2147483647 w 89"/>
                <a:gd name="T23" fmla="*/ 19563 h 162"/>
                <a:gd name="T24" fmla="*/ 2147483647 w 89"/>
                <a:gd name="T25" fmla="*/ 15058 h 162"/>
                <a:gd name="T26" fmla="*/ 2147483647 w 89"/>
                <a:gd name="T27" fmla="*/ 22968 h 162"/>
                <a:gd name="T28" fmla="*/ 2147483647 w 89"/>
                <a:gd name="T29" fmla="*/ 10493 h 162"/>
                <a:gd name="T30" fmla="*/ 2147483647 w 89"/>
                <a:gd name="T31" fmla="*/ 22589 h 162"/>
                <a:gd name="T32" fmla="*/ 2147483647 w 89"/>
                <a:gd name="T33" fmla="*/ 14074 h 162"/>
                <a:gd name="T34" fmla="*/ 2147483647 w 89"/>
                <a:gd name="T35" fmla="*/ 24026 h 162"/>
                <a:gd name="T36" fmla="*/ 2147483647 w 89"/>
                <a:gd name="T37" fmla="*/ 9915 h 162"/>
                <a:gd name="T38" fmla="*/ 2147483647 w 89"/>
                <a:gd name="T39" fmla="*/ 21331 h 162"/>
                <a:gd name="T40" fmla="*/ 2147483647 w 89"/>
                <a:gd name="T41" fmla="*/ 20958 h 162"/>
                <a:gd name="T42" fmla="*/ 2147483647 w 89"/>
                <a:gd name="T43" fmla="*/ 12772 h 162"/>
                <a:gd name="T44" fmla="*/ 2147483647 w 89"/>
                <a:gd name="T45" fmla="*/ 23630 h 162"/>
                <a:gd name="T46" fmla="*/ 2147483647 w 89"/>
                <a:gd name="T47" fmla="*/ 14074 h 162"/>
                <a:gd name="T48" fmla="*/ 2147483647 w 89"/>
                <a:gd name="T49" fmla="*/ 23065 h 162"/>
                <a:gd name="T50" fmla="*/ 2147483647 w 89"/>
                <a:gd name="T51" fmla="*/ 21545 h 162"/>
                <a:gd name="T52" fmla="*/ 2147483647 w 89"/>
                <a:gd name="T53" fmla="*/ 14586 h 162"/>
                <a:gd name="T54" fmla="*/ 2147483647 w 89"/>
                <a:gd name="T55" fmla="*/ 19251 h 162"/>
                <a:gd name="T56" fmla="*/ 2147483647 w 89"/>
                <a:gd name="T57" fmla="*/ 19159 h 162"/>
                <a:gd name="T58" fmla="*/ 2147483647 w 89"/>
                <a:gd name="T59" fmla="*/ 11937 h 162"/>
                <a:gd name="T60" fmla="*/ 2147483647 w 89"/>
                <a:gd name="T61" fmla="*/ 16250 h 162"/>
                <a:gd name="T62" fmla="*/ 2147483647 w 89"/>
                <a:gd name="T63" fmla="*/ 16999 h 162"/>
                <a:gd name="T64" fmla="*/ 2147483647 w 89"/>
                <a:gd name="T65" fmla="*/ 20042 h 162"/>
                <a:gd name="T66" fmla="*/ 2147483647 w 89"/>
                <a:gd name="T67" fmla="*/ 6178 h 162"/>
                <a:gd name="T68" fmla="*/ 2147483647 w 89"/>
                <a:gd name="T69" fmla="*/ 25899 h 162"/>
                <a:gd name="T70" fmla="*/ 2147483647 w 89"/>
                <a:gd name="T71" fmla="*/ 19563 h 162"/>
                <a:gd name="T72" fmla="*/ 2147483647 w 89"/>
                <a:gd name="T73" fmla="*/ 19481 h 162"/>
                <a:gd name="T74" fmla="*/ 2147483647 w 89"/>
                <a:gd name="T75" fmla="*/ 7284 h 162"/>
                <a:gd name="T76" fmla="*/ 2147483647 w 89"/>
                <a:gd name="T77" fmla="*/ 23630 h 162"/>
                <a:gd name="T78" fmla="*/ 2147483647 w 89"/>
                <a:gd name="T79" fmla="*/ 18092 h 162"/>
                <a:gd name="T80" fmla="*/ 2147483647 w 89"/>
                <a:gd name="T81" fmla="*/ 20042 h 162"/>
                <a:gd name="T82" fmla="*/ 2147483647 w 89"/>
                <a:gd name="T83" fmla="*/ 7252 h 162"/>
                <a:gd name="T84" fmla="*/ 2147483647 w 89"/>
                <a:gd name="T85" fmla="*/ 25402 h 162"/>
                <a:gd name="T86" fmla="*/ 2147483647 w 89"/>
                <a:gd name="T87" fmla="*/ 16523 h 162"/>
                <a:gd name="T88" fmla="*/ 2147483647 w 89"/>
                <a:gd name="T89" fmla="*/ 20042 h 162"/>
                <a:gd name="T90" fmla="*/ 2147483647 w 89"/>
                <a:gd name="T91" fmla="*/ 7284 h 162"/>
                <a:gd name="T92" fmla="*/ 2147483647 w 89"/>
                <a:gd name="T93" fmla="*/ 24710 h 162"/>
                <a:gd name="T94" fmla="*/ 2147483647 w 89"/>
                <a:gd name="T95" fmla="*/ 18092 h 162"/>
                <a:gd name="T96" fmla="*/ 2147483647 w 89"/>
                <a:gd name="T97" fmla="*/ 16999 h 162"/>
                <a:gd name="T98" fmla="*/ 2147483647 w 89"/>
                <a:gd name="T99" fmla="*/ 7284 h 162"/>
                <a:gd name="T100" fmla="*/ 2147483647 w 89"/>
                <a:gd name="T101" fmla="*/ 26760 h 162"/>
                <a:gd name="T102" fmla="*/ 2147483647 w 89"/>
                <a:gd name="T103" fmla="*/ 13849 h 162"/>
                <a:gd name="T104" fmla="*/ 2147483647 w 89"/>
                <a:gd name="T105" fmla="*/ 22697 h 162"/>
                <a:gd name="T106" fmla="*/ 2147483647 w 89"/>
                <a:gd name="T107" fmla="*/ 5606 h 162"/>
                <a:gd name="T108" fmla="*/ 2147483647 w 89"/>
                <a:gd name="T109" fmla="*/ 26760 h 162"/>
                <a:gd name="T110" fmla="*/ 2147483647 w 89"/>
                <a:gd name="T111" fmla="*/ 21331 h 162"/>
                <a:gd name="T112" fmla="*/ 2147483647 w 89"/>
                <a:gd name="T113" fmla="*/ 18274 h 162"/>
                <a:gd name="T114" fmla="*/ 2147483647 w 89"/>
                <a:gd name="T115" fmla="*/ 2902 h 162"/>
                <a:gd name="T116" fmla="*/ 2147483647 w 89"/>
                <a:gd name="T117" fmla="*/ 14014 h 162"/>
                <a:gd name="T118" fmla="*/ 2147483647 w 89"/>
                <a:gd name="T119" fmla="*/ 20560 h 162"/>
                <a:gd name="T120" fmla="*/ 2147483647 w 89"/>
                <a:gd name="T121" fmla="*/ 3314 h 162"/>
                <a:gd name="T122" fmla="*/ 2147483647 w 89"/>
                <a:gd name="T123" fmla="*/ 36001 h 162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89"/>
                <a:gd name="T187" fmla="*/ 0 h 162"/>
                <a:gd name="T188" fmla="*/ 89 w 89"/>
                <a:gd name="T189" fmla="*/ 162 h 162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89" h="162">
                  <a:moveTo>
                    <a:pt x="0" y="49"/>
                  </a:moveTo>
                  <a:lnTo>
                    <a:pt x="0" y="50"/>
                  </a:lnTo>
                  <a:lnTo>
                    <a:pt x="0" y="57"/>
                  </a:lnTo>
                  <a:lnTo>
                    <a:pt x="0" y="64"/>
                  </a:lnTo>
                  <a:lnTo>
                    <a:pt x="0" y="71"/>
                  </a:lnTo>
                  <a:lnTo>
                    <a:pt x="0" y="79"/>
                  </a:lnTo>
                  <a:lnTo>
                    <a:pt x="1" y="84"/>
                  </a:lnTo>
                  <a:lnTo>
                    <a:pt x="1" y="90"/>
                  </a:lnTo>
                  <a:lnTo>
                    <a:pt x="1" y="92"/>
                  </a:lnTo>
                  <a:lnTo>
                    <a:pt x="1" y="93"/>
                  </a:lnTo>
                  <a:lnTo>
                    <a:pt x="1" y="90"/>
                  </a:lnTo>
                  <a:lnTo>
                    <a:pt x="1" y="89"/>
                  </a:lnTo>
                  <a:lnTo>
                    <a:pt x="1" y="81"/>
                  </a:lnTo>
                  <a:lnTo>
                    <a:pt x="1" y="75"/>
                  </a:lnTo>
                  <a:lnTo>
                    <a:pt x="1" y="68"/>
                  </a:lnTo>
                  <a:lnTo>
                    <a:pt x="2" y="58"/>
                  </a:lnTo>
                  <a:lnTo>
                    <a:pt x="2" y="49"/>
                  </a:lnTo>
                  <a:lnTo>
                    <a:pt x="2" y="43"/>
                  </a:lnTo>
                  <a:lnTo>
                    <a:pt x="2" y="37"/>
                  </a:lnTo>
                  <a:lnTo>
                    <a:pt x="2" y="33"/>
                  </a:lnTo>
                  <a:lnTo>
                    <a:pt x="2" y="29"/>
                  </a:lnTo>
                  <a:lnTo>
                    <a:pt x="2" y="27"/>
                  </a:lnTo>
                  <a:lnTo>
                    <a:pt x="2" y="26"/>
                  </a:lnTo>
                  <a:lnTo>
                    <a:pt x="3" y="27"/>
                  </a:lnTo>
                  <a:lnTo>
                    <a:pt x="3" y="26"/>
                  </a:lnTo>
                  <a:lnTo>
                    <a:pt x="3" y="30"/>
                  </a:lnTo>
                  <a:lnTo>
                    <a:pt x="3" y="44"/>
                  </a:lnTo>
                  <a:lnTo>
                    <a:pt x="3" y="50"/>
                  </a:lnTo>
                  <a:lnTo>
                    <a:pt x="3" y="62"/>
                  </a:lnTo>
                  <a:lnTo>
                    <a:pt x="3" y="69"/>
                  </a:lnTo>
                  <a:lnTo>
                    <a:pt x="3" y="84"/>
                  </a:lnTo>
                  <a:lnTo>
                    <a:pt x="3" y="86"/>
                  </a:lnTo>
                  <a:lnTo>
                    <a:pt x="4" y="85"/>
                  </a:lnTo>
                  <a:lnTo>
                    <a:pt x="4" y="91"/>
                  </a:lnTo>
                  <a:lnTo>
                    <a:pt x="4" y="90"/>
                  </a:lnTo>
                  <a:lnTo>
                    <a:pt x="4" y="92"/>
                  </a:lnTo>
                  <a:lnTo>
                    <a:pt x="4" y="91"/>
                  </a:lnTo>
                  <a:lnTo>
                    <a:pt x="4" y="88"/>
                  </a:lnTo>
                  <a:lnTo>
                    <a:pt x="4" y="85"/>
                  </a:lnTo>
                  <a:lnTo>
                    <a:pt x="4" y="91"/>
                  </a:lnTo>
                  <a:lnTo>
                    <a:pt x="4" y="85"/>
                  </a:lnTo>
                  <a:lnTo>
                    <a:pt x="4" y="82"/>
                  </a:lnTo>
                  <a:lnTo>
                    <a:pt x="4" y="76"/>
                  </a:lnTo>
                  <a:lnTo>
                    <a:pt x="4" y="71"/>
                  </a:lnTo>
                  <a:lnTo>
                    <a:pt x="4" y="64"/>
                  </a:lnTo>
                  <a:lnTo>
                    <a:pt x="4" y="60"/>
                  </a:lnTo>
                  <a:lnTo>
                    <a:pt x="5" y="55"/>
                  </a:lnTo>
                  <a:lnTo>
                    <a:pt x="5" y="51"/>
                  </a:lnTo>
                  <a:lnTo>
                    <a:pt x="5" y="48"/>
                  </a:lnTo>
                  <a:lnTo>
                    <a:pt x="5" y="47"/>
                  </a:lnTo>
                  <a:lnTo>
                    <a:pt x="5" y="46"/>
                  </a:lnTo>
                  <a:lnTo>
                    <a:pt x="5" y="50"/>
                  </a:lnTo>
                  <a:lnTo>
                    <a:pt x="5" y="52"/>
                  </a:lnTo>
                  <a:lnTo>
                    <a:pt x="5" y="59"/>
                  </a:lnTo>
                  <a:lnTo>
                    <a:pt x="6" y="68"/>
                  </a:lnTo>
                  <a:lnTo>
                    <a:pt x="6" y="74"/>
                  </a:lnTo>
                  <a:lnTo>
                    <a:pt x="6" y="83"/>
                  </a:lnTo>
                  <a:lnTo>
                    <a:pt x="6" y="87"/>
                  </a:lnTo>
                  <a:lnTo>
                    <a:pt x="6" y="94"/>
                  </a:lnTo>
                  <a:lnTo>
                    <a:pt x="6" y="95"/>
                  </a:lnTo>
                  <a:lnTo>
                    <a:pt x="6" y="94"/>
                  </a:lnTo>
                  <a:lnTo>
                    <a:pt x="6" y="96"/>
                  </a:lnTo>
                  <a:lnTo>
                    <a:pt x="6" y="92"/>
                  </a:lnTo>
                  <a:lnTo>
                    <a:pt x="7" y="90"/>
                  </a:lnTo>
                  <a:lnTo>
                    <a:pt x="7" y="82"/>
                  </a:lnTo>
                  <a:lnTo>
                    <a:pt x="7" y="76"/>
                  </a:lnTo>
                  <a:lnTo>
                    <a:pt x="7" y="69"/>
                  </a:lnTo>
                  <a:lnTo>
                    <a:pt x="7" y="60"/>
                  </a:lnTo>
                  <a:lnTo>
                    <a:pt x="7" y="53"/>
                  </a:lnTo>
                  <a:lnTo>
                    <a:pt x="7" y="47"/>
                  </a:lnTo>
                  <a:lnTo>
                    <a:pt x="7" y="43"/>
                  </a:lnTo>
                  <a:lnTo>
                    <a:pt x="7" y="39"/>
                  </a:lnTo>
                  <a:lnTo>
                    <a:pt x="8" y="36"/>
                  </a:lnTo>
                  <a:lnTo>
                    <a:pt x="8" y="34"/>
                  </a:lnTo>
                  <a:lnTo>
                    <a:pt x="8" y="32"/>
                  </a:lnTo>
                  <a:lnTo>
                    <a:pt x="8" y="33"/>
                  </a:lnTo>
                  <a:lnTo>
                    <a:pt x="8" y="31"/>
                  </a:lnTo>
                  <a:lnTo>
                    <a:pt x="8" y="30"/>
                  </a:lnTo>
                  <a:lnTo>
                    <a:pt x="8" y="33"/>
                  </a:lnTo>
                  <a:lnTo>
                    <a:pt x="8" y="41"/>
                  </a:lnTo>
                  <a:lnTo>
                    <a:pt x="8" y="51"/>
                  </a:lnTo>
                  <a:lnTo>
                    <a:pt x="8" y="59"/>
                  </a:lnTo>
                  <a:lnTo>
                    <a:pt x="9" y="69"/>
                  </a:lnTo>
                  <a:lnTo>
                    <a:pt x="9" y="80"/>
                  </a:lnTo>
                  <a:lnTo>
                    <a:pt x="9" y="87"/>
                  </a:lnTo>
                  <a:lnTo>
                    <a:pt x="9" y="89"/>
                  </a:lnTo>
                  <a:lnTo>
                    <a:pt x="9" y="92"/>
                  </a:lnTo>
                  <a:lnTo>
                    <a:pt x="9" y="90"/>
                  </a:lnTo>
                  <a:lnTo>
                    <a:pt x="9" y="91"/>
                  </a:lnTo>
                  <a:lnTo>
                    <a:pt x="9" y="87"/>
                  </a:lnTo>
                  <a:lnTo>
                    <a:pt x="9" y="82"/>
                  </a:lnTo>
                  <a:lnTo>
                    <a:pt x="10" y="78"/>
                  </a:lnTo>
                  <a:lnTo>
                    <a:pt x="10" y="74"/>
                  </a:lnTo>
                  <a:lnTo>
                    <a:pt x="10" y="67"/>
                  </a:lnTo>
                  <a:lnTo>
                    <a:pt x="10" y="62"/>
                  </a:lnTo>
                  <a:lnTo>
                    <a:pt x="10" y="56"/>
                  </a:lnTo>
                  <a:lnTo>
                    <a:pt x="10" y="53"/>
                  </a:lnTo>
                  <a:lnTo>
                    <a:pt x="10" y="48"/>
                  </a:lnTo>
                  <a:lnTo>
                    <a:pt x="10" y="47"/>
                  </a:lnTo>
                  <a:lnTo>
                    <a:pt x="10" y="46"/>
                  </a:lnTo>
                  <a:lnTo>
                    <a:pt x="11" y="46"/>
                  </a:lnTo>
                  <a:lnTo>
                    <a:pt x="11" y="49"/>
                  </a:lnTo>
                  <a:lnTo>
                    <a:pt x="11" y="51"/>
                  </a:lnTo>
                  <a:lnTo>
                    <a:pt x="11" y="54"/>
                  </a:lnTo>
                  <a:lnTo>
                    <a:pt x="11" y="63"/>
                  </a:lnTo>
                  <a:lnTo>
                    <a:pt x="11" y="71"/>
                  </a:lnTo>
                  <a:lnTo>
                    <a:pt x="11" y="77"/>
                  </a:lnTo>
                  <a:lnTo>
                    <a:pt x="11" y="85"/>
                  </a:lnTo>
                  <a:lnTo>
                    <a:pt x="11" y="89"/>
                  </a:lnTo>
                  <a:lnTo>
                    <a:pt x="12" y="94"/>
                  </a:lnTo>
                  <a:lnTo>
                    <a:pt x="12" y="91"/>
                  </a:lnTo>
                  <a:lnTo>
                    <a:pt x="12" y="92"/>
                  </a:lnTo>
                  <a:lnTo>
                    <a:pt x="12" y="91"/>
                  </a:lnTo>
                  <a:lnTo>
                    <a:pt x="12" y="87"/>
                  </a:lnTo>
                  <a:lnTo>
                    <a:pt x="12" y="82"/>
                  </a:lnTo>
                  <a:lnTo>
                    <a:pt x="12" y="75"/>
                  </a:lnTo>
                  <a:lnTo>
                    <a:pt x="12" y="69"/>
                  </a:lnTo>
                  <a:lnTo>
                    <a:pt x="12" y="63"/>
                  </a:lnTo>
                  <a:lnTo>
                    <a:pt x="13" y="55"/>
                  </a:lnTo>
                  <a:lnTo>
                    <a:pt x="13" y="50"/>
                  </a:lnTo>
                  <a:lnTo>
                    <a:pt x="13" y="44"/>
                  </a:lnTo>
                  <a:lnTo>
                    <a:pt x="13" y="42"/>
                  </a:lnTo>
                  <a:lnTo>
                    <a:pt x="13" y="38"/>
                  </a:lnTo>
                  <a:lnTo>
                    <a:pt x="13" y="36"/>
                  </a:lnTo>
                  <a:lnTo>
                    <a:pt x="13" y="32"/>
                  </a:lnTo>
                  <a:lnTo>
                    <a:pt x="13" y="31"/>
                  </a:lnTo>
                  <a:lnTo>
                    <a:pt x="13" y="28"/>
                  </a:lnTo>
                  <a:lnTo>
                    <a:pt x="14" y="32"/>
                  </a:lnTo>
                  <a:lnTo>
                    <a:pt x="14" y="40"/>
                  </a:lnTo>
                  <a:lnTo>
                    <a:pt x="14" y="50"/>
                  </a:lnTo>
                  <a:lnTo>
                    <a:pt x="14" y="56"/>
                  </a:lnTo>
                  <a:lnTo>
                    <a:pt x="14" y="69"/>
                  </a:lnTo>
                  <a:lnTo>
                    <a:pt x="14" y="78"/>
                  </a:lnTo>
                  <a:lnTo>
                    <a:pt x="14" y="86"/>
                  </a:lnTo>
                  <a:lnTo>
                    <a:pt x="14" y="85"/>
                  </a:lnTo>
                  <a:lnTo>
                    <a:pt x="14" y="87"/>
                  </a:lnTo>
                  <a:lnTo>
                    <a:pt x="15" y="90"/>
                  </a:lnTo>
                  <a:lnTo>
                    <a:pt x="15" y="86"/>
                  </a:lnTo>
                  <a:lnTo>
                    <a:pt x="15" y="88"/>
                  </a:lnTo>
                  <a:lnTo>
                    <a:pt x="15" y="82"/>
                  </a:lnTo>
                  <a:lnTo>
                    <a:pt x="15" y="78"/>
                  </a:lnTo>
                  <a:lnTo>
                    <a:pt x="15" y="75"/>
                  </a:lnTo>
                  <a:lnTo>
                    <a:pt x="15" y="70"/>
                  </a:lnTo>
                  <a:lnTo>
                    <a:pt x="15" y="63"/>
                  </a:lnTo>
                  <a:lnTo>
                    <a:pt x="15" y="58"/>
                  </a:lnTo>
                  <a:lnTo>
                    <a:pt x="16" y="54"/>
                  </a:lnTo>
                  <a:lnTo>
                    <a:pt x="16" y="52"/>
                  </a:lnTo>
                  <a:lnTo>
                    <a:pt x="16" y="48"/>
                  </a:lnTo>
                  <a:lnTo>
                    <a:pt x="16" y="47"/>
                  </a:lnTo>
                  <a:lnTo>
                    <a:pt x="16" y="48"/>
                  </a:lnTo>
                  <a:lnTo>
                    <a:pt x="16" y="47"/>
                  </a:lnTo>
                  <a:lnTo>
                    <a:pt x="16" y="51"/>
                  </a:lnTo>
                  <a:lnTo>
                    <a:pt x="16" y="53"/>
                  </a:lnTo>
                  <a:lnTo>
                    <a:pt x="16" y="60"/>
                  </a:lnTo>
                  <a:lnTo>
                    <a:pt x="16" y="67"/>
                  </a:lnTo>
                  <a:lnTo>
                    <a:pt x="17" y="75"/>
                  </a:lnTo>
                  <a:lnTo>
                    <a:pt x="17" y="79"/>
                  </a:lnTo>
                  <a:lnTo>
                    <a:pt x="17" y="86"/>
                  </a:lnTo>
                  <a:lnTo>
                    <a:pt x="17" y="89"/>
                  </a:lnTo>
                  <a:lnTo>
                    <a:pt x="17" y="94"/>
                  </a:lnTo>
                  <a:lnTo>
                    <a:pt x="17" y="91"/>
                  </a:lnTo>
                  <a:lnTo>
                    <a:pt x="17" y="92"/>
                  </a:lnTo>
                  <a:lnTo>
                    <a:pt x="17" y="90"/>
                  </a:lnTo>
                  <a:lnTo>
                    <a:pt x="17" y="87"/>
                  </a:lnTo>
                  <a:lnTo>
                    <a:pt x="18" y="82"/>
                  </a:lnTo>
                  <a:lnTo>
                    <a:pt x="18" y="76"/>
                  </a:lnTo>
                  <a:lnTo>
                    <a:pt x="18" y="71"/>
                  </a:lnTo>
                  <a:lnTo>
                    <a:pt x="18" y="64"/>
                  </a:lnTo>
                  <a:lnTo>
                    <a:pt x="18" y="57"/>
                  </a:lnTo>
                  <a:lnTo>
                    <a:pt x="18" y="53"/>
                  </a:lnTo>
                  <a:lnTo>
                    <a:pt x="18" y="48"/>
                  </a:lnTo>
                  <a:lnTo>
                    <a:pt x="18" y="45"/>
                  </a:lnTo>
                  <a:lnTo>
                    <a:pt x="19" y="41"/>
                  </a:lnTo>
                  <a:lnTo>
                    <a:pt x="19" y="39"/>
                  </a:lnTo>
                  <a:lnTo>
                    <a:pt x="19" y="36"/>
                  </a:lnTo>
                  <a:lnTo>
                    <a:pt x="19" y="35"/>
                  </a:lnTo>
                  <a:lnTo>
                    <a:pt x="19" y="33"/>
                  </a:lnTo>
                  <a:lnTo>
                    <a:pt x="19" y="37"/>
                  </a:lnTo>
                  <a:lnTo>
                    <a:pt x="19" y="44"/>
                  </a:lnTo>
                  <a:lnTo>
                    <a:pt x="19" y="55"/>
                  </a:lnTo>
                  <a:lnTo>
                    <a:pt x="19" y="65"/>
                  </a:lnTo>
                  <a:lnTo>
                    <a:pt x="20" y="73"/>
                  </a:lnTo>
                  <a:lnTo>
                    <a:pt x="20" y="72"/>
                  </a:lnTo>
                  <a:lnTo>
                    <a:pt x="20" y="81"/>
                  </a:lnTo>
                  <a:lnTo>
                    <a:pt x="20" y="88"/>
                  </a:lnTo>
                  <a:lnTo>
                    <a:pt x="20" y="87"/>
                  </a:lnTo>
                  <a:lnTo>
                    <a:pt x="20" y="88"/>
                  </a:lnTo>
                  <a:lnTo>
                    <a:pt x="20" y="90"/>
                  </a:lnTo>
                  <a:lnTo>
                    <a:pt x="20" y="87"/>
                  </a:lnTo>
                  <a:lnTo>
                    <a:pt x="20" y="82"/>
                  </a:lnTo>
                  <a:lnTo>
                    <a:pt x="20" y="78"/>
                  </a:lnTo>
                  <a:lnTo>
                    <a:pt x="21" y="78"/>
                  </a:lnTo>
                  <a:lnTo>
                    <a:pt x="21" y="75"/>
                  </a:lnTo>
                  <a:lnTo>
                    <a:pt x="21" y="71"/>
                  </a:lnTo>
                  <a:lnTo>
                    <a:pt x="21" y="64"/>
                  </a:lnTo>
                  <a:lnTo>
                    <a:pt x="21" y="60"/>
                  </a:lnTo>
                  <a:lnTo>
                    <a:pt x="21" y="55"/>
                  </a:lnTo>
                  <a:lnTo>
                    <a:pt x="21" y="54"/>
                  </a:lnTo>
                  <a:lnTo>
                    <a:pt x="21" y="51"/>
                  </a:lnTo>
                  <a:lnTo>
                    <a:pt x="21" y="50"/>
                  </a:lnTo>
                  <a:lnTo>
                    <a:pt x="22" y="51"/>
                  </a:lnTo>
                  <a:lnTo>
                    <a:pt x="22" y="54"/>
                  </a:lnTo>
                  <a:lnTo>
                    <a:pt x="22" y="56"/>
                  </a:lnTo>
                  <a:lnTo>
                    <a:pt x="22" y="61"/>
                  </a:lnTo>
                  <a:lnTo>
                    <a:pt x="22" y="64"/>
                  </a:lnTo>
                  <a:lnTo>
                    <a:pt x="22" y="73"/>
                  </a:lnTo>
                  <a:lnTo>
                    <a:pt x="22" y="76"/>
                  </a:lnTo>
                  <a:lnTo>
                    <a:pt x="22" y="84"/>
                  </a:lnTo>
                  <a:lnTo>
                    <a:pt x="22" y="86"/>
                  </a:lnTo>
                  <a:lnTo>
                    <a:pt x="23" y="85"/>
                  </a:lnTo>
                  <a:lnTo>
                    <a:pt x="23" y="90"/>
                  </a:lnTo>
                  <a:lnTo>
                    <a:pt x="23" y="88"/>
                  </a:lnTo>
                  <a:lnTo>
                    <a:pt x="23" y="89"/>
                  </a:lnTo>
                  <a:lnTo>
                    <a:pt x="23" y="88"/>
                  </a:lnTo>
                  <a:lnTo>
                    <a:pt x="23" y="85"/>
                  </a:lnTo>
                  <a:lnTo>
                    <a:pt x="23" y="82"/>
                  </a:lnTo>
                  <a:lnTo>
                    <a:pt x="23" y="76"/>
                  </a:lnTo>
                  <a:lnTo>
                    <a:pt x="23" y="69"/>
                  </a:lnTo>
                  <a:lnTo>
                    <a:pt x="23" y="64"/>
                  </a:lnTo>
                  <a:lnTo>
                    <a:pt x="24" y="58"/>
                  </a:lnTo>
                  <a:lnTo>
                    <a:pt x="24" y="53"/>
                  </a:lnTo>
                  <a:lnTo>
                    <a:pt x="24" y="48"/>
                  </a:lnTo>
                  <a:lnTo>
                    <a:pt x="24" y="45"/>
                  </a:lnTo>
                  <a:lnTo>
                    <a:pt x="24" y="42"/>
                  </a:lnTo>
                  <a:lnTo>
                    <a:pt x="24" y="39"/>
                  </a:lnTo>
                  <a:lnTo>
                    <a:pt x="24" y="36"/>
                  </a:lnTo>
                  <a:lnTo>
                    <a:pt x="25" y="36"/>
                  </a:lnTo>
                  <a:lnTo>
                    <a:pt x="25" y="34"/>
                  </a:lnTo>
                  <a:lnTo>
                    <a:pt x="25" y="35"/>
                  </a:lnTo>
                  <a:lnTo>
                    <a:pt x="25" y="33"/>
                  </a:lnTo>
                  <a:lnTo>
                    <a:pt x="25" y="35"/>
                  </a:lnTo>
                  <a:lnTo>
                    <a:pt x="25" y="38"/>
                  </a:lnTo>
                  <a:lnTo>
                    <a:pt x="25" y="53"/>
                  </a:lnTo>
                  <a:lnTo>
                    <a:pt x="25" y="56"/>
                  </a:lnTo>
                  <a:lnTo>
                    <a:pt x="25" y="70"/>
                  </a:lnTo>
                  <a:lnTo>
                    <a:pt x="25" y="69"/>
                  </a:lnTo>
                  <a:lnTo>
                    <a:pt x="25" y="71"/>
                  </a:lnTo>
                  <a:lnTo>
                    <a:pt x="25" y="82"/>
                  </a:lnTo>
                  <a:lnTo>
                    <a:pt x="25" y="81"/>
                  </a:lnTo>
                  <a:lnTo>
                    <a:pt x="25" y="83"/>
                  </a:lnTo>
                  <a:lnTo>
                    <a:pt x="26" y="81"/>
                  </a:lnTo>
                  <a:lnTo>
                    <a:pt x="26" y="85"/>
                  </a:lnTo>
                  <a:lnTo>
                    <a:pt x="26" y="81"/>
                  </a:lnTo>
                  <a:lnTo>
                    <a:pt x="26" y="86"/>
                  </a:lnTo>
                  <a:lnTo>
                    <a:pt x="26" y="83"/>
                  </a:lnTo>
                  <a:lnTo>
                    <a:pt x="26" y="81"/>
                  </a:lnTo>
                  <a:lnTo>
                    <a:pt x="26" y="76"/>
                  </a:lnTo>
                  <a:lnTo>
                    <a:pt x="26" y="75"/>
                  </a:lnTo>
                  <a:lnTo>
                    <a:pt x="26" y="69"/>
                  </a:lnTo>
                  <a:lnTo>
                    <a:pt x="26" y="67"/>
                  </a:lnTo>
                  <a:lnTo>
                    <a:pt x="26" y="59"/>
                  </a:lnTo>
                  <a:lnTo>
                    <a:pt x="27" y="56"/>
                  </a:lnTo>
                  <a:lnTo>
                    <a:pt x="27" y="54"/>
                  </a:lnTo>
                  <a:lnTo>
                    <a:pt x="27" y="55"/>
                  </a:lnTo>
                  <a:lnTo>
                    <a:pt x="27" y="53"/>
                  </a:lnTo>
                  <a:lnTo>
                    <a:pt x="27" y="50"/>
                  </a:lnTo>
                  <a:lnTo>
                    <a:pt x="27" y="51"/>
                  </a:lnTo>
                  <a:lnTo>
                    <a:pt x="27" y="50"/>
                  </a:lnTo>
                  <a:lnTo>
                    <a:pt x="27" y="51"/>
                  </a:lnTo>
                  <a:lnTo>
                    <a:pt x="27" y="54"/>
                  </a:lnTo>
                  <a:lnTo>
                    <a:pt x="27" y="57"/>
                  </a:lnTo>
                  <a:lnTo>
                    <a:pt x="27" y="62"/>
                  </a:lnTo>
                  <a:lnTo>
                    <a:pt x="28" y="69"/>
                  </a:lnTo>
                  <a:lnTo>
                    <a:pt x="28" y="74"/>
                  </a:lnTo>
                  <a:lnTo>
                    <a:pt x="28" y="81"/>
                  </a:lnTo>
                  <a:lnTo>
                    <a:pt x="28" y="86"/>
                  </a:lnTo>
                  <a:lnTo>
                    <a:pt x="28" y="90"/>
                  </a:lnTo>
                  <a:lnTo>
                    <a:pt x="28" y="88"/>
                  </a:lnTo>
                  <a:lnTo>
                    <a:pt x="28" y="89"/>
                  </a:lnTo>
                  <a:lnTo>
                    <a:pt x="28" y="85"/>
                  </a:lnTo>
                  <a:lnTo>
                    <a:pt x="29" y="83"/>
                  </a:lnTo>
                  <a:lnTo>
                    <a:pt x="29" y="78"/>
                  </a:lnTo>
                  <a:lnTo>
                    <a:pt x="29" y="71"/>
                  </a:lnTo>
                  <a:lnTo>
                    <a:pt x="29" y="65"/>
                  </a:lnTo>
                  <a:lnTo>
                    <a:pt x="29" y="62"/>
                  </a:lnTo>
                  <a:lnTo>
                    <a:pt x="29" y="56"/>
                  </a:lnTo>
                  <a:lnTo>
                    <a:pt x="29" y="51"/>
                  </a:lnTo>
                  <a:lnTo>
                    <a:pt x="29" y="48"/>
                  </a:lnTo>
                  <a:lnTo>
                    <a:pt x="30" y="45"/>
                  </a:lnTo>
                  <a:lnTo>
                    <a:pt x="30" y="42"/>
                  </a:lnTo>
                  <a:lnTo>
                    <a:pt x="30" y="39"/>
                  </a:lnTo>
                  <a:lnTo>
                    <a:pt x="30" y="37"/>
                  </a:lnTo>
                  <a:lnTo>
                    <a:pt x="30" y="36"/>
                  </a:lnTo>
                  <a:lnTo>
                    <a:pt x="30" y="35"/>
                  </a:lnTo>
                  <a:lnTo>
                    <a:pt x="30" y="36"/>
                  </a:lnTo>
                  <a:lnTo>
                    <a:pt x="30" y="42"/>
                  </a:lnTo>
                  <a:lnTo>
                    <a:pt x="30" y="54"/>
                  </a:lnTo>
                  <a:lnTo>
                    <a:pt x="30" y="57"/>
                  </a:lnTo>
                  <a:lnTo>
                    <a:pt x="31" y="68"/>
                  </a:lnTo>
                  <a:lnTo>
                    <a:pt x="31" y="73"/>
                  </a:lnTo>
                  <a:lnTo>
                    <a:pt x="31" y="79"/>
                  </a:lnTo>
                  <a:lnTo>
                    <a:pt x="31" y="84"/>
                  </a:lnTo>
                  <a:lnTo>
                    <a:pt x="31" y="83"/>
                  </a:lnTo>
                  <a:lnTo>
                    <a:pt x="31" y="87"/>
                  </a:lnTo>
                  <a:lnTo>
                    <a:pt x="31" y="84"/>
                  </a:lnTo>
                  <a:lnTo>
                    <a:pt x="31" y="88"/>
                  </a:lnTo>
                  <a:lnTo>
                    <a:pt x="31" y="84"/>
                  </a:lnTo>
                  <a:lnTo>
                    <a:pt x="31" y="82"/>
                  </a:lnTo>
                  <a:lnTo>
                    <a:pt x="31" y="83"/>
                  </a:lnTo>
                  <a:lnTo>
                    <a:pt x="31" y="79"/>
                  </a:lnTo>
                  <a:lnTo>
                    <a:pt x="32" y="75"/>
                  </a:lnTo>
                  <a:lnTo>
                    <a:pt x="32" y="70"/>
                  </a:lnTo>
                  <a:lnTo>
                    <a:pt x="32" y="69"/>
                  </a:lnTo>
                  <a:lnTo>
                    <a:pt x="32" y="61"/>
                  </a:lnTo>
                  <a:lnTo>
                    <a:pt x="32" y="58"/>
                  </a:lnTo>
                  <a:lnTo>
                    <a:pt x="32" y="54"/>
                  </a:lnTo>
                  <a:lnTo>
                    <a:pt x="32" y="55"/>
                  </a:lnTo>
                  <a:lnTo>
                    <a:pt x="32" y="52"/>
                  </a:lnTo>
                  <a:lnTo>
                    <a:pt x="33" y="51"/>
                  </a:lnTo>
                  <a:lnTo>
                    <a:pt x="33" y="52"/>
                  </a:lnTo>
                  <a:lnTo>
                    <a:pt x="33" y="55"/>
                  </a:lnTo>
                  <a:lnTo>
                    <a:pt x="33" y="57"/>
                  </a:lnTo>
                  <a:lnTo>
                    <a:pt x="33" y="63"/>
                  </a:lnTo>
                  <a:lnTo>
                    <a:pt x="33" y="71"/>
                  </a:lnTo>
                  <a:lnTo>
                    <a:pt x="33" y="78"/>
                  </a:lnTo>
                  <a:lnTo>
                    <a:pt x="33" y="83"/>
                  </a:lnTo>
                  <a:lnTo>
                    <a:pt x="33" y="91"/>
                  </a:lnTo>
                  <a:lnTo>
                    <a:pt x="34" y="90"/>
                  </a:lnTo>
                  <a:lnTo>
                    <a:pt x="34" y="91"/>
                  </a:lnTo>
                  <a:lnTo>
                    <a:pt x="34" y="89"/>
                  </a:lnTo>
                  <a:lnTo>
                    <a:pt x="34" y="90"/>
                  </a:lnTo>
                  <a:lnTo>
                    <a:pt x="34" y="87"/>
                  </a:lnTo>
                  <a:lnTo>
                    <a:pt x="34" y="83"/>
                  </a:lnTo>
                  <a:lnTo>
                    <a:pt x="34" y="77"/>
                  </a:lnTo>
                  <a:lnTo>
                    <a:pt x="34" y="73"/>
                  </a:lnTo>
                  <a:lnTo>
                    <a:pt x="34" y="68"/>
                  </a:lnTo>
                  <a:lnTo>
                    <a:pt x="34" y="62"/>
                  </a:lnTo>
                  <a:lnTo>
                    <a:pt x="35" y="60"/>
                  </a:lnTo>
                  <a:lnTo>
                    <a:pt x="35" y="57"/>
                  </a:lnTo>
                  <a:lnTo>
                    <a:pt x="35" y="52"/>
                  </a:lnTo>
                  <a:lnTo>
                    <a:pt x="35" y="47"/>
                  </a:lnTo>
                  <a:lnTo>
                    <a:pt x="35" y="43"/>
                  </a:lnTo>
                  <a:lnTo>
                    <a:pt x="35" y="37"/>
                  </a:lnTo>
                  <a:lnTo>
                    <a:pt x="35" y="33"/>
                  </a:lnTo>
                  <a:lnTo>
                    <a:pt x="35" y="30"/>
                  </a:lnTo>
                  <a:lnTo>
                    <a:pt x="36" y="28"/>
                  </a:lnTo>
                  <a:lnTo>
                    <a:pt x="36" y="27"/>
                  </a:lnTo>
                  <a:lnTo>
                    <a:pt x="36" y="28"/>
                  </a:lnTo>
                  <a:lnTo>
                    <a:pt x="36" y="48"/>
                  </a:lnTo>
                  <a:lnTo>
                    <a:pt x="36" y="60"/>
                  </a:lnTo>
                  <a:lnTo>
                    <a:pt x="36" y="65"/>
                  </a:lnTo>
                  <a:lnTo>
                    <a:pt x="36" y="77"/>
                  </a:lnTo>
                  <a:lnTo>
                    <a:pt x="36" y="86"/>
                  </a:lnTo>
                  <a:lnTo>
                    <a:pt x="36" y="84"/>
                  </a:lnTo>
                  <a:lnTo>
                    <a:pt x="36" y="87"/>
                  </a:lnTo>
                  <a:lnTo>
                    <a:pt x="37" y="86"/>
                  </a:lnTo>
                  <a:lnTo>
                    <a:pt x="37" y="88"/>
                  </a:lnTo>
                  <a:lnTo>
                    <a:pt x="37" y="87"/>
                  </a:lnTo>
                  <a:lnTo>
                    <a:pt x="37" y="80"/>
                  </a:lnTo>
                  <a:lnTo>
                    <a:pt x="37" y="73"/>
                  </a:lnTo>
                  <a:lnTo>
                    <a:pt x="37" y="72"/>
                  </a:lnTo>
                  <a:lnTo>
                    <a:pt x="37" y="73"/>
                  </a:lnTo>
                  <a:lnTo>
                    <a:pt x="37" y="68"/>
                  </a:lnTo>
                  <a:lnTo>
                    <a:pt x="37" y="63"/>
                  </a:lnTo>
                  <a:lnTo>
                    <a:pt x="37" y="60"/>
                  </a:lnTo>
                  <a:lnTo>
                    <a:pt x="37" y="62"/>
                  </a:lnTo>
                  <a:lnTo>
                    <a:pt x="37" y="61"/>
                  </a:lnTo>
                  <a:lnTo>
                    <a:pt x="38" y="61"/>
                  </a:lnTo>
                  <a:lnTo>
                    <a:pt x="38" y="55"/>
                  </a:lnTo>
                  <a:lnTo>
                    <a:pt x="38" y="53"/>
                  </a:lnTo>
                  <a:lnTo>
                    <a:pt x="38" y="57"/>
                  </a:lnTo>
                  <a:lnTo>
                    <a:pt x="38" y="54"/>
                  </a:lnTo>
                  <a:lnTo>
                    <a:pt x="38" y="50"/>
                  </a:lnTo>
                  <a:lnTo>
                    <a:pt x="38" y="53"/>
                  </a:lnTo>
                  <a:lnTo>
                    <a:pt x="38" y="56"/>
                  </a:lnTo>
                  <a:lnTo>
                    <a:pt x="38" y="59"/>
                  </a:lnTo>
                  <a:lnTo>
                    <a:pt x="38" y="64"/>
                  </a:lnTo>
                  <a:lnTo>
                    <a:pt x="39" y="78"/>
                  </a:lnTo>
                  <a:lnTo>
                    <a:pt x="39" y="89"/>
                  </a:lnTo>
                  <a:lnTo>
                    <a:pt x="39" y="92"/>
                  </a:lnTo>
                  <a:lnTo>
                    <a:pt x="39" y="101"/>
                  </a:lnTo>
                  <a:lnTo>
                    <a:pt x="39" y="103"/>
                  </a:lnTo>
                  <a:lnTo>
                    <a:pt x="39" y="101"/>
                  </a:lnTo>
                  <a:lnTo>
                    <a:pt x="39" y="92"/>
                  </a:lnTo>
                  <a:lnTo>
                    <a:pt x="39" y="88"/>
                  </a:lnTo>
                  <a:lnTo>
                    <a:pt x="39" y="86"/>
                  </a:lnTo>
                  <a:lnTo>
                    <a:pt x="39" y="77"/>
                  </a:lnTo>
                  <a:lnTo>
                    <a:pt x="40" y="69"/>
                  </a:lnTo>
                  <a:lnTo>
                    <a:pt x="40" y="67"/>
                  </a:lnTo>
                  <a:lnTo>
                    <a:pt x="40" y="58"/>
                  </a:lnTo>
                  <a:lnTo>
                    <a:pt x="40" y="51"/>
                  </a:lnTo>
                  <a:lnTo>
                    <a:pt x="40" y="53"/>
                  </a:lnTo>
                  <a:lnTo>
                    <a:pt x="40" y="45"/>
                  </a:lnTo>
                  <a:lnTo>
                    <a:pt x="40" y="38"/>
                  </a:lnTo>
                  <a:lnTo>
                    <a:pt x="40" y="35"/>
                  </a:lnTo>
                  <a:lnTo>
                    <a:pt x="41" y="26"/>
                  </a:lnTo>
                  <a:lnTo>
                    <a:pt x="41" y="18"/>
                  </a:lnTo>
                  <a:lnTo>
                    <a:pt x="41" y="21"/>
                  </a:lnTo>
                  <a:lnTo>
                    <a:pt x="41" y="23"/>
                  </a:lnTo>
                  <a:lnTo>
                    <a:pt x="41" y="32"/>
                  </a:lnTo>
                  <a:lnTo>
                    <a:pt x="41" y="80"/>
                  </a:lnTo>
                  <a:lnTo>
                    <a:pt x="41" y="91"/>
                  </a:lnTo>
                  <a:lnTo>
                    <a:pt x="41" y="87"/>
                  </a:lnTo>
                  <a:lnTo>
                    <a:pt x="41" y="91"/>
                  </a:lnTo>
                  <a:lnTo>
                    <a:pt x="42" y="88"/>
                  </a:lnTo>
                  <a:lnTo>
                    <a:pt x="42" y="95"/>
                  </a:lnTo>
                  <a:lnTo>
                    <a:pt x="42" y="100"/>
                  </a:lnTo>
                  <a:lnTo>
                    <a:pt x="42" y="95"/>
                  </a:lnTo>
                  <a:lnTo>
                    <a:pt x="42" y="69"/>
                  </a:lnTo>
                  <a:lnTo>
                    <a:pt x="42" y="63"/>
                  </a:lnTo>
                  <a:lnTo>
                    <a:pt x="42" y="64"/>
                  </a:lnTo>
                  <a:lnTo>
                    <a:pt x="42" y="60"/>
                  </a:lnTo>
                  <a:lnTo>
                    <a:pt x="42" y="53"/>
                  </a:lnTo>
                  <a:lnTo>
                    <a:pt x="42" y="54"/>
                  </a:lnTo>
                  <a:lnTo>
                    <a:pt x="42" y="48"/>
                  </a:lnTo>
                  <a:lnTo>
                    <a:pt x="42" y="54"/>
                  </a:lnTo>
                  <a:lnTo>
                    <a:pt x="42" y="68"/>
                  </a:lnTo>
                  <a:lnTo>
                    <a:pt x="42" y="67"/>
                  </a:lnTo>
                  <a:lnTo>
                    <a:pt x="42" y="69"/>
                  </a:lnTo>
                  <a:lnTo>
                    <a:pt x="43" y="68"/>
                  </a:lnTo>
                  <a:lnTo>
                    <a:pt x="43" y="66"/>
                  </a:lnTo>
                  <a:lnTo>
                    <a:pt x="43" y="65"/>
                  </a:lnTo>
                  <a:lnTo>
                    <a:pt x="43" y="73"/>
                  </a:lnTo>
                  <a:lnTo>
                    <a:pt x="43" y="64"/>
                  </a:lnTo>
                  <a:lnTo>
                    <a:pt x="43" y="54"/>
                  </a:lnTo>
                  <a:lnTo>
                    <a:pt x="43" y="55"/>
                  </a:lnTo>
                  <a:lnTo>
                    <a:pt x="43" y="54"/>
                  </a:lnTo>
                  <a:lnTo>
                    <a:pt x="43" y="60"/>
                  </a:lnTo>
                  <a:lnTo>
                    <a:pt x="43" y="55"/>
                  </a:lnTo>
                  <a:lnTo>
                    <a:pt x="43" y="61"/>
                  </a:lnTo>
                  <a:lnTo>
                    <a:pt x="44" y="71"/>
                  </a:lnTo>
                  <a:lnTo>
                    <a:pt x="44" y="74"/>
                  </a:lnTo>
                  <a:lnTo>
                    <a:pt x="44" y="73"/>
                  </a:lnTo>
                  <a:lnTo>
                    <a:pt x="44" y="81"/>
                  </a:lnTo>
                  <a:lnTo>
                    <a:pt x="44" y="94"/>
                  </a:lnTo>
                  <a:lnTo>
                    <a:pt x="44" y="99"/>
                  </a:lnTo>
                  <a:lnTo>
                    <a:pt x="44" y="98"/>
                  </a:lnTo>
                  <a:lnTo>
                    <a:pt x="44" y="95"/>
                  </a:lnTo>
                  <a:lnTo>
                    <a:pt x="44" y="91"/>
                  </a:lnTo>
                  <a:lnTo>
                    <a:pt x="44" y="95"/>
                  </a:lnTo>
                  <a:lnTo>
                    <a:pt x="44" y="83"/>
                  </a:lnTo>
                  <a:lnTo>
                    <a:pt x="45" y="74"/>
                  </a:lnTo>
                  <a:lnTo>
                    <a:pt x="45" y="75"/>
                  </a:lnTo>
                  <a:lnTo>
                    <a:pt x="45" y="68"/>
                  </a:lnTo>
                  <a:lnTo>
                    <a:pt x="45" y="73"/>
                  </a:lnTo>
                  <a:lnTo>
                    <a:pt x="45" y="70"/>
                  </a:lnTo>
                  <a:lnTo>
                    <a:pt x="45" y="74"/>
                  </a:lnTo>
                  <a:lnTo>
                    <a:pt x="45" y="70"/>
                  </a:lnTo>
                  <a:lnTo>
                    <a:pt x="45" y="65"/>
                  </a:lnTo>
                  <a:lnTo>
                    <a:pt x="45" y="61"/>
                  </a:lnTo>
                  <a:lnTo>
                    <a:pt x="45" y="63"/>
                  </a:lnTo>
                  <a:lnTo>
                    <a:pt x="45" y="58"/>
                  </a:lnTo>
                  <a:lnTo>
                    <a:pt x="46" y="45"/>
                  </a:lnTo>
                  <a:lnTo>
                    <a:pt x="46" y="41"/>
                  </a:lnTo>
                  <a:lnTo>
                    <a:pt x="46" y="31"/>
                  </a:lnTo>
                  <a:lnTo>
                    <a:pt x="46" y="16"/>
                  </a:lnTo>
                  <a:lnTo>
                    <a:pt x="46" y="14"/>
                  </a:lnTo>
                  <a:lnTo>
                    <a:pt x="46" y="16"/>
                  </a:lnTo>
                  <a:lnTo>
                    <a:pt x="46" y="22"/>
                  </a:lnTo>
                  <a:lnTo>
                    <a:pt x="46" y="17"/>
                  </a:lnTo>
                  <a:lnTo>
                    <a:pt x="46" y="29"/>
                  </a:lnTo>
                  <a:lnTo>
                    <a:pt x="46" y="45"/>
                  </a:lnTo>
                  <a:lnTo>
                    <a:pt x="47" y="110"/>
                  </a:lnTo>
                  <a:lnTo>
                    <a:pt x="47" y="96"/>
                  </a:lnTo>
                  <a:lnTo>
                    <a:pt x="47" y="97"/>
                  </a:lnTo>
                  <a:lnTo>
                    <a:pt x="47" y="89"/>
                  </a:lnTo>
                  <a:lnTo>
                    <a:pt x="47" y="92"/>
                  </a:lnTo>
                  <a:lnTo>
                    <a:pt x="47" y="80"/>
                  </a:lnTo>
                  <a:lnTo>
                    <a:pt x="47" y="83"/>
                  </a:lnTo>
                  <a:lnTo>
                    <a:pt x="47" y="57"/>
                  </a:lnTo>
                  <a:lnTo>
                    <a:pt x="47" y="35"/>
                  </a:lnTo>
                  <a:lnTo>
                    <a:pt x="47" y="49"/>
                  </a:lnTo>
                  <a:lnTo>
                    <a:pt x="47" y="38"/>
                  </a:lnTo>
                  <a:lnTo>
                    <a:pt x="47" y="49"/>
                  </a:lnTo>
                  <a:lnTo>
                    <a:pt x="47" y="61"/>
                  </a:lnTo>
                  <a:lnTo>
                    <a:pt x="48" y="59"/>
                  </a:lnTo>
                  <a:lnTo>
                    <a:pt x="48" y="64"/>
                  </a:lnTo>
                  <a:lnTo>
                    <a:pt x="48" y="59"/>
                  </a:lnTo>
                  <a:lnTo>
                    <a:pt x="48" y="85"/>
                  </a:lnTo>
                  <a:lnTo>
                    <a:pt x="48" y="91"/>
                  </a:lnTo>
                  <a:lnTo>
                    <a:pt x="48" y="89"/>
                  </a:lnTo>
                  <a:lnTo>
                    <a:pt x="48" y="76"/>
                  </a:lnTo>
                  <a:lnTo>
                    <a:pt x="48" y="65"/>
                  </a:lnTo>
                  <a:lnTo>
                    <a:pt x="48" y="69"/>
                  </a:lnTo>
                  <a:lnTo>
                    <a:pt x="48" y="63"/>
                  </a:lnTo>
                  <a:lnTo>
                    <a:pt x="48" y="45"/>
                  </a:lnTo>
                  <a:lnTo>
                    <a:pt x="48" y="69"/>
                  </a:lnTo>
                  <a:lnTo>
                    <a:pt x="48" y="49"/>
                  </a:lnTo>
                  <a:lnTo>
                    <a:pt x="48" y="43"/>
                  </a:lnTo>
                  <a:lnTo>
                    <a:pt x="48" y="49"/>
                  </a:lnTo>
                  <a:lnTo>
                    <a:pt x="48" y="57"/>
                  </a:lnTo>
                  <a:lnTo>
                    <a:pt x="49" y="66"/>
                  </a:lnTo>
                  <a:lnTo>
                    <a:pt x="49" y="63"/>
                  </a:lnTo>
                  <a:lnTo>
                    <a:pt x="49" y="66"/>
                  </a:lnTo>
                  <a:lnTo>
                    <a:pt x="49" y="78"/>
                  </a:lnTo>
                  <a:lnTo>
                    <a:pt x="49" y="73"/>
                  </a:lnTo>
                  <a:lnTo>
                    <a:pt x="49" y="67"/>
                  </a:lnTo>
                  <a:lnTo>
                    <a:pt x="49" y="83"/>
                  </a:lnTo>
                  <a:lnTo>
                    <a:pt x="49" y="89"/>
                  </a:lnTo>
                  <a:lnTo>
                    <a:pt x="49" y="88"/>
                  </a:lnTo>
                  <a:lnTo>
                    <a:pt x="50" y="89"/>
                  </a:lnTo>
                  <a:lnTo>
                    <a:pt x="50" y="91"/>
                  </a:lnTo>
                  <a:lnTo>
                    <a:pt x="50" y="89"/>
                  </a:lnTo>
                  <a:lnTo>
                    <a:pt x="50" y="93"/>
                  </a:lnTo>
                  <a:lnTo>
                    <a:pt x="50" y="89"/>
                  </a:lnTo>
                  <a:lnTo>
                    <a:pt x="50" y="75"/>
                  </a:lnTo>
                  <a:lnTo>
                    <a:pt x="50" y="74"/>
                  </a:lnTo>
                  <a:lnTo>
                    <a:pt x="50" y="75"/>
                  </a:lnTo>
                  <a:lnTo>
                    <a:pt x="50" y="72"/>
                  </a:lnTo>
                  <a:lnTo>
                    <a:pt x="50" y="73"/>
                  </a:lnTo>
                  <a:lnTo>
                    <a:pt x="50" y="71"/>
                  </a:lnTo>
                  <a:lnTo>
                    <a:pt x="50" y="70"/>
                  </a:lnTo>
                  <a:lnTo>
                    <a:pt x="50" y="73"/>
                  </a:lnTo>
                  <a:lnTo>
                    <a:pt x="50" y="79"/>
                  </a:lnTo>
                  <a:lnTo>
                    <a:pt x="51" y="70"/>
                  </a:lnTo>
                  <a:lnTo>
                    <a:pt x="51" y="65"/>
                  </a:lnTo>
                  <a:lnTo>
                    <a:pt x="51" y="61"/>
                  </a:lnTo>
                  <a:lnTo>
                    <a:pt x="51" y="46"/>
                  </a:lnTo>
                  <a:lnTo>
                    <a:pt x="51" y="38"/>
                  </a:lnTo>
                  <a:lnTo>
                    <a:pt x="51" y="30"/>
                  </a:lnTo>
                  <a:lnTo>
                    <a:pt x="51" y="18"/>
                  </a:lnTo>
                  <a:lnTo>
                    <a:pt x="51" y="13"/>
                  </a:lnTo>
                  <a:lnTo>
                    <a:pt x="51" y="23"/>
                  </a:lnTo>
                  <a:lnTo>
                    <a:pt x="52" y="22"/>
                  </a:lnTo>
                  <a:lnTo>
                    <a:pt x="52" y="24"/>
                  </a:lnTo>
                  <a:lnTo>
                    <a:pt x="52" y="47"/>
                  </a:lnTo>
                  <a:lnTo>
                    <a:pt x="52" y="90"/>
                  </a:lnTo>
                  <a:lnTo>
                    <a:pt x="52" y="125"/>
                  </a:lnTo>
                  <a:lnTo>
                    <a:pt x="52" y="110"/>
                  </a:lnTo>
                  <a:lnTo>
                    <a:pt x="52" y="78"/>
                  </a:lnTo>
                  <a:lnTo>
                    <a:pt x="52" y="71"/>
                  </a:lnTo>
                  <a:lnTo>
                    <a:pt x="52" y="63"/>
                  </a:lnTo>
                  <a:lnTo>
                    <a:pt x="52" y="20"/>
                  </a:lnTo>
                  <a:lnTo>
                    <a:pt x="53" y="43"/>
                  </a:lnTo>
                  <a:lnTo>
                    <a:pt x="53" y="70"/>
                  </a:lnTo>
                  <a:lnTo>
                    <a:pt x="53" y="77"/>
                  </a:lnTo>
                  <a:lnTo>
                    <a:pt x="53" y="74"/>
                  </a:lnTo>
                  <a:lnTo>
                    <a:pt x="53" y="78"/>
                  </a:lnTo>
                  <a:lnTo>
                    <a:pt x="53" y="97"/>
                  </a:lnTo>
                  <a:lnTo>
                    <a:pt x="53" y="71"/>
                  </a:lnTo>
                  <a:lnTo>
                    <a:pt x="53" y="53"/>
                  </a:lnTo>
                  <a:lnTo>
                    <a:pt x="53" y="48"/>
                  </a:lnTo>
                  <a:lnTo>
                    <a:pt x="54" y="56"/>
                  </a:lnTo>
                  <a:lnTo>
                    <a:pt x="54" y="51"/>
                  </a:lnTo>
                  <a:lnTo>
                    <a:pt x="54" y="43"/>
                  </a:lnTo>
                  <a:lnTo>
                    <a:pt x="54" y="48"/>
                  </a:lnTo>
                  <a:lnTo>
                    <a:pt x="54" y="69"/>
                  </a:lnTo>
                  <a:lnTo>
                    <a:pt x="54" y="80"/>
                  </a:lnTo>
                  <a:lnTo>
                    <a:pt x="54" y="72"/>
                  </a:lnTo>
                  <a:lnTo>
                    <a:pt x="54" y="74"/>
                  </a:lnTo>
                  <a:lnTo>
                    <a:pt x="54" y="71"/>
                  </a:lnTo>
                  <a:lnTo>
                    <a:pt x="54" y="73"/>
                  </a:lnTo>
                  <a:lnTo>
                    <a:pt x="54" y="76"/>
                  </a:lnTo>
                  <a:lnTo>
                    <a:pt x="54" y="73"/>
                  </a:lnTo>
                  <a:lnTo>
                    <a:pt x="54" y="59"/>
                  </a:lnTo>
                  <a:lnTo>
                    <a:pt x="54" y="65"/>
                  </a:lnTo>
                  <a:lnTo>
                    <a:pt x="54" y="58"/>
                  </a:lnTo>
                  <a:lnTo>
                    <a:pt x="55" y="65"/>
                  </a:lnTo>
                  <a:lnTo>
                    <a:pt x="55" y="93"/>
                  </a:lnTo>
                  <a:lnTo>
                    <a:pt x="55" y="96"/>
                  </a:lnTo>
                  <a:lnTo>
                    <a:pt x="55" y="98"/>
                  </a:lnTo>
                  <a:lnTo>
                    <a:pt x="55" y="97"/>
                  </a:lnTo>
                  <a:lnTo>
                    <a:pt x="55" y="99"/>
                  </a:lnTo>
                  <a:lnTo>
                    <a:pt x="55" y="97"/>
                  </a:lnTo>
                  <a:lnTo>
                    <a:pt x="55" y="85"/>
                  </a:lnTo>
                  <a:lnTo>
                    <a:pt x="55" y="68"/>
                  </a:lnTo>
                  <a:lnTo>
                    <a:pt x="55" y="70"/>
                  </a:lnTo>
                  <a:lnTo>
                    <a:pt x="55" y="68"/>
                  </a:lnTo>
                  <a:lnTo>
                    <a:pt x="55" y="70"/>
                  </a:lnTo>
                  <a:lnTo>
                    <a:pt x="55" y="72"/>
                  </a:lnTo>
                  <a:lnTo>
                    <a:pt x="56" y="74"/>
                  </a:lnTo>
                  <a:lnTo>
                    <a:pt x="56" y="84"/>
                  </a:lnTo>
                  <a:lnTo>
                    <a:pt x="56" y="81"/>
                  </a:lnTo>
                  <a:lnTo>
                    <a:pt x="56" y="86"/>
                  </a:lnTo>
                  <a:lnTo>
                    <a:pt x="56" y="81"/>
                  </a:lnTo>
                  <a:lnTo>
                    <a:pt x="56" y="67"/>
                  </a:lnTo>
                  <a:lnTo>
                    <a:pt x="56" y="58"/>
                  </a:lnTo>
                  <a:lnTo>
                    <a:pt x="56" y="52"/>
                  </a:lnTo>
                  <a:lnTo>
                    <a:pt x="56" y="38"/>
                  </a:lnTo>
                  <a:lnTo>
                    <a:pt x="56" y="36"/>
                  </a:lnTo>
                  <a:lnTo>
                    <a:pt x="57" y="38"/>
                  </a:lnTo>
                  <a:lnTo>
                    <a:pt x="57" y="32"/>
                  </a:lnTo>
                  <a:lnTo>
                    <a:pt x="57" y="24"/>
                  </a:lnTo>
                  <a:lnTo>
                    <a:pt x="57" y="27"/>
                  </a:lnTo>
                  <a:lnTo>
                    <a:pt x="57" y="23"/>
                  </a:lnTo>
                  <a:lnTo>
                    <a:pt x="57" y="27"/>
                  </a:lnTo>
                  <a:lnTo>
                    <a:pt x="57" y="31"/>
                  </a:lnTo>
                  <a:lnTo>
                    <a:pt x="57" y="29"/>
                  </a:lnTo>
                  <a:lnTo>
                    <a:pt x="57" y="39"/>
                  </a:lnTo>
                  <a:lnTo>
                    <a:pt x="57" y="62"/>
                  </a:lnTo>
                  <a:lnTo>
                    <a:pt x="57" y="130"/>
                  </a:lnTo>
                  <a:lnTo>
                    <a:pt x="57" y="92"/>
                  </a:lnTo>
                  <a:lnTo>
                    <a:pt x="57" y="66"/>
                  </a:lnTo>
                  <a:lnTo>
                    <a:pt x="58" y="60"/>
                  </a:lnTo>
                  <a:lnTo>
                    <a:pt x="58" y="62"/>
                  </a:lnTo>
                  <a:lnTo>
                    <a:pt x="58" y="45"/>
                  </a:lnTo>
                  <a:lnTo>
                    <a:pt x="58" y="23"/>
                  </a:lnTo>
                  <a:lnTo>
                    <a:pt x="58" y="34"/>
                  </a:lnTo>
                  <a:lnTo>
                    <a:pt x="58" y="69"/>
                  </a:lnTo>
                  <a:lnTo>
                    <a:pt x="58" y="89"/>
                  </a:lnTo>
                  <a:lnTo>
                    <a:pt x="58" y="83"/>
                  </a:lnTo>
                  <a:lnTo>
                    <a:pt x="58" y="87"/>
                  </a:lnTo>
                  <a:lnTo>
                    <a:pt x="58" y="72"/>
                  </a:lnTo>
                  <a:lnTo>
                    <a:pt x="58" y="74"/>
                  </a:lnTo>
                  <a:lnTo>
                    <a:pt x="58" y="91"/>
                  </a:lnTo>
                  <a:lnTo>
                    <a:pt x="59" y="74"/>
                  </a:lnTo>
                  <a:lnTo>
                    <a:pt x="59" y="50"/>
                  </a:lnTo>
                  <a:lnTo>
                    <a:pt x="59" y="44"/>
                  </a:lnTo>
                  <a:lnTo>
                    <a:pt x="59" y="59"/>
                  </a:lnTo>
                  <a:lnTo>
                    <a:pt x="59" y="55"/>
                  </a:lnTo>
                  <a:lnTo>
                    <a:pt x="59" y="63"/>
                  </a:lnTo>
                  <a:lnTo>
                    <a:pt x="59" y="54"/>
                  </a:lnTo>
                  <a:lnTo>
                    <a:pt x="59" y="67"/>
                  </a:lnTo>
                  <a:lnTo>
                    <a:pt x="59" y="79"/>
                  </a:lnTo>
                  <a:lnTo>
                    <a:pt x="59" y="82"/>
                  </a:lnTo>
                  <a:lnTo>
                    <a:pt x="59" y="79"/>
                  </a:lnTo>
                  <a:lnTo>
                    <a:pt x="59" y="63"/>
                  </a:lnTo>
                  <a:lnTo>
                    <a:pt x="60" y="67"/>
                  </a:lnTo>
                  <a:lnTo>
                    <a:pt x="60" y="63"/>
                  </a:lnTo>
                  <a:lnTo>
                    <a:pt x="60" y="62"/>
                  </a:lnTo>
                  <a:lnTo>
                    <a:pt x="60" y="67"/>
                  </a:lnTo>
                  <a:lnTo>
                    <a:pt x="60" y="62"/>
                  </a:lnTo>
                  <a:lnTo>
                    <a:pt x="60" y="59"/>
                  </a:lnTo>
                  <a:lnTo>
                    <a:pt x="60" y="72"/>
                  </a:lnTo>
                  <a:lnTo>
                    <a:pt x="60" y="116"/>
                  </a:lnTo>
                  <a:lnTo>
                    <a:pt x="60" y="115"/>
                  </a:lnTo>
                  <a:lnTo>
                    <a:pt x="60" y="105"/>
                  </a:lnTo>
                  <a:lnTo>
                    <a:pt x="60" y="95"/>
                  </a:lnTo>
                  <a:lnTo>
                    <a:pt x="60" y="83"/>
                  </a:lnTo>
                  <a:lnTo>
                    <a:pt x="60" y="86"/>
                  </a:lnTo>
                  <a:lnTo>
                    <a:pt x="60" y="76"/>
                  </a:lnTo>
                  <a:lnTo>
                    <a:pt x="61" y="51"/>
                  </a:lnTo>
                  <a:lnTo>
                    <a:pt x="61" y="74"/>
                  </a:lnTo>
                  <a:lnTo>
                    <a:pt x="61" y="61"/>
                  </a:lnTo>
                  <a:lnTo>
                    <a:pt x="61" y="74"/>
                  </a:lnTo>
                  <a:lnTo>
                    <a:pt x="61" y="87"/>
                  </a:lnTo>
                  <a:lnTo>
                    <a:pt x="61" y="78"/>
                  </a:lnTo>
                  <a:lnTo>
                    <a:pt x="61" y="81"/>
                  </a:lnTo>
                  <a:lnTo>
                    <a:pt x="61" y="75"/>
                  </a:lnTo>
                  <a:lnTo>
                    <a:pt x="61" y="72"/>
                  </a:lnTo>
                  <a:lnTo>
                    <a:pt x="61" y="86"/>
                  </a:lnTo>
                  <a:lnTo>
                    <a:pt x="61" y="72"/>
                  </a:lnTo>
                  <a:lnTo>
                    <a:pt x="61" y="55"/>
                  </a:lnTo>
                  <a:lnTo>
                    <a:pt x="61" y="44"/>
                  </a:lnTo>
                  <a:lnTo>
                    <a:pt x="62" y="50"/>
                  </a:lnTo>
                  <a:lnTo>
                    <a:pt x="62" y="49"/>
                  </a:lnTo>
                  <a:lnTo>
                    <a:pt x="62" y="31"/>
                  </a:lnTo>
                  <a:lnTo>
                    <a:pt x="62" y="30"/>
                  </a:lnTo>
                  <a:lnTo>
                    <a:pt x="62" y="26"/>
                  </a:lnTo>
                  <a:lnTo>
                    <a:pt x="62" y="22"/>
                  </a:lnTo>
                  <a:lnTo>
                    <a:pt x="62" y="18"/>
                  </a:lnTo>
                  <a:lnTo>
                    <a:pt x="62" y="19"/>
                  </a:lnTo>
                  <a:lnTo>
                    <a:pt x="62" y="37"/>
                  </a:lnTo>
                  <a:lnTo>
                    <a:pt x="62" y="58"/>
                  </a:lnTo>
                  <a:lnTo>
                    <a:pt x="63" y="132"/>
                  </a:lnTo>
                  <a:lnTo>
                    <a:pt x="63" y="92"/>
                  </a:lnTo>
                  <a:lnTo>
                    <a:pt x="63" y="66"/>
                  </a:lnTo>
                  <a:lnTo>
                    <a:pt x="63" y="50"/>
                  </a:lnTo>
                  <a:lnTo>
                    <a:pt x="63" y="55"/>
                  </a:lnTo>
                  <a:lnTo>
                    <a:pt x="63" y="49"/>
                  </a:lnTo>
                  <a:lnTo>
                    <a:pt x="63" y="50"/>
                  </a:lnTo>
                  <a:lnTo>
                    <a:pt x="63" y="23"/>
                  </a:lnTo>
                  <a:lnTo>
                    <a:pt x="63" y="28"/>
                  </a:lnTo>
                  <a:lnTo>
                    <a:pt x="63" y="68"/>
                  </a:lnTo>
                  <a:lnTo>
                    <a:pt x="63" y="94"/>
                  </a:lnTo>
                  <a:lnTo>
                    <a:pt x="63" y="88"/>
                  </a:lnTo>
                  <a:lnTo>
                    <a:pt x="63" y="96"/>
                  </a:lnTo>
                  <a:lnTo>
                    <a:pt x="64" y="88"/>
                  </a:lnTo>
                  <a:lnTo>
                    <a:pt x="64" y="64"/>
                  </a:lnTo>
                  <a:lnTo>
                    <a:pt x="64" y="77"/>
                  </a:lnTo>
                  <a:lnTo>
                    <a:pt x="64" y="67"/>
                  </a:lnTo>
                  <a:lnTo>
                    <a:pt x="64" y="51"/>
                  </a:lnTo>
                  <a:lnTo>
                    <a:pt x="64" y="39"/>
                  </a:lnTo>
                  <a:lnTo>
                    <a:pt x="64" y="53"/>
                  </a:lnTo>
                  <a:lnTo>
                    <a:pt x="64" y="69"/>
                  </a:lnTo>
                  <a:lnTo>
                    <a:pt x="64" y="68"/>
                  </a:lnTo>
                  <a:lnTo>
                    <a:pt x="64" y="64"/>
                  </a:lnTo>
                  <a:lnTo>
                    <a:pt x="64" y="66"/>
                  </a:lnTo>
                  <a:lnTo>
                    <a:pt x="64" y="71"/>
                  </a:lnTo>
                  <a:lnTo>
                    <a:pt x="65" y="76"/>
                  </a:lnTo>
                  <a:lnTo>
                    <a:pt x="65" y="61"/>
                  </a:lnTo>
                  <a:lnTo>
                    <a:pt x="65" y="55"/>
                  </a:lnTo>
                  <a:lnTo>
                    <a:pt x="65" y="59"/>
                  </a:lnTo>
                  <a:lnTo>
                    <a:pt x="65" y="57"/>
                  </a:lnTo>
                  <a:lnTo>
                    <a:pt x="65" y="59"/>
                  </a:lnTo>
                  <a:lnTo>
                    <a:pt x="65" y="69"/>
                  </a:lnTo>
                  <a:lnTo>
                    <a:pt x="65" y="63"/>
                  </a:lnTo>
                  <a:lnTo>
                    <a:pt x="65" y="64"/>
                  </a:lnTo>
                  <a:lnTo>
                    <a:pt x="65" y="96"/>
                  </a:lnTo>
                  <a:lnTo>
                    <a:pt x="65" y="131"/>
                  </a:lnTo>
                  <a:lnTo>
                    <a:pt x="65" y="127"/>
                  </a:lnTo>
                  <a:lnTo>
                    <a:pt x="65" y="95"/>
                  </a:lnTo>
                  <a:lnTo>
                    <a:pt x="66" y="74"/>
                  </a:lnTo>
                  <a:lnTo>
                    <a:pt x="66" y="70"/>
                  </a:lnTo>
                  <a:lnTo>
                    <a:pt x="66" y="67"/>
                  </a:lnTo>
                  <a:lnTo>
                    <a:pt x="66" y="74"/>
                  </a:lnTo>
                  <a:lnTo>
                    <a:pt x="66" y="67"/>
                  </a:lnTo>
                  <a:lnTo>
                    <a:pt x="66" y="49"/>
                  </a:lnTo>
                  <a:lnTo>
                    <a:pt x="66" y="64"/>
                  </a:lnTo>
                  <a:lnTo>
                    <a:pt x="66" y="95"/>
                  </a:lnTo>
                  <a:lnTo>
                    <a:pt x="66" y="102"/>
                  </a:lnTo>
                  <a:lnTo>
                    <a:pt x="66" y="99"/>
                  </a:lnTo>
                  <a:lnTo>
                    <a:pt x="66" y="76"/>
                  </a:lnTo>
                  <a:lnTo>
                    <a:pt x="66" y="66"/>
                  </a:lnTo>
                  <a:lnTo>
                    <a:pt x="67" y="72"/>
                  </a:lnTo>
                  <a:lnTo>
                    <a:pt x="67" y="62"/>
                  </a:lnTo>
                  <a:lnTo>
                    <a:pt x="67" y="44"/>
                  </a:lnTo>
                  <a:lnTo>
                    <a:pt x="67" y="39"/>
                  </a:lnTo>
                  <a:lnTo>
                    <a:pt x="67" y="42"/>
                  </a:lnTo>
                  <a:lnTo>
                    <a:pt x="67" y="50"/>
                  </a:lnTo>
                  <a:lnTo>
                    <a:pt x="67" y="33"/>
                  </a:lnTo>
                  <a:lnTo>
                    <a:pt x="67" y="27"/>
                  </a:lnTo>
                  <a:lnTo>
                    <a:pt x="67" y="26"/>
                  </a:lnTo>
                  <a:lnTo>
                    <a:pt x="67" y="24"/>
                  </a:lnTo>
                  <a:lnTo>
                    <a:pt x="67" y="28"/>
                  </a:lnTo>
                  <a:lnTo>
                    <a:pt x="68" y="14"/>
                  </a:lnTo>
                  <a:lnTo>
                    <a:pt x="68" y="29"/>
                  </a:lnTo>
                  <a:lnTo>
                    <a:pt x="68" y="64"/>
                  </a:lnTo>
                  <a:lnTo>
                    <a:pt x="68" y="149"/>
                  </a:lnTo>
                  <a:lnTo>
                    <a:pt x="68" y="97"/>
                  </a:lnTo>
                  <a:lnTo>
                    <a:pt x="68" y="57"/>
                  </a:lnTo>
                  <a:lnTo>
                    <a:pt x="68" y="51"/>
                  </a:lnTo>
                  <a:lnTo>
                    <a:pt x="68" y="61"/>
                  </a:lnTo>
                  <a:lnTo>
                    <a:pt x="68" y="23"/>
                  </a:lnTo>
                  <a:lnTo>
                    <a:pt x="68" y="28"/>
                  </a:lnTo>
                  <a:lnTo>
                    <a:pt x="68" y="77"/>
                  </a:lnTo>
                  <a:lnTo>
                    <a:pt x="69" y="108"/>
                  </a:lnTo>
                  <a:lnTo>
                    <a:pt x="69" y="92"/>
                  </a:lnTo>
                  <a:lnTo>
                    <a:pt x="69" y="108"/>
                  </a:lnTo>
                  <a:lnTo>
                    <a:pt x="69" y="92"/>
                  </a:lnTo>
                  <a:lnTo>
                    <a:pt x="69" y="59"/>
                  </a:lnTo>
                  <a:lnTo>
                    <a:pt x="69" y="73"/>
                  </a:lnTo>
                  <a:lnTo>
                    <a:pt x="69" y="53"/>
                  </a:lnTo>
                  <a:lnTo>
                    <a:pt x="69" y="40"/>
                  </a:lnTo>
                  <a:lnTo>
                    <a:pt x="69" y="56"/>
                  </a:lnTo>
                  <a:lnTo>
                    <a:pt x="69" y="80"/>
                  </a:lnTo>
                  <a:lnTo>
                    <a:pt x="70" y="72"/>
                  </a:lnTo>
                  <a:lnTo>
                    <a:pt x="70" y="65"/>
                  </a:lnTo>
                  <a:lnTo>
                    <a:pt x="70" y="71"/>
                  </a:lnTo>
                  <a:lnTo>
                    <a:pt x="70" y="63"/>
                  </a:lnTo>
                  <a:lnTo>
                    <a:pt x="70" y="72"/>
                  </a:lnTo>
                  <a:lnTo>
                    <a:pt x="70" y="63"/>
                  </a:lnTo>
                  <a:lnTo>
                    <a:pt x="70" y="53"/>
                  </a:lnTo>
                  <a:lnTo>
                    <a:pt x="70" y="67"/>
                  </a:lnTo>
                  <a:lnTo>
                    <a:pt x="70" y="71"/>
                  </a:lnTo>
                  <a:lnTo>
                    <a:pt x="70" y="70"/>
                  </a:lnTo>
                  <a:lnTo>
                    <a:pt x="70" y="69"/>
                  </a:lnTo>
                  <a:lnTo>
                    <a:pt x="71" y="70"/>
                  </a:lnTo>
                  <a:lnTo>
                    <a:pt x="71" y="102"/>
                  </a:lnTo>
                  <a:lnTo>
                    <a:pt x="71" y="122"/>
                  </a:lnTo>
                  <a:lnTo>
                    <a:pt x="71" y="117"/>
                  </a:lnTo>
                  <a:lnTo>
                    <a:pt x="71" y="83"/>
                  </a:lnTo>
                  <a:lnTo>
                    <a:pt x="71" y="68"/>
                  </a:lnTo>
                  <a:lnTo>
                    <a:pt x="71" y="79"/>
                  </a:lnTo>
                  <a:lnTo>
                    <a:pt x="71" y="69"/>
                  </a:lnTo>
                  <a:lnTo>
                    <a:pt x="71" y="60"/>
                  </a:lnTo>
                  <a:lnTo>
                    <a:pt x="71" y="79"/>
                  </a:lnTo>
                  <a:lnTo>
                    <a:pt x="71" y="63"/>
                  </a:lnTo>
                  <a:lnTo>
                    <a:pt x="71" y="56"/>
                  </a:lnTo>
                  <a:lnTo>
                    <a:pt x="71" y="63"/>
                  </a:lnTo>
                  <a:lnTo>
                    <a:pt x="71" y="91"/>
                  </a:lnTo>
                  <a:lnTo>
                    <a:pt x="71" y="101"/>
                  </a:lnTo>
                  <a:lnTo>
                    <a:pt x="72" y="91"/>
                  </a:lnTo>
                  <a:lnTo>
                    <a:pt x="72" y="63"/>
                  </a:lnTo>
                  <a:lnTo>
                    <a:pt x="72" y="64"/>
                  </a:lnTo>
                  <a:lnTo>
                    <a:pt x="72" y="62"/>
                  </a:lnTo>
                  <a:lnTo>
                    <a:pt x="72" y="58"/>
                  </a:lnTo>
                  <a:lnTo>
                    <a:pt x="72" y="64"/>
                  </a:lnTo>
                  <a:lnTo>
                    <a:pt x="72" y="58"/>
                  </a:lnTo>
                  <a:lnTo>
                    <a:pt x="72" y="41"/>
                  </a:lnTo>
                  <a:lnTo>
                    <a:pt x="72" y="35"/>
                  </a:lnTo>
                  <a:lnTo>
                    <a:pt x="72" y="43"/>
                  </a:lnTo>
                  <a:lnTo>
                    <a:pt x="72" y="41"/>
                  </a:lnTo>
                  <a:lnTo>
                    <a:pt x="72" y="27"/>
                  </a:lnTo>
                  <a:lnTo>
                    <a:pt x="72" y="22"/>
                  </a:lnTo>
                  <a:lnTo>
                    <a:pt x="73" y="21"/>
                  </a:lnTo>
                  <a:lnTo>
                    <a:pt x="73" y="18"/>
                  </a:lnTo>
                  <a:lnTo>
                    <a:pt x="73" y="36"/>
                  </a:lnTo>
                  <a:lnTo>
                    <a:pt x="73" y="98"/>
                  </a:lnTo>
                  <a:lnTo>
                    <a:pt x="73" y="150"/>
                  </a:lnTo>
                  <a:lnTo>
                    <a:pt x="73" y="114"/>
                  </a:lnTo>
                  <a:lnTo>
                    <a:pt x="73" y="63"/>
                  </a:lnTo>
                  <a:lnTo>
                    <a:pt x="73" y="30"/>
                  </a:lnTo>
                  <a:lnTo>
                    <a:pt x="73" y="59"/>
                  </a:lnTo>
                  <a:lnTo>
                    <a:pt x="74" y="39"/>
                  </a:lnTo>
                  <a:lnTo>
                    <a:pt x="74" y="63"/>
                  </a:lnTo>
                  <a:lnTo>
                    <a:pt x="74" y="45"/>
                  </a:lnTo>
                  <a:lnTo>
                    <a:pt x="74" y="30"/>
                  </a:lnTo>
                  <a:lnTo>
                    <a:pt x="74" y="45"/>
                  </a:lnTo>
                  <a:lnTo>
                    <a:pt x="74" y="99"/>
                  </a:lnTo>
                  <a:lnTo>
                    <a:pt x="74" y="114"/>
                  </a:lnTo>
                  <a:lnTo>
                    <a:pt x="74" y="108"/>
                  </a:lnTo>
                  <a:lnTo>
                    <a:pt x="74" y="56"/>
                  </a:lnTo>
                  <a:lnTo>
                    <a:pt x="74" y="43"/>
                  </a:lnTo>
                  <a:lnTo>
                    <a:pt x="74" y="53"/>
                  </a:lnTo>
                  <a:lnTo>
                    <a:pt x="74" y="58"/>
                  </a:lnTo>
                  <a:lnTo>
                    <a:pt x="74" y="54"/>
                  </a:lnTo>
                  <a:lnTo>
                    <a:pt x="74" y="58"/>
                  </a:lnTo>
                  <a:lnTo>
                    <a:pt x="74" y="54"/>
                  </a:lnTo>
                  <a:lnTo>
                    <a:pt x="74" y="38"/>
                  </a:lnTo>
                  <a:lnTo>
                    <a:pt x="75" y="79"/>
                  </a:lnTo>
                  <a:lnTo>
                    <a:pt x="75" y="77"/>
                  </a:lnTo>
                  <a:lnTo>
                    <a:pt x="75" y="83"/>
                  </a:lnTo>
                  <a:lnTo>
                    <a:pt x="75" y="77"/>
                  </a:lnTo>
                  <a:lnTo>
                    <a:pt x="75" y="62"/>
                  </a:lnTo>
                  <a:lnTo>
                    <a:pt x="75" y="51"/>
                  </a:lnTo>
                  <a:lnTo>
                    <a:pt x="75" y="68"/>
                  </a:lnTo>
                  <a:lnTo>
                    <a:pt x="75" y="60"/>
                  </a:lnTo>
                  <a:lnTo>
                    <a:pt x="75" y="69"/>
                  </a:lnTo>
                  <a:lnTo>
                    <a:pt x="75" y="63"/>
                  </a:lnTo>
                  <a:lnTo>
                    <a:pt x="75" y="60"/>
                  </a:lnTo>
                  <a:lnTo>
                    <a:pt x="75" y="61"/>
                  </a:lnTo>
                  <a:lnTo>
                    <a:pt x="75" y="58"/>
                  </a:lnTo>
                  <a:lnTo>
                    <a:pt x="76" y="60"/>
                  </a:lnTo>
                  <a:lnTo>
                    <a:pt x="76" y="79"/>
                  </a:lnTo>
                  <a:lnTo>
                    <a:pt x="76" y="106"/>
                  </a:lnTo>
                  <a:lnTo>
                    <a:pt x="76" y="103"/>
                  </a:lnTo>
                  <a:lnTo>
                    <a:pt x="76" y="108"/>
                  </a:lnTo>
                  <a:lnTo>
                    <a:pt x="76" y="103"/>
                  </a:lnTo>
                  <a:lnTo>
                    <a:pt x="76" y="88"/>
                  </a:lnTo>
                  <a:lnTo>
                    <a:pt x="76" y="89"/>
                  </a:lnTo>
                  <a:lnTo>
                    <a:pt x="76" y="84"/>
                  </a:lnTo>
                  <a:lnTo>
                    <a:pt x="76" y="72"/>
                  </a:lnTo>
                  <a:lnTo>
                    <a:pt x="76" y="57"/>
                  </a:lnTo>
                  <a:lnTo>
                    <a:pt x="76" y="74"/>
                  </a:lnTo>
                  <a:lnTo>
                    <a:pt x="77" y="88"/>
                  </a:lnTo>
                  <a:lnTo>
                    <a:pt x="77" y="84"/>
                  </a:lnTo>
                  <a:lnTo>
                    <a:pt x="77" y="89"/>
                  </a:lnTo>
                  <a:lnTo>
                    <a:pt x="77" y="84"/>
                  </a:lnTo>
                  <a:lnTo>
                    <a:pt x="77" y="69"/>
                  </a:lnTo>
                  <a:lnTo>
                    <a:pt x="77" y="62"/>
                  </a:lnTo>
                  <a:lnTo>
                    <a:pt x="77" y="48"/>
                  </a:lnTo>
                  <a:lnTo>
                    <a:pt x="77" y="39"/>
                  </a:lnTo>
                  <a:lnTo>
                    <a:pt x="77" y="36"/>
                  </a:lnTo>
                  <a:lnTo>
                    <a:pt x="77" y="39"/>
                  </a:lnTo>
                  <a:lnTo>
                    <a:pt x="77" y="38"/>
                  </a:lnTo>
                  <a:lnTo>
                    <a:pt x="77" y="26"/>
                  </a:lnTo>
                  <a:lnTo>
                    <a:pt x="78" y="21"/>
                  </a:lnTo>
                  <a:lnTo>
                    <a:pt x="78" y="17"/>
                  </a:lnTo>
                  <a:lnTo>
                    <a:pt x="78" y="26"/>
                  </a:lnTo>
                  <a:lnTo>
                    <a:pt x="78" y="73"/>
                  </a:lnTo>
                  <a:lnTo>
                    <a:pt x="78" y="153"/>
                  </a:lnTo>
                  <a:lnTo>
                    <a:pt x="78" y="104"/>
                  </a:lnTo>
                  <a:lnTo>
                    <a:pt x="78" y="39"/>
                  </a:lnTo>
                  <a:lnTo>
                    <a:pt x="78" y="44"/>
                  </a:lnTo>
                  <a:lnTo>
                    <a:pt x="78" y="23"/>
                  </a:lnTo>
                  <a:lnTo>
                    <a:pt x="79" y="44"/>
                  </a:lnTo>
                  <a:lnTo>
                    <a:pt x="79" y="64"/>
                  </a:lnTo>
                  <a:lnTo>
                    <a:pt x="79" y="56"/>
                  </a:lnTo>
                  <a:lnTo>
                    <a:pt x="79" y="40"/>
                  </a:lnTo>
                  <a:lnTo>
                    <a:pt x="79" y="45"/>
                  </a:lnTo>
                  <a:lnTo>
                    <a:pt x="79" y="82"/>
                  </a:lnTo>
                  <a:lnTo>
                    <a:pt x="79" y="119"/>
                  </a:lnTo>
                  <a:lnTo>
                    <a:pt x="79" y="99"/>
                  </a:lnTo>
                  <a:lnTo>
                    <a:pt x="79" y="121"/>
                  </a:lnTo>
                  <a:lnTo>
                    <a:pt x="79" y="99"/>
                  </a:lnTo>
                  <a:lnTo>
                    <a:pt x="79" y="39"/>
                  </a:lnTo>
                  <a:lnTo>
                    <a:pt x="79" y="48"/>
                  </a:lnTo>
                  <a:lnTo>
                    <a:pt x="79" y="64"/>
                  </a:lnTo>
                  <a:lnTo>
                    <a:pt x="80" y="54"/>
                  </a:lnTo>
                  <a:lnTo>
                    <a:pt x="80" y="56"/>
                  </a:lnTo>
                  <a:lnTo>
                    <a:pt x="80" y="50"/>
                  </a:lnTo>
                  <a:lnTo>
                    <a:pt x="80" y="56"/>
                  </a:lnTo>
                  <a:lnTo>
                    <a:pt x="80" y="84"/>
                  </a:lnTo>
                  <a:lnTo>
                    <a:pt x="80" y="78"/>
                  </a:lnTo>
                  <a:lnTo>
                    <a:pt x="80" y="48"/>
                  </a:lnTo>
                  <a:lnTo>
                    <a:pt x="80" y="62"/>
                  </a:lnTo>
                  <a:lnTo>
                    <a:pt x="80" y="46"/>
                  </a:lnTo>
                  <a:lnTo>
                    <a:pt x="80" y="62"/>
                  </a:lnTo>
                  <a:lnTo>
                    <a:pt x="80" y="79"/>
                  </a:lnTo>
                  <a:lnTo>
                    <a:pt x="80" y="77"/>
                  </a:lnTo>
                  <a:lnTo>
                    <a:pt x="80" y="62"/>
                  </a:lnTo>
                  <a:lnTo>
                    <a:pt x="80" y="55"/>
                  </a:lnTo>
                  <a:lnTo>
                    <a:pt x="81" y="85"/>
                  </a:lnTo>
                  <a:lnTo>
                    <a:pt x="81" y="110"/>
                  </a:lnTo>
                  <a:lnTo>
                    <a:pt x="81" y="106"/>
                  </a:lnTo>
                  <a:lnTo>
                    <a:pt x="81" y="92"/>
                  </a:lnTo>
                  <a:lnTo>
                    <a:pt x="81" y="85"/>
                  </a:lnTo>
                  <a:lnTo>
                    <a:pt x="81" y="91"/>
                  </a:lnTo>
                  <a:lnTo>
                    <a:pt x="81" y="74"/>
                  </a:lnTo>
                  <a:lnTo>
                    <a:pt x="81" y="64"/>
                  </a:lnTo>
                  <a:lnTo>
                    <a:pt x="81" y="66"/>
                  </a:lnTo>
                  <a:lnTo>
                    <a:pt x="81" y="79"/>
                  </a:lnTo>
                  <a:lnTo>
                    <a:pt x="82" y="89"/>
                  </a:lnTo>
                  <a:lnTo>
                    <a:pt x="82" y="87"/>
                  </a:lnTo>
                  <a:lnTo>
                    <a:pt x="82" y="68"/>
                  </a:lnTo>
                  <a:lnTo>
                    <a:pt x="82" y="64"/>
                  </a:lnTo>
                  <a:lnTo>
                    <a:pt x="82" y="57"/>
                  </a:lnTo>
                  <a:lnTo>
                    <a:pt x="82" y="50"/>
                  </a:lnTo>
                  <a:lnTo>
                    <a:pt x="82" y="39"/>
                  </a:lnTo>
                  <a:lnTo>
                    <a:pt x="82" y="35"/>
                  </a:lnTo>
                  <a:lnTo>
                    <a:pt x="82" y="36"/>
                  </a:lnTo>
                  <a:lnTo>
                    <a:pt x="82" y="23"/>
                  </a:lnTo>
                  <a:lnTo>
                    <a:pt x="83" y="18"/>
                  </a:lnTo>
                  <a:lnTo>
                    <a:pt x="83" y="13"/>
                  </a:lnTo>
                  <a:lnTo>
                    <a:pt x="83" y="16"/>
                  </a:lnTo>
                  <a:lnTo>
                    <a:pt x="83" y="54"/>
                  </a:lnTo>
                  <a:lnTo>
                    <a:pt x="83" y="157"/>
                  </a:lnTo>
                  <a:lnTo>
                    <a:pt x="83" y="98"/>
                  </a:lnTo>
                  <a:lnTo>
                    <a:pt x="83" y="22"/>
                  </a:lnTo>
                  <a:lnTo>
                    <a:pt x="83" y="25"/>
                  </a:lnTo>
                  <a:lnTo>
                    <a:pt x="83" y="11"/>
                  </a:lnTo>
                  <a:lnTo>
                    <a:pt x="83" y="25"/>
                  </a:lnTo>
                  <a:lnTo>
                    <a:pt x="83" y="61"/>
                  </a:lnTo>
                  <a:lnTo>
                    <a:pt x="84" y="47"/>
                  </a:lnTo>
                  <a:lnTo>
                    <a:pt x="84" y="73"/>
                  </a:lnTo>
                  <a:lnTo>
                    <a:pt x="84" y="124"/>
                  </a:lnTo>
                  <a:lnTo>
                    <a:pt x="84" y="96"/>
                  </a:lnTo>
                  <a:lnTo>
                    <a:pt x="84" y="126"/>
                  </a:lnTo>
                  <a:lnTo>
                    <a:pt x="84" y="96"/>
                  </a:lnTo>
                  <a:lnTo>
                    <a:pt x="84" y="34"/>
                  </a:lnTo>
                  <a:lnTo>
                    <a:pt x="84" y="30"/>
                  </a:lnTo>
                  <a:lnTo>
                    <a:pt x="84" y="31"/>
                  </a:lnTo>
                  <a:lnTo>
                    <a:pt x="84" y="58"/>
                  </a:lnTo>
                  <a:lnTo>
                    <a:pt x="84" y="66"/>
                  </a:lnTo>
                  <a:lnTo>
                    <a:pt x="85" y="61"/>
                  </a:lnTo>
                  <a:lnTo>
                    <a:pt x="85" y="52"/>
                  </a:lnTo>
                  <a:lnTo>
                    <a:pt x="85" y="82"/>
                  </a:lnTo>
                  <a:lnTo>
                    <a:pt x="85" y="84"/>
                  </a:lnTo>
                  <a:lnTo>
                    <a:pt x="85" y="83"/>
                  </a:lnTo>
                  <a:lnTo>
                    <a:pt x="85" y="57"/>
                  </a:lnTo>
                  <a:lnTo>
                    <a:pt x="85" y="41"/>
                  </a:lnTo>
                  <a:lnTo>
                    <a:pt x="85" y="42"/>
                  </a:lnTo>
                  <a:lnTo>
                    <a:pt x="85" y="59"/>
                  </a:lnTo>
                  <a:lnTo>
                    <a:pt x="85" y="68"/>
                  </a:lnTo>
                  <a:lnTo>
                    <a:pt x="85" y="84"/>
                  </a:lnTo>
                  <a:lnTo>
                    <a:pt x="86" y="96"/>
                  </a:lnTo>
                  <a:lnTo>
                    <a:pt x="86" y="93"/>
                  </a:lnTo>
                  <a:lnTo>
                    <a:pt x="86" y="99"/>
                  </a:lnTo>
                  <a:lnTo>
                    <a:pt x="86" y="93"/>
                  </a:lnTo>
                  <a:lnTo>
                    <a:pt x="86" y="77"/>
                  </a:lnTo>
                  <a:lnTo>
                    <a:pt x="86" y="75"/>
                  </a:lnTo>
                  <a:lnTo>
                    <a:pt x="86" y="76"/>
                  </a:lnTo>
                  <a:lnTo>
                    <a:pt x="86" y="82"/>
                  </a:lnTo>
                  <a:lnTo>
                    <a:pt x="86" y="86"/>
                  </a:lnTo>
                  <a:lnTo>
                    <a:pt x="86" y="84"/>
                  </a:lnTo>
                  <a:lnTo>
                    <a:pt x="86" y="77"/>
                  </a:lnTo>
                  <a:lnTo>
                    <a:pt x="86" y="78"/>
                  </a:lnTo>
                  <a:lnTo>
                    <a:pt x="86" y="71"/>
                  </a:lnTo>
                  <a:lnTo>
                    <a:pt x="86" y="62"/>
                  </a:lnTo>
                  <a:lnTo>
                    <a:pt x="87" y="54"/>
                  </a:lnTo>
                  <a:lnTo>
                    <a:pt x="87" y="51"/>
                  </a:lnTo>
                  <a:lnTo>
                    <a:pt x="87" y="53"/>
                  </a:lnTo>
                  <a:lnTo>
                    <a:pt x="87" y="58"/>
                  </a:lnTo>
                  <a:lnTo>
                    <a:pt x="87" y="42"/>
                  </a:lnTo>
                  <a:lnTo>
                    <a:pt x="87" y="28"/>
                  </a:lnTo>
                  <a:lnTo>
                    <a:pt x="87" y="19"/>
                  </a:lnTo>
                  <a:lnTo>
                    <a:pt x="87" y="12"/>
                  </a:lnTo>
                  <a:lnTo>
                    <a:pt x="87" y="5"/>
                  </a:lnTo>
                  <a:lnTo>
                    <a:pt x="88" y="11"/>
                  </a:lnTo>
                  <a:lnTo>
                    <a:pt x="88" y="3"/>
                  </a:lnTo>
                  <a:lnTo>
                    <a:pt x="88" y="11"/>
                  </a:lnTo>
                  <a:lnTo>
                    <a:pt x="88" y="108"/>
                  </a:lnTo>
                  <a:lnTo>
                    <a:pt x="88" y="162"/>
                  </a:lnTo>
                  <a:lnTo>
                    <a:pt x="88" y="140"/>
                  </a:lnTo>
                  <a:lnTo>
                    <a:pt x="88" y="64"/>
                  </a:lnTo>
                  <a:lnTo>
                    <a:pt x="88" y="0"/>
                  </a:lnTo>
                  <a:lnTo>
                    <a:pt x="88" y="45"/>
                  </a:lnTo>
                  <a:lnTo>
                    <a:pt x="88" y="59"/>
                  </a:lnTo>
                  <a:lnTo>
                    <a:pt x="88" y="54"/>
                  </a:lnTo>
                  <a:lnTo>
                    <a:pt x="88" y="50"/>
                  </a:lnTo>
                  <a:lnTo>
                    <a:pt x="89" y="54"/>
                  </a:lnTo>
                  <a:lnTo>
                    <a:pt x="89" y="96"/>
                  </a:lnTo>
                  <a:lnTo>
                    <a:pt x="89" y="134"/>
                  </a:lnTo>
                  <a:lnTo>
                    <a:pt x="89" y="75"/>
                  </a:lnTo>
                  <a:lnTo>
                    <a:pt x="89" y="26"/>
                  </a:lnTo>
                  <a:lnTo>
                    <a:pt x="89" y="27"/>
                  </a:lnTo>
                  <a:lnTo>
                    <a:pt x="89" y="21"/>
                  </a:lnTo>
                  <a:lnTo>
                    <a:pt x="89" y="27"/>
                  </a:lnTo>
                  <a:lnTo>
                    <a:pt x="89" y="68"/>
                  </a:lnTo>
                  <a:lnTo>
                    <a:pt x="89" y="59"/>
                  </a:lnTo>
                  <a:lnTo>
                    <a:pt x="89" y="69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latin typeface="Calibri" charset="0"/>
              </a:endParaRPr>
            </a:p>
          </p:txBody>
        </p:sp>
        <p:sp>
          <p:nvSpPr>
            <p:cNvPr id="23571" name="Freeform 16"/>
            <p:cNvSpPr>
              <a:spLocks/>
            </p:cNvSpPr>
            <p:nvPr/>
          </p:nvSpPr>
          <p:spPr bwMode="auto">
            <a:xfrm>
              <a:off x="1351" y="1604"/>
              <a:ext cx="257" cy="192"/>
            </a:xfrm>
            <a:custGeom>
              <a:avLst/>
              <a:gdLst>
                <a:gd name="T0" fmla="*/ 2147483647 w 76"/>
                <a:gd name="T1" fmla="*/ 22260 h 163"/>
                <a:gd name="T2" fmla="*/ 2147483647 w 76"/>
                <a:gd name="T3" fmla="*/ 13518 h 163"/>
                <a:gd name="T4" fmla="*/ 2147483647 w 76"/>
                <a:gd name="T5" fmla="*/ 2030 h 163"/>
                <a:gd name="T6" fmla="*/ 2147483647 w 76"/>
                <a:gd name="T7" fmla="*/ 18211 h 163"/>
                <a:gd name="T8" fmla="*/ 2147483647 w 76"/>
                <a:gd name="T9" fmla="*/ 20089 h 163"/>
                <a:gd name="T10" fmla="*/ 2147483647 w 76"/>
                <a:gd name="T11" fmla="*/ 16044 h 163"/>
                <a:gd name="T12" fmla="*/ 2147483647 w 76"/>
                <a:gd name="T13" fmla="*/ 17669 h 163"/>
                <a:gd name="T14" fmla="*/ 2147483647 w 76"/>
                <a:gd name="T15" fmla="*/ 24627 h 163"/>
                <a:gd name="T16" fmla="*/ 2147483647 w 76"/>
                <a:gd name="T17" fmla="*/ 25267 h 163"/>
                <a:gd name="T18" fmla="*/ 2147483647 w 76"/>
                <a:gd name="T19" fmla="*/ 6082 h 163"/>
                <a:gd name="T20" fmla="*/ 2147483647 w 76"/>
                <a:gd name="T21" fmla="*/ 17291 h 163"/>
                <a:gd name="T22" fmla="*/ 2147483647 w 76"/>
                <a:gd name="T23" fmla="*/ 20367 h 163"/>
                <a:gd name="T24" fmla="*/ 2147483647 w 76"/>
                <a:gd name="T25" fmla="*/ 16245 h 163"/>
                <a:gd name="T26" fmla="*/ 2147483647 w 76"/>
                <a:gd name="T27" fmla="*/ 2649 h 163"/>
                <a:gd name="T28" fmla="*/ 2147483647 w 76"/>
                <a:gd name="T29" fmla="*/ 21102 h 163"/>
                <a:gd name="T30" fmla="*/ 2147483647 w 76"/>
                <a:gd name="T31" fmla="*/ 17291 h 163"/>
                <a:gd name="T32" fmla="*/ 2147483647 w 76"/>
                <a:gd name="T33" fmla="*/ 34487 h 163"/>
                <a:gd name="T34" fmla="*/ 2147483647 w 76"/>
                <a:gd name="T35" fmla="*/ 14479 h 163"/>
                <a:gd name="T36" fmla="*/ 2147483647 w 76"/>
                <a:gd name="T37" fmla="*/ 20907 h 163"/>
                <a:gd name="T38" fmla="*/ 2147483647 w 76"/>
                <a:gd name="T39" fmla="*/ 8334 h 163"/>
                <a:gd name="T40" fmla="*/ 2147483647 w 76"/>
                <a:gd name="T41" fmla="*/ 29762 h 163"/>
                <a:gd name="T42" fmla="*/ 2147483647 w 76"/>
                <a:gd name="T43" fmla="*/ 18756 h 163"/>
                <a:gd name="T44" fmla="*/ 2147483647 w 76"/>
                <a:gd name="T45" fmla="*/ 7792 h 163"/>
                <a:gd name="T46" fmla="*/ 2147483647 w 76"/>
                <a:gd name="T47" fmla="*/ 24856 h 163"/>
                <a:gd name="T48" fmla="*/ 2147483647 w 76"/>
                <a:gd name="T49" fmla="*/ 16764 h 163"/>
                <a:gd name="T50" fmla="*/ 2147483647 w 76"/>
                <a:gd name="T51" fmla="*/ 32272 h 163"/>
                <a:gd name="T52" fmla="*/ 2147483647 w 76"/>
                <a:gd name="T53" fmla="*/ 17291 h 163"/>
                <a:gd name="T54" fmla="*/ 2147483647 w 76"/>
                <a:gd name="T55" fmla="*/ 14479 h 163"/>
                <a:gd name="T56" fmla="*/ 2147483647 w 76"/>
                <a:gd name="T57" fmla="*/ 12912 h 163"/>
                <a:gd name="T58" fmla="*/ 2147483647 w 76"/>
                <a:gd name="T59" fmla="*/ 19135 h 163"/>
                <a:gd name="T60" fmla="*/ 2147483647 w 76"/>
                <a:gd name="T61" fmla="*/ 12912 h 163"/>
                <a:gd name="T62" fmla="*/ 2147483647 w 76"/>
                <a:gd name="T63" fmla="*/ 19747 h 163"/>
                <a:gd name="T64" fmla="*/ 2147483647 w 76"/>
                <a:gd name="T65" fmla="*/ 23260 h 163"/>
                <a:gd name="T66" fmla="*/ 2147483647 w 76"/>
                <a:gd name="T67" fmla="*/ 15000 h 163"/>
                <a:gd name="T68" fmla="*/ 2147483647 w 76"/>
                <a:gd name="T69" fmla="*/ 17915 h 163"/>
                <a:gd name="T70" fmla="*/ 2147483647 w 76"/>
                <a:gd name="T71" fmla="*/ 12082 h 163"/>
                <a:gd name="T72" fmla="*/ 2147483647 w 76"/>
                <a:gd name="T73" fmla="*/ 21451 h 163"/>
                <a:gd name="T74" fmla="*/ 2147483647 w 76"/>
                <a:gd name="T75" fmla="*/ 14679 h 163"/>
                <a:gd name="T76" fmla="*/ 2147483647 w 76"/>
                <a:gd name="T77" fmla="*/ 18211 h 163"/>
                <a:gd name="T78" fmla="*/ 2147483647 w 76"/>
                <a:gd name="T79" fmla="*/ 16044 h 163"/>
                <a:gd name="T80" fmla="*/ 2147483647 w 76"/>
                <a:gd name="T81" fmla="*/ 20367 h 163"/>
                <a:gd name="T82" fmla="*/ 2147483647 w 76"/>
                <a:gd name="T83" fmla="*/ 19747 h 163"/>
                <a:gd name="T84" fmla="*/ 2147483647 w 76"/>
                <a:gd name="T85" fmla="*/ 19747 h 163"/>
                <a:gd name="T86" fmla="*/ 2147483647 w 76"/>
                <a:gd name="T87" fmla="*/ 19747 h 163"/>
                <a:gd name="T88" fmla="*/ 2147483647 w 76"/>
                <a:gd name="T89" fmla="*/ 17915 h 163"/>
                <a:gd name="T90" fmla="*/ 2147483647 w 76"/>
                <a:gd name="T91" fmla="*/ 18211 h 163"/>
                <a:gd name="T92" fmla="*/ 2147483647 w 76"/>
                <a:gd name="T93" fmla="*/ 17915 h 163"/>
                <a:gd name="T94" fmla="*/ 2147483647 w 76"/>
                <a:gd name="T95" fmla="*/ 18756 h 163"/>
                <a:gd name="T96" fmla="*/ 2147483647 w 76"/>
                <a:gd name="T97" fmla="*/ 18756 h 163"/>
                <a:gd name="T98" fmla="*/ 2147483647 w 76"/>
                <a:gd name="T99" fmla="*/ 18211 h 163"/>
                <a:gd name="T100" fmla="*/ 2147483647 w 76"/>
                <a:gd name="T101" fmla="*/ 19192 h 163"/>
                <a:gd name="T102" fmla="*/ 2147483647 w 76"/>
                <a:gd name="T103" fmla="*/ 17915 h 163"/>
                <a:gd name="T104" fmla="*/ 2147483647 w 76"/>
                <a:gd name="T105" fmla="*/ 19135 h 163"/>
                <a:gd name="T106" fmla="*/ 2147483647 w 76"/>
                <a:gd name="T107" fmla="*/ 17915 h 163"/>
                <a:gd name="T108" fmla="*/ 2147483647 w 76"/>
                <a:gd name="T109" fmla="*/ 18756 h 163"/>
                <a:gd name="T110" fmla="*/ 2147483647 w 76"/>
                <a:gd name="T111" fmla="*/ 17749 h 163"/>
                <a:gd name="T112" fmla="*/ 2147483647 w 76"/>
                <a:gd name="T113" fmla="*/ 18211 h 163"/>
                <a:gd name="T114" fmla="*/ 2147483647 w 76"/>
                <a:gd name="T115" fmla="*/ 18211 h 163"/>
                <a:gd name="T116" fmla="*/ 2147483647 w 76"/>
                <a:gd name="T117" fmla="*/ 18756 h 163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76"/>
                <a:gd name="T178" fmla="*/ 0 h 163"/>
                <a:gd name="T179" fmla="*/ 76 w 76"/>
                <a:gd name="T180" fmla="*/ 163 h 163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76" h="163">
                  <a:moveTo>
                    <a:pt x="0" y="75"/>
                  </a:moveTo>
                  <a:lnTo>
                    <a:pt x="0" y="73"/>
                  </a:lnTo>
                  <a:lnTo>
                    <a:pt x="0" y="60"/>
                  </a:lnTo>
                  <a:lnTo>
                    <a:pt x="0" y="73"/>
                  </a:lnTo>
                  <a:lnTo>
                    <a:pt x="0" y="92"/>
                  </a:lnTo>
                  <a:lnTo>
                    <a:pt x="1" y="105"/>
                  </a:lnTo>
                  <a:lnTo>
                    <a:pt x="1" y="99"/>
                  </a:lnTo>
                  <a:lnTo>
                    <a:pt x="1" y="56"/>
                  </a:lnTo>
                  <a:lnTo>
                    <a:pt x="1" y="47"/>
                  </a:lnTo>
                  <a:lnTo>
                    <a:pt x="1" y="71"/>
                  </a:lnTo>
                  <a:lnTo>
                    <a:pt x="1" y="106"/>
                  </a:lnTo>
                  <a:lnTo>
                    <a:pt x="1" y="103"/>
                  </a:lnTo>
                  <a:lnTo>
                    <a:pt x="1" y="85"/>
                  </a:lnTo>
                  <a:lnTo>
                    <a:pt x="1" y="82"/>
                  </a:lnTo>
                  <a:lnTo>
                    <a:pt x="1" y="83"/>
                  </a:lnTo>
                  <a:lnTo>
                    <a:pt x="1" y="91"/>
                  </a:lnTo>
                  <a:lnTo>
                    <a:pt x="2" y="98"/>
                  </a:lnTo>
                  <a:lnTo>
                    <a:pt x="2" y="95"/>
                  </a:lnTo>
                  <a:lnTo>
                    <a:pt x="2" y="84"/>
                  </a:lnTo>
                  <a:lnTo>
                    <a:pt x="2" y="95"/>
                  </a:lnTo>
                  <a:lnTo>
                    <a:pt x="2" y="98"/>
                  </a:lnTo>
                  <a:lnTo>
                    <a:pt x="2" y="96"/>
                  </a:lnTo>
                  <a:lnTo>
                    <a:pt x="2" y="69"/>
                  </a:lnTo>
                  <a:lnTo>
                    <a:pt x="2" y="50"/>
                  </a:lnTo>
                  <a:lnTo>
                    <a:pt x="2" y="51"/>
                  </a:lnTo>
                  <a:lnTo>
                    <a:pt x="2" y="50"/>
                  </a:lnTo>
                  <a:lnTo>
                    <a:pt x="2" y="51"/>
                  </a:lnTo>
                  <a:lnTo>
                    <a:pt x="2" y="62"/>
                  </a:lnTo>
                  <a:lnTo>
                    <a:pt x="3" y="66"/>
                  </a:lnTo>
                  <a:lnTo>
                    <a:pt x="3" y="62"/>
                  </a:lnTo>
                  <a:lnTo>
                    <a:pt x="3" y="45"/>
                  </a:lnTo>
                  <a:lnTo>
                    <a:pt x="3" y="35"/>
                  </a:lnTo>
                  <a:lnTo>
                    <a:pt x="3" y="26"/>
                  </a:lnTo>
                  <a:lnTo>
                    <a:pt x="3" y="7"/>
                  </a:lnTo>
                  <a:lnTo>
                    <a:pt x="3" y="0"/>
                  </a:lnTo>
                  <a:lnTo>
                    <a:pt x="3" y="6"/>
                  </a:lnTo>
                  <a:lnTo>
                    <a:pt x="3" y="109"/>
                  </a:lnTo>
                  <a:lnTo>
                    <a:pt x="3" y="163"/>
                  </a:lnTo>
                  <a:lnTo>
                    <a:pt x="3" y="153"/>
                  </a:lnTo>
                  <a:lnTo>
                    <a:pt x="3" y="77"/>
                  </a:lnTo>
                  <a:lnTo>
                    <a:pt x="4" y="8"/>
                  </a:lnTo>
                  <a:lnTo>
                    <a:pt x="4" y="46"/>
                  </a:lnTo>
                  <a:lnTo>
                    <a:pt x="4" y="61"/>
                  </a:lnTo>
                  <a:lnTo>
                    <a:pt x="4" y="59"/>
                  </a:lnTo>
                  <a:lnTo>
                    <a:pt x="4" y="63"/>
                  </a:lnTo>
                  <a:lnTo>
                    <a:pt x="4" y="81"/>
                  </a:lnTo>
                  <a:lnTo>
                    <a:pt x="4" y="137"/>
                  </a:lnTo>
                  <a:lnTo>
                    <a:pt x="4" y="92"/>
                  </a:lnTo>
                  <a:lnTo>
                    <a:pt x="4" y="40"/>
                  </a:lnTo>
                  <a:lnTo>
                    <a:pt x="5" y="25"/>
                  </a:lnTo>
                  <a:lnTo>
                    <a:pt x="5" y="29"/>
                  </a:lnTo>
                  <a:lnTo>
                    <a:pt x="5" y="70"/>
                  </a:lnTo>
                  <a:lnTo>
                    <a:pt x="5" y="75"/>
                  </a:lnTo>
                  <a:lnTo>
                    <a:pt x="5" y="70"/>
                  </a:lnTo>
                  <a:lnTo>
                    <a:pt x="5" y="63"/>
                  </a:lnTo>
                  <a:lnTo>
                    <a:pt x="5" y="66"/>
                  </a:lnTo>
                  <a:lnTo>
                    <a:pt x="5" y="92"/>
                  </a:lnTo>
                  <a:lnTo>
                    <a:pt x="5" y="107"/>
                  </a:lnTo>
                  <a:lnTo>
                    <a:pt x="5" y="104"/>
                  </a:lnTo>
                  <a:lnTo>
                    <a:pt x="5" y="65"/>
                  </a:lnTo>
                  <a:lnTo>
                    <a:pt x="5" y="52"/>
                  </a:lnTo>
                  <a:lnTo>
                    <a:pt x="6" y="54"/>
                  </a:lnTo>
                  <a:lnTo>
                    <a:pt x="6" y="82"/>
                  </a:lnTo>
                  <a:lnTo>
                    <a:pt x="6" y="103"/>
                  </a:lnTo>
                  <a:lnTo>
                    <a:pt x="6" y="73"/>
                  </a:lnTo>
                  <a:lnTo>
                    <a:pt x="6" y="77"/>
                  </a:lnTo>
                  <a:lnTo>
                    <a:pt x="6" y="70"/>
                  </a:lnTo>
                  <a:lnTo>
                    <a:pt x="6" y="77"/>
                  </a:lnTo>
                  <a:lnTo>
                    <a:pt x="6" y="93"/>
                  </a:lnTo>
                  <a:lnTo>
                    <a:pt x="6" y="100"/>
                  </a:lnTo>
                  <a:lnTo>
                    <a:pt x="6" y="98"/>
                  </a:lnTo>
                  <a:lnTo>
                    <a:pt x="6" y="86"/>
                  </a:lnTo>
                  <a:lnTo>
                    <a:pt x="6" y="91"/>
                  </a:lnTo>
                  <a:lnTo>
                    <a:pt x="6" y="81"/>
                  </a:lnTo>
                  <a:lnTo>
                    <a:pt x="6" y="92"/>
                  </a:lnTo>
                  <a:lnTo>
                    <a:pt x="7" y="81"/>
                  </a:lnTo>
                  <a:lnTo>
                    <a:pt x="7" y="55"/>
                  </a:lnTo>
                  <a:lnTo>
                    <a:pt x="7" y="38"/>
                  </a:lnTo>
                  <a:lnTo>
                    <a:pt x="7" y="54"/>
                  </a:lnTo>
                  <a:lnTo>
                    <a:pt x="7" y="39"/>
                  </a:lnTo>
                  <a:lnTo>
                    <a:pt x="7" y="54"/>
                  </a:lnTo>
                  <a:lnTo>
                    <a:pt x="7" y="61"/>
                  </a:lnTo>
                  <a:lnTo>
                    <a:pt x="7" y="48"/>
                  </a:lnTo>
                  <a:lnTo>
                    <a:pt x="7" y="26"/>
                  </a:lnTo>
                  <a:lnTo>
                    <a:pt x="7" y="18"/>
                  </a:lnTo>
                  <a:lnTo>
                    <a:pt x="7" y="7"/>
                  </a:lnTo>
                  <a:lnTo>
                    <a:pt x="8" y="63"/>
                  </a:lnTo>
                  <a:lnTo>
                    <a:pt x="8" y="141"/>
                  </a:lnTo>
                  <a:lnTo>
                    <a:pt x="8" y="131"/>
                  </a:lnTo>
                  <a:lnTo>
                    <a:pt x="8" y="143"/>
                  </a:lnTo>
                  <a:lnTo>
                    <a:pt x="8" y="131"/>
                  </a:lnTo>
                  <a:lnTo>
                    <a:pt x="8" y="45"/>
                  </a:lnTo>
                  <a:lnTo>
                    <a:pt x="8" y="13"/>
                  </a:lnTo>
                  <a:lnTo>
                    <a:pt x="8" y="28"/>
                  </a:lnTo>
                  <a:lnTo>
                    <a:pt x="8" y="58"/>
                  </a:lnTo>
                  <a:lnTo>
                    <a:pt x="8" y="67"/>
                  </a:lnTo>
                  <a:lnTo>
                    <a:pt x="8" y="66"/>
                  </a:lnTo>
                  <a:lnTo>
                    <a:pt x="8" y="69"/>
                  </a:lnTo>
                  <a:lnTo>
                    <a:pt x="9" y="106"/>
                  </a:lnTo>
                  <a:lnTo>
                    <a:pt x="9" y="126"/>
                  </a:lnTo>
                  <a:lnTo>
                    <a:pt x="9" y="122"/>
                  </a:lnTo>
                  <a:lnTo>
                    <a:pt x="9" y="79"/>
                  </a:lnTo>
                  <a:lnTo>
                    <a:pt x="9" y="31"/>
                  </a:lnTo>
                  <a:lnTo>
                    <a:pt x="9" y="58"/>
                  </a:lnTo>
                  <a:lnTo>
                    <a:pt x="9" y="77"/>
                  </a:lnTo>
                  <a:lnTo>
                    <a:pt x="9" y="78"/>
                  </a:lnTo>
                  <a:lnTo>
                    <a:pt x="9" y="77"/>
                  </a:lnTo>
                  <a:lnTo>
                    <a:pt x="9" y="81"/>
                  </a:lnTo>
                  <a:lnTo>
                    <a:pt x="9" y="94"/>
                  </a:lnTo>
                  <a:lnTo>
                    <a:pt x="10" y="76"/>
                  </a:lnTo>
                  <a:lnTo>
                    <a:pt x="10" y="97"/>
                  </a:lnTo>
                  <a:lnTo>
                    <a:pt x="10" y="76"/>
                  </a:lnTo>
                  <a:lnTo>
                    <a:pt x="10" y="56"/>
                  </a:lnTo>
                  <a:lnTo>
                    <a:pt x="10" y="70"/>
                  </a:lnTo>
                  <a:lnTo>
                    <a:pt x="10" y="95"/>
                  </a:lnTo>
                  <a:lnTo>
                    <a:pt x="10" y="87"/>
                  </a:lnTo>
                  <a:lnTo>
                    <a:pt x="10" y="98"/>
                  </a:lnTo>
                  <a:lnTo>
                    <a:pt x="10" y="87"/>
                  </a:lnTo>
                  <a:lnTo>
                    <a:pt x="10" y="69"/>
                  </a:lnTo>
                  <a:lnTo>
                    <a:pt x="10" y="75"/>
                  </a:lnTo>
                  <a:lnTo>
                    <a:pt x="10" y="68"/>
                  </a:lnTo>
                  <a:lnTo>
                    <a:pt x="10" y="75"/>
                  </a:lnTo>
                  <a:lnTo>
                    <a:pt x="10" y="97"/>
                  </a:lnTo>
                  <a:lnTo>
                    <a:pt x="11" y="90"/>
                  </a:lnTo>
                  <a:lnTo>
                    <a:pt x="11" y="97"/>
                  </a:lnTo>
                  <a:lnTo>
                    <a:pt x="11" y="90"/>
                  </a:lnTo>
                  <a:lnTo>
                    <a:pt x="11" y="83"/>
                  </a:lnTo>
                  <a:lnTo>
                    <a:pt x="11" y="73"/>
                  </a:lnTo>
                  <a:lnTo>
                    <a:pt x="11" y="55"/>
                  </a:lnTo>
                  <a:lnTo>
                    <a:pt x="11" y="44"/>
                  </a:lnTo>
                  <a:lnTo>
                    <a:pt x="11" y="51"/>
                  </a:lnTo>
                  <a:lnTo>
                    <a:pt x="11" y="42"/>
                  </a:lnTo>
                  <a:lnTo>
                    <a:pt x="11" y="51"/>
                  </a:lnTo>
                  <a:lnTo>
                    <a:pt x="11" y="54"/>
                  </a:lnTo>
                  <a:lnTo>
                    <a:pt x="11" y="52"/>
                  </a:lnTo>
                  <a:lnTo>
                    <a:pt x="11" y="42"/>
                  </a:lnTo>
                  <a:lnTo>
                    <a:pt x="11" y="23"/>
                  </a:lnTo>
                  <a:lnTo>
                    <a:pt x="12" y="10"/>
                  </a:lnTo>
                  <a:lnTo>
                    <a:pt x="12" y="68"/>
                  </a:lnTo>
                  <a:lnTo>
                    <a:pt x="12" y="137"/>
                  </a:lnTo>
                  <a:lnTo>
                    <a:pt x="12" y="98"/>
                  </a:lnTo>
                  <a:lnTo>
                    <a:pt x="12" y="137"/>
                  </a:lnTo>
                  <a:lnTo>
                    <a:pt x="12" y="98"/>
                  </a:lnTo>
                  <a:lnTo>
                    <a:pt x="12" y="23"/>
                  </a:lnTo>
                  <a:lnTo>
                    <a:pt x="12" y="30"/>
                  </a:lnTo>
                  <a:lnTo>
                    <a:pt x="12" y="15"/>
                  </a:lnTo>
                  <a:lnTo>
                    <a:pt x="12" y="30"/>
                  </a:lnTo>
                  <a:lnTo>
                    <a:pt x="12" y="58"/>
                  </a:lnTo>
                  <a:lnTo>
                    <a:pt x="12" y="66"/>
                  </a:lnTo>
                  <a:lnTo>
                    <a:pt x="13" y="64"/>
                  </a:lnTo>
                  <a:lnTo>
                    <a:pt x="13" y="66"/>
                  </a:lnTo>
                  <a:lnTo>
                    <a:pt x="13" y="117"/>
                  </a:lnTo>
                  <a:lnTo>
                    <a:pt x="13" y="110"/>
                  </a:lnTo>
                  <a:lnTo>
                    <a:pt x="13" y="123"/>
                  </a:lnTo>
                  <a:lnTo>
                    <a:pt x="13" y="110"/>
                  </a:lnTo>
                  <a:lnTo>
                    <a:pt x="13" y="65"/>
                  </a:lnTo>
                  <a:lnTo>
                    <a:pt x="13" y="32"/>
                  </a:lnTo>
                  <a:lnTo>
                    <a:pt x="13" y="64"/>
                  </a:lnTo>
                  <a:lnTo>
                    <a:pt x="13" y="95"/>
                  </a:lnTo>
                  <a:lnTo>
                    <a:pt x="13" y="88"/>
                  </a:lnTo>
                  <a:lnTo>
                    <a:pt x="13" y="97"/>
                  </a:lnTo>
                  <a:lnTo>
                    <a:pt x="14" y="88"/>
                  </a:lnTo>
                  <a:lnTo>
                    <a:pt x="14" y="77"/>
                  </a:lnTo>
                  <a:lnTo>
                    <a:pt x="14" y="85"/>
                  </a:lnTo>
                  <a:lnTo>
                    <a:pt x="14" y="78"/>
                  </a:lnTo>
                  <a:lnTo>
                    <a:pt x="14" y="76"/>
                  </a:lnTo>
                  <a:lnTo>
                    <a:pt x="14" y="85"/>
                  </a:lnTo>
                  <a:lnTo>
                    <a:pt x="14" y="76"/>
                  </a:lnTo>
                  <a:lnTo>
                    <a:pt x="14" y="66"/>
                  </a:lnTo>
                  <a:lnTo>
                    <a:pt x="14" y="81"/>
                  </a:lnTo>
                  <a:lnTo>
                    <a:pt x="14" y="96"/>
                  </a:lnTo>
                  <a:lnTo>
                    <a:pt x="14" y="79"/>
                  </a:lnTo>
                  <a:lnTo>
                    <a:pt x="14" y="65"/>
                  </a:lnTo>
                  <a:lnTo>
                    <a:pt x="14" y="72"/>
                  </a:lnTo>
                  <a:lnTo>
                    <a:pt x="15" y="86"/>
                  </a:lnTo>
                  <a:lnTo>
                    <a:pt x="15" y="88"/>
                  </a:lnTo>
                  <a:lnTo>
                    <a:pt x="15" y="87"/>
                  </a:lnTo>
                  <a:lnTo>
                    <a:pt x="15" y="73"/>
                  </a:lnTo>
                  <a:lnTo>
                    <a:pt x="15" y="62"/>
                  </a:lnTo>
                  <a:lnTo>
                    <a:pt x="15" y="56"/>
                  </a:lnTo>
                  <a:lnTo>
                    <a:pt x="15" y="49"/>
                  </a:lnTo>
                  <a:lnTo>
                    <a:pt x="15" y="41"/>
                  </a:lnTo>
                  <a:lnTo>
                    <a:pt x="15" y="38"/>
                  </a:lnTo>
                  <a:lnTo>
                    <a:pt x="16" y="28"/>
                  </a:lnTo>
                  <a:lnTo>
                    <a:pt x="16" y="21"/>
                  </a:lnTo>
                  <a:lnTo>
                    <a:pt x="16" y="23"/>
                  </a:lnTo>
                  <a:lnTo>
                    <a:pt x="16" y="119"/>
                  </a:lnTo>
                  <a:lnTo>
                    <a:pt x="16" y="143"/>
                  </a:lnTo>
                  <a:lnTo>
                    <a:pt x="16" y="142"/>
                  </a:lnTo>
                  <a:lnTo>
                    <a:pt x="16" y="93"/>
                  </a:lnTo>
                  <a:lnTo>
                    <a:pt x="16" y="18"/>
                  </a:lnTo>
                  <a:lnTo>
                    <a:pt x="16" y="26"/>
                  </a:lnTo>
                  <a:lnTo>
                    <a:pt x="16" y="10"/>
                  </a:lnTo>
                  <a:lnTo>
                    <a:pt x="16" y="26"/>
                  </a:lnTo>
                  <a:lnTo>
                    <a:pt x="16" y="56"/>
                  </a:lnTo>
                  <a:lnTo>
                    <a:pt x="17" y="72"/>
                  </a:lnTo>
                  <a:lnTo>
                    <a:pt x="17" y="71"/>
                  </a:lnTo>
                  <a:lnTo>
                    <a:pt x="17" y="80"/>
                  </a:lnTo>
                  <a:lnTo>
                    <a:pt x="17" y="115"/>
                  </a:lnTo>
                  <a:lnTo>
                    <a:pt x="17" y="107"/>
                  </a:lnTo>
                  <a:lnTo>
                    <a:pt x="17" y="119"/>
                  </a:lnTo>
                  <a:lnTo>
                    <a:pt x="17" y="107"/>
                  </a:lnTo>
                  <a:lnTo>
                    <a:pt x="17" y="72"/>
                  </a:lnTo>
                  <a:lnTo>
                    <a:pt x="17" y="48"/>
                  </a:lnTo>
                  <a:lnTo>
                    <a:pt x="17" y="75"/>
                  </a:lnTo>
                  <a:lnTo>
                    <a:pt x="17" y="91"/>
                  </a:lnTo>
                  <a:lnTo>
                    <a:pt x="17" y="81"/>
                  </a:lnTo>
                  <a:lnTo>
                    <a:pt x="18" y="71"/>
                  </a:lnTo>
                  <a:lnTo>
                    <a:pt x="18" y="85"/>
                  </a:lnTo>
                  <a:lnTo>
                    <a:pt x="18" y="86"/>
                  </a:lnTo>
                  <a:lnTo>
                    <a:pt x="18" y="85"/>
                  </a:lnTo>
                  <a:lnTo>
                    <a:pt x="18" y="80"/>
                  </a:lnTo>
                  <a:lnTo>
                    <a:pt x="18" y="75"/>
                  </a:lnTo>
                  <a:lnTo>
                    <a:pt x="18" y="77"/>
                  </a:lnTo>
                  <a:lnTo>
                    <a:pt x="18" y="86"/>
                  </a:lnTo>
                  <a:lnTo>
                    <a:pt x="18" y="85"/>
                  </a:lnTo>
                  <a:lnTo>
                    <a:pt x="18" y="73"/>
                  </a:lnTo>
                  <a:lnTo>
                    <a:pt x="18" y="61"/>
                  </a:lnTo>
                  <a:lnTo>
                    <a:pt x="19" y="66"/>
                  </a:lnTo>
                  <a:lnTo>
                    <a:pt x="19" y="60"/>
                  </a:lnTo>
                  <a:lnTo>
                    <a:pt x="19" y="66"/>
                  </a:lnTo>
                  <a:lnTo>
                    <a:pt x="19" y="81"/>
                  </a:lnTo>
                  <a:lnTo>
                    <a:pt x="19" y="74"/>
                  </a:lnTo>
                  <a:lnTo>
                    <a:pt x="19" y="64"/>
                  </a:lnTo>
                  <a:lnTo>
                    <a:pt x="19" y="57"/>
                  </a:lnTo>
                  <a:lnTo>
                    <a:pt x="19" y="49"/>
                  </a:lnTo>
                  <a:lnTo>
                    <a:pt x="19" y="34"/>
                  </a:lnTo>
                  <a:lnTo>
                    <a:pt x="19" y="23"/>
                  </a:lnTo>
                  <a:lnTo>
                    <a:pt x="20" y="21"/>
                  </a:lnTo>
                  <a:lnTo>
                    <a:pt x="20" y="22"/>
                  </a:lnTo>
                  <a:lnTo>
                    <a:pt x="20" y="87"/>
                  </a:lnTo>
                  <a:lnTo>
                    <a:pt x="20" y="147"/>
                  </a:lnTo>
                  <a:lnTo>
                    <a:pt x="20" y="132"/>
                  </a:lnTo>
                  <a:lnTo>
                    <a:pt x="20" y="148"/>
                  </a:lnTo>
                  <a:lnTo>
                    <a:pt x="20" y="132"/>
                  </a:lnTo>
                  <a:lnTo>
                    <a:pt x="20" y="51"/>
                  </a:lnTo>
                  <a:lnTo>
                    <a:pt x="20" y="11"/>
                  </a:lnTo>
                  <a:lnTo>
                    <a:pt x="20" y="36"/>
                  </a:lnTo>
                  <a:lnTo>
                    <a:pt x="20" y="62"/>
                  </a:lnTo>
                  <a:lnTo>
                    <a:pt x="20" y="73"/>
                  </a:lnTo>
                  <a:lnTo>
                    <a:pt x="21" y="97"/>
                  </a:lnTo>
                  <a:lnTo>
                    <a:pt x="21" y="114"/>
                  </a:lnTo>
                  <a:lnTo>
                    <a:pt x="21" y="99"/>
                  </a:lnTo>
                  <a:lnTo>
                    <a:pt x="21" y="62"/>
                  </a:lnTo>
                  <a:lnTo>
                    <a:pt x="21" y="53"/>
                  </a:lnTo>
                  <a:lnTo>
                    <a:pt x="21" y="55"/>
                  </a:lnTo>
                  <a:lnTo>
                    <a:pt x="21" y="81"/>
                  </a:lnTo>
                  <a:lnTo>
                    <a:pt x="21" y="88"/>
                  </a:lnTo>
                  <a:lnTo>
                    <a:pt x="21" y="77"/>
                  </a:lnTo>
                  <a:lnTo>
                    <a:pt x="22" y="80"/>
                  </a:lnTo>
                  <a:lnTo>
                    <a:pt x="22" y="76"/>
                  </a:lnTo>
                  <a:lnTo>
                    <a:pt x="22" y="80"/>
                  </a:lnTo>
                  <a:lnTo>
                    <a:pt x="22" y="89"/>
                  </a:lnTo>
                  <a:lnTo>
                    <a:pt x="22" y="85"/>
                  </a:lnTo>
                  <a:lnTo>
                    <a:pt x="22" y="74"/>
                  </a:lnTo>
                  <a:lnTo>
                    <a:pt x="22" y="78"/>
                  </a:lnTo>
                  <a:lnTo>
                    <a:pt x="22" y="73"/>
                  </a:lnTo>
                  <a:lnTo>
                    <a:pt x="22" y="75"/>
                  </a:lnTo>
                  <a:lnTo>
                    <a:pt x="22" y="80"/>
                  </a:lnTo>
                  <a:lnTo>
                    <a:pt x="22" y="75"/>
                  </a:lnTo>
                  <a:lnTo>
                    <a:pt x="22" y="61"/>
                  </a:lnTo>
                  <a:lnTo>
                    <a:pt x="22" y="53"/>
                  </a:lnTo>
                  <a:lnTo>
                    <a:pt x="23" y="58"/>
                  </a:lnTo>
                  <a:lnTo>
                    <a:pt x="23" y="72"/>
                  </a:lnTo>
                  <a:lnTo>
                    <a:pt x="23" y="71"/>
                  </a:lnTo>
                  <a:lnTo>
                    <a:pt x="23" y="75"/>
                  </a:lnTo>
                  <a:lnTo>
                    <a:pt x="23" y="71"/>
                  </a:lnTo>
                  <a:lnTo>
                    <a:pt x="23" y="55"/>
                  </a:lnTo>
                  <a:lnTo>
                    <a:pt x="23" y="34"/>
                  </a:lnTo>
                  <a:lnTo>
                    <a:pt x="23" y="24"/>
                  </a:lnTo>
                  <a:lnTo>
                    <a:pt x="23" y="21"/>
                  </a:lnTo>
                  <a:lnTo>
                    <a:pt x="23" y="22"/>
                  </a:lnTo>
                  <a:lnTo>
                    <a:pt x="23" y="31"/>
                  </a:lnTo>
                  <a:lnTo>
                    <a:pt x="23" y="108"/>
                  </a:lnTo>
                  <a:lnTo>
                    <a:pt x="24" y="147"/>
                  </a:lnTo>
                  <a:lnTo>
                    <a:pt x="24" y="89"/>
                  </a:lnTo>
                  <a:lnTo>
                    <a:pt x="24" y="20"/>
                  </a:lnTo>
                  <a:lnTo>
                    <a:pt x="24" y="23"/>
                  </a:lnTo>
                  <a:lnTo>
                    <a:pt x="24" y="15"/>
                  </a:lnTo>
                  <a:lnTo>
                    <a:pt x="24" y="23"/>
                  </a:lnTo>
                  <a:lnTo>
                    <a:pt x="24" y="53"/>
                  </a:lnTo>
                  <a:lnTo>
                    <a:pt x="24" y="74"/>
                  </a:lnTo>
                  <a:lnTo>
                    <a:pt x="24" y="73"/>
                  </a:lnTo>
                  <a:lnTo>
                    <a:pt x="24" y="78"/>
                  </a:lnTo>
                  <a:lnTo>
                    <a:pt x="24" y="106"/>
                  </a:lnTo>
                  <a:lnTo>
                    <a:pt x="25" y="115"/>
                  </a:lnTo>
                  <a:lnTo>
                    <a:pt x="25" y="114"/>
                  </a:lnTo>
                  <a:lnTo>
                    <a:pt x="25" y="89"/>
                  </a:lnTo>
                  <a:lnTo>
                    <a:pt x="25" y="51"/>
                  </a:lnTo>
                  <a:lnTo>
                    <a:pt x="25" y="61"/>
                  </a:lnTo>
                  <a:lnTo>
                    <a:pt x="25" y="50"/>
                  </a:lnTo>
                  <a:lnTo>
                    <a:pt x="25" y="61"/>
                  </a:lnTo>
                  <a:lnTo>
                    <a:pt x="25" y="82"/>
                  </a:lnTo>
                  <a:lnTo>
                    <a:pt x="25" y="89"/>
                  </a:lnTo>
                  <a:lnTo>
                    <a:pt x="25" y="86"/>
                  </a:lnTo>
                  <a:lnTo>
                    <a:pt x="25" y="78"/>
                  </a:lnTo>
                  <a:lnTo>
                    <a:pt x="25" y="87"/>
                  </a:lnTo>
                  <a:lnTo>
                    <a:pt x="26" y="88"/>
                  </a:lnTo>
                  <a:lnTo>
                    <a:pt x="26" y="87"/>
                  </a:lnTo>
                  <a:lnTo>
                    <a:pt x="26" y="79"/>
                  </a:lnTo>
                  <a:lnTo>
                    <a:pt x="26" y="71"/>
                  </a:lnTo>
                  <a:lnTo>
                    <a:pt x="26" y="75"/>
                  </a:lnTo>
                  <a:lnTo>
                    <a:pt x="26" y="74"/>
                  </a:lnTo>
                  <a:lnTo>
                    <a:pt x="26" y="64"/>
                  </a:lnTo>
                  <a:lnTo>
                    <a:pt x="26" y="46"/>
                  </a:lnTo>
                  <a:lnTo>
                    <a:pt x="26" y="49"/>
                  </a:lnTo>
                  <a:lnTo>
                    <a:pt x="26" y="42"/>
                  </a:lnTo>
                  <a:lnTo>
                    <a:pt x="26" y="49"/>
                  </a:lnTo>
                  <a:lnTo>
                    <a:pt x="26" y="72"/>
                  </a:lnTo>
                  <a:lnTo>
                    <a:pt x="26" y="80"/>
                  </a:lnTo>
                  <a:lnTo>
                    <a:pt x="27" y="59"/>
                  </a:lnTo>
                  <a:lnTo>
                    <a:pt x="27" y="30"/>
                  </a:lnTo>
                  <a:lnTo>
                    <a:pt x="27" y="27"/>
                  </a:lnTo>
                  <a:lnTo>
                    <a:pt x="27" y="30"/>
                  </a:lnTo>
                  <a:lnTo>
                    <a:pt x="27" y="79"/>
                  </a:lnTo>
                  <a:lnTo>
                    <a:pt x="27" y="127"/>
                  </a:lnTo>
                  <a:lnTo>
                    <a:pt x="27" y="136"/>
                  </a:lnTo>
                  <a:lnTo>
                    <a:pt x="27" y="128"/>
                  </a:lnTo>
                  <a:lnTo>
                    <a:pt x="27" y="52"/>
                  </a:lnTo>
                  <a:lnTo>
                    <a:pt x="28" y="33"/>
                  </a:lnTo>
                  <a:lnTo>
                    <a:pt x="28" y="49"/>
                  </a:lnTo>
                  <a:lnTo>
                    <a:pt x="28" y="68"/>
                  </a:lnTo>
                  <a:lnTo>
                    <a:pt x="28" y="71"/>
                  </a:lnTo>
                  <a:lnTo>
                    <a:pt x="28" y="94"/>
                  </a:lnTo>
                  <a:lnTo>
                    <a:pt x="28" y="111"/>
                  </a:lnTo>
                  <a:lnTo>
                    <a:pt x="28" y="95"/>
                  </a:lnTo>
                  <a:lnTo>
                    <a:pt x="28" y="115"/>
                  </a:lnTo>
                  <a:lnTo>
                    <a:pt x="28" y="95"/>
                  </a:lnTo>
                  <a:lnTo>
                    <a:pt x="28" y="59"/>
                  </a:lnTo>
                  <a:lnTo>
                    <a:pt x="29" y="54"/>
                  </a:lnTo>
                  <a:lnTo>
                    <a:pt x="29" y="58"/>
                  </a:lnTo>
                  <a:lnTo>
                    <a:pt x="29" y="80"/>
                  </a:lnTo>
                  <a:lnTo>
                    <a:pt x="29" y="94"/>
                  </a:lnTo>
                  <a:lnTo>
                    <a:pt x="29" y="86"/>
                  </a:lnTo>
                  <a:lnTo>
                    <a:pt x="29" y="78"/>
                  </a:lnTo>
                  <a:lnTo>
                    <a:pt x="29" y="82"/>
                  </a:lnTo>
                  <a:lnTo>
                    <a:pt x="29" y="81"/>
                  </a:lnTo>
                  <a:lnTo>
                    <a:pt x="29" y="83"/>
                  </a:lnTo>
                  <a:lnTo>
                    <a:pt x="29" y="81"/>
                  </a:lnTo>
                  <a:lnTo>
                    <a:pt x="29" y="77"/>
                  </a:lnTo>
                  <a:lnTo>
                    <a:pt x="29" y="75"/>
                  </a:lnTo>
                  <a:lnTo>
                    <a:pt x="30" y="64"/>
                  </a:lnTo>
                  <a:lnTo>
                    <a:pt x="30" y="48"/>
                  </a:lnTo>
                  <a:lnTo>
                    <a:pt x="30" y="56"/>
                  </a:lnTo>
                  <a:lnTo>
                    <a:pt x="30" y="47"/>
                  </a:lnTo>
                  <a:lnTo>
                    <a:pt x="30" y="56"/>
                  </a:lnTo>
                  <a:lnTo>
                    <a:pt x="30" y="69"/>
                  </a:lnTo>
                  <a:lnTo>
                    <a:pt x="30" y="65"/>
                  </a:lnTo>
                  <a:lnTo>
                    <a:pt x="30" y="70"/>
                  </a:lnTo>
                  <a:lnTo>
                    <a:pt x="30" y="65"/>
                  </a:lnTo>
                  <a:lnTo>
                    <a:pt x="30" y="51"/>
                  </a:lnTo>
                  <a:lnTo>
                    <a:pt x="30" y="41"/>
                  </a:lnTo>
                  <a:lnTo>
                    <a:pt x="30" y="34"/>
                  </a:lnTo>
                  <a:lnTo>
                    <a:pt x="31" y="64"/>
                  </a:lnTo>
                  <a:lnTo>
                    <a:pt x="31" y="112"/>
                  </a:lnTo>
                  <a:lnTo>
                    <a:pt x="31" y="123"/>
                  </a:lnTo>
                  <a:lnTo>
                    <a:pt x="31" y="119"/>
                  </a:lnTo>
                  <a:lnTo>
                    <a:pt x="31" y="77"/>
                  </a:lnTo>
                  <a:lnTo>
                    <a:pt x="31" y="39"/>
                  </a:lnTo>
                  <a:lnTo>
                    <a:pt x="31" y="47"/>
                  </a:lnTo>
                  <a:lnTo>
                    <a:pt x="31" y="37"/>
                  </a:lnTo>
                  <a:lnTo>
                    <a:pt x="31" y="47"/>
                  </a:lnTo>
                  <a:lnTo>
                    <a:pt x="31" y="71"/>
                  </a:lnTo>
                  <a:lnTo>
                    <a:pt x="31" y="86"/>
                  </a:lnTo>
                  <a:lnTo>
                    <a:pt x="32" y="94"/>
                  </a:lnTo>
                  <a:lnTo>
                    <a:pt x="32" y="104"/>
                  </a:lnTo>
                  <a:lnTo>
                    <a:pt x="32" y="95"/>
                  </a:lnTo>
                  <a:lnTo>
                    <a:pt x="32" y="104"/>
                  </a:lnTo>
                  <a:lnTo>
                    <a:pt x="32" y="95"/>
                  </a:lnTo>
                  <a:lnTo>
                    <a:pt x="32" y="66"/>
                  </a:lnTo>
                  <a:lnTo>
                    <a:pt x="32" y="55"/>
                  </a:lnTo>
                  <a:lnTo>
                    <a:pt x="32" y="57"/>
                  </a:lnTo>
                  <a:lnTo>
                    <a:pt x="32" y="83"/>
                  </a:lnTo>
                  <a:lnTo>
                    <a:pt x="32" y="93"/>
                  </a:lnTo>
                  <a:lnTo>
                    <a:pt x="32" y="81"/>
                  </a:lnTo>
                  <a:lnTo>
                    <a:pt x="32" y="73"/>
                  </a:lnTo>
                  <a:lnTo>
                    <a:pt x="33" y="75"/>
                  </a:lnTo>
                  <a:lnTo>
                    <a:pt x="33" y="76"/>
                  </a:lnTo>
                  <a:lnTo>
                    <a:pt x="33" y="75"/>
                  </a:lnTo>
                  <a:lnTo>
                    <a:pt x="33" y="62"/>
                  </a:lnTo>
                  <a:lnTo>
                    <a:pt x="33" y="54"/>
                  </a:lnTo>
                  <a:lnTo>
                    <a:pt x="33" y="55"/>
                  </a:lnTo>
                  <a:lnTo>
                    <a:pt x="33" y="54"/>
                  </a:lnTo>
                  <a:lnTo>
                    <a:pt x="33" y="55"/>
                  </a:lnTo>
                  <a:lnTo>
                    <a:pt x="33" y="56"/>
                  </a:lnTo>
                  <a:lnTo>
                    <a:pt x="33" y="55"/>
                  </a:lnTo>
                  <a:lnTo>
                    <a:pt x="33" y="49"/>
                  </a:lnTo>
                  <a:lnTo>
                    <a:pt x="33" y="46"/>
                  </a:lnTo>
                  <a:lnTo>
                    <a:pt x="34" y="50"/>
                  </a:lnTo>
                  <a:lnTo>
                    <a:pt x="34" y="49"/>
                  </a:lnTo>
                  <a:lnTo>
                    <a:pt x="34" y="52"/>
                  </a:lnTo>
                  <a:lnTo>
                    <a:pt x="34" y="49"/>
                  </a:lnTo>
                  <a:lnTo>
                    <a:pt x="34" y="48"/>
                  </a:lnTo>
                  <a:lnTo>
                    <a:pt x="34" y="83"/>
                  </a:lnTo>
                  <a:lnTo>
                    <a:pt x="34" y="114"/>
                  </a:lnTo>
                  <a:lnTo>
                    <a:pt x="34" y="101"/>
                  </a:lnTo>
                  <a:lnTo>
                    <a:pt x="34" y="50"/>
                  </a:lnTo>
                  <a:lnTo>
                    <a:pt x="34" y="32"/>
                  </a:lnTo>
                  <a:lnTo>
                    <a:pt x="35" y="40"/>
                  </a:lnTo>
                  <a:lnTo>
                    <a:pt x="35" y="70"/>
                  </a:lnTo>
                  <a:lnTo>
                    <a:pt x="35" y="93"/>
                  </a:lnTo>
                  <a:lnTo>
                    <a:pt x="35" y="94"/>
                  </a:lnTo>
                  <a:lnTo>
                    <a:pt x="35" y="92"/>
                  </a:lnTo>
                  <a:lnTo>
                    <a:pt x="35" y="95"/>
                  </a:lnTo>
                  <a:lnTo>
                    <a:pt x="35" y="92"/>
                  </a:lnTo>
                  <a:lnTo>
                    <a:pt x="35" y="96"/>
                  </a:lnTo>
                  <a:lnTo>
                    <a:pt x="35" y="92"/>
                  </a:lnTo>
                  <a:lnTo>
                    <a:pt x="35" y="79"/>
                  </a:lnTo>
                  <a:lnTo>
                    <a:pt x="35" y="60"/>
                  </a:lnTo>
                  <a:lnTo>
                    <a:pt x="35" y="73"/>
                  </a:lnTo>
                  <a:lnTo>
                    <a:pt x="35" y="83"/>
                  </a:lnTo>
                  <a:lnTo>
                    <a:pt x="36" y="81"/>
                  </a:lnTo>
                  <a:lnTo>
                    <a:pt x="36" y="84"/>
                  </a:lnTo>
                  <a:lnTo>
                    <a:pt x="36" y="81"/>
                  </a:lnTo>
                  <a:lnTo>
                    <a:pt x="36" y="68"/>
                  </a:lnTo>
                  <a:lnTo>
                    <a:pt x="36" y="66"/>
                  </a:lnTo>
                  <a:lnTo>
                    <a:pt x="36" y="67"/>
                  </a:lnTo>
                  <a:lnTo>
                    <a:pt x="36" y="71"/>
                  </a:lnTo>
                  <a:lnTo>
                    <a:pt x="36" y="68"/>
                  </a:lnTo>
                  <a:lnTo>
                    <a:pt x="36" y="71"/>
                  </a:lnTo>
                  <a:lnTo>
                    <a:pt x="36" y="68"/>
                  </a:lnTo>
                  <a:lnTo>
                    <a:pt x="36" y="62"/>
                  </a:lnTo>
                  <a:lnTo>
                    <a:pt x="36" y="58"/>
                  </a:lnTo>
                  <a:lnTo>
                    <a:pt x="36" y="50"/>
                  </a:lnTo>
                  <a:lnTo>
                    <a:pt x="37" y="44"/>
                  </a:lnTo>
                  <a:lnTo>
                    <a:pt x="37" y="42"/>
                  </a:lnTo>
                  <a:lnTo>
                    <a:pt x="37" y="44"/>
                  </a:lnTo>
                  <a:lnTo>
                    <a:pt x="37" y="52"/>
                  </a:lnTo>
                  <a:lnTo>
                    <a:pt x="37" y="54"/>
                  </a:lnTo>
                  <a:lnTo>
                    <a:pt x="37" y="58"/>
                  </a:lnTo>
                  <a:lnTo>
                    <a:pt x="37" y="95"/>
                  </a:lnTo>
                  <a:lnTo>
                    <a:pt x="37" y="112"/>
                  </a:lnTo>
                  <a:lnTo>
                    <a:pt x="37" y="94"/>
                  </a:lnTo>
                  <a:lnTo>
                    <a:pt x="38" y="36"/>
                  </a:lnTo>
                  <a:lnTo>
                    <a:pt x="38" y="45"/>
                  </a:lnTo>
                  <a:lnTo>
                    <a:pt x="38" y="33"/>
                  </a:lnTo>
                  <a:lnTo>
                    <a:pt x="38" y="45"/>
                  </a:lnTo>
                  <a:lnTo>
                    <a:pt x="38" y="75"/>
                  </a:lnTo>
                  <a:lnTo>
                    <a:pt x="38" y="99"/>
                  </a:lnTo>
                  <a:lnTo>
                    <a:pt x="38" y="97"/>
                  </a:lnTo>
                  <a:lnTo>
                    <a:pt x="38" y="100"/>
                  </a:lnTo>
                  <a:lnTo>
                    <a:pt x="38" y="97"/>
                  </a:lnTo>
                  <a:lnTo>
                    <a:pt x="38" y="96"/>
                  </a:lnTo>
                  <a:lnTo>
                    <a:pt x="38" y="86"/>
                  </a:lnTo>
                  <a:lnTo>
                    <a:pt x="38" y="69"/>
                  </a:lnTo>
                  <a:lnTo>
                    <a:pt x="38" y="62"/>
                  </a:lnTo>
                  <a:lnTo>
                    <a:pt x="39" y="63"/>
                  </a:lnTo>
                  <a:lnTo>
                    <a:pt x="39" y="77"/>
                  </a:lnTo>
                  <a:lnTo>
                    <a:pt x="39" y="87"/>
                  </a:lnTo>
                  <a:lnTo>
                    <a:pt x="39" y="86"/>
                  </a:lnTo>
                  <a:lnTo>
                    <a:pt x="39" y="88"/>
                  </a:lnTo>
                  <a:lnTo>
                    <a:pt x="39" y="86"/>
                  </a:lnTo>
                  <a:lnTo>
                    <a:pt x="39" y="72"/>
                  </a:lnTo>
                  <a:lnTo>
                    <a:pt x="39" y="63"/>
                  </a:lnTo>
                  <a:lnTo>
                    <a:pt x="39" y="61"/>
                  </a:lnTo>
                  <a:lnTo>
                    <a:pt x="39" y="63"/>
                  </a:lnTo>
                  <a:lnTo>
                    <a:pt x="39" y="69"/>
                  </a:lnTo>
                  <a:lnTo>
                    <a:pt x="39" y="66"/>
                  </a:lnTo>
                  <a:lnTo>
                    <a:pt x="40" y="56"/>
                  </a:lnTo>
                  <a:lnTo>
                    <a:pt x="40" y="45"/>
                  </a:lnTo>
                  <a:lnTo>
                    <a:pt x="40" y="48"/>
                  </a:lnTo>
                  <a:lnTo>
                    <a:pt x="40" y="45"/>
                  </a:lnTo>
                  <a:lnTo>
                    <a:pt x="40" y="48"/>
                  </a:lnTo>
                  <a:lnTo>
                    <a:pt x="40" y="52"/>
                  </a:lnTo>
                  <a:lnTo>
                    <a:pt x="40" y="57"/>
                  </a:lnTo>
                  <a:lnTo>
                    <a:pt x="40" y="71"/>
                  </a:lnTo>
                  <a:lnTo>
                    <a:pt x="40" y="100"/>
                  </a:lnTo>
                  <a:lnTo>
                    <a:pt x="40" y="105"/>
                  </a:lnTo>
                  <a:lnTo>
                    <a:pt x="41" y="102"/>
                  </a:lnTo>
                  <a:lnTo>
                    <a:pt x="41" y="80"/>
                  </a:lnTo>
                  <a:lnTo>
                    <a:pt x="41" y="48"/>
                  </a:lnTo>
                  <a:lnTo>
                    <a:pt x="41" y="62"/>
                  </a:lnTo>
                  <a:lnTo>
                    <a:pt x="41" y="84"/>
                  </a:lnTo>
                  <a:lnTo>
                    <a:pt x="41" y="95"/>
                  </a:lnTo>
                  <a:lnTo>
                    <a:pt x="41" y="92"/>
                  </a:lnTo>
                  <a:lnTo>
                    <a:pt x="41" y="93"/>
                  </a:lnTo>
                  <a:lnTo>
                    <a:pt x="41" y="92"/>
                  </a:lnTo>
                  <a:lnTo>
                    <a:pt x="41" y="85"/>
                  </a:lnTo>
                  <a:lnTo>
                    <a:pt x="41" y="69"/>
                  </a:lnTo>
                  <a:lnTo>
                    <a:pt x="42" y="66"/>
                  </a:lnTo>
                  <a:lnTo>
                    <a:pt x="42" y="67"/>
                  </a:lnTo>
                  <a:lnTo>
                    <a:pt x="42" y="77"/>
                  </a:lnTo>
                  <a:lnTo>
                    <a:pt x="42" y="81"/>
                  </a:lnTo>
                  <a:lnTo>
                    <a:pt x="42" y="73"/>
                  </a:lnTo>
                  <a:lnTo>
                    <a:pt x="42" y="63"/>
                  </a:lnTo>
                  <a:lnTo>
                    <a:pt x="42" y="60"/>
                  </a:lnTo>
                  <a:lnTo>
                    <a:pt x="42" y="62"/>
                  </a:lnTo>
                  <a:lnTo>
                    <a:pt x="42" y="68"/>
                  </a:lnTo>
                  <a:lnTo>
                    <a:pt x="42" y="67"/>
                  </a:lnTo>
                  <a:lnTo>
                    <a:pt x="42" y="69"/>
                  </a:lnTo>
                  <a:lnTo>
                    <a:pt x="43" y="67"/>
                  </a:lnTo>
                  <a:lnTo>
                    <a:pt x="43" y="56"/>
                  </a:lnTo>
                  <a:lnTo>
                    <a:pt x="43" y="46"/>
                  </a:lnTo>
                  <a:lnTo>
                    <a:pt x="43" y="44"/>
                  </a:lnTo>
                  <a:lnTo>
                    <a:pt x="43" y="45"/>
                  </a:lnTo>
                  <a:lnTo>
                    <a:pt x="43" y="49"/>
                  </a:lnTo>
                  <a:lnTo>
                    <a:pt x="43" y="62"/>
                  </a:lnTo>
                  <a:lnTo>
                    <a:pt x="43" y="78"/>
                  </a:lnTo>
                  <a:lnTo>
                    <a:pt x="43" y="92"/>
                  </a:lnTo>
                  <a:lnTo>
                    <a:pt x="43" y="94"/>
                  </a:lnTo>
                  <a:lnTo>
                    <a:pt x="44" y="92"/>
                  </a:lnTo>
                  <a:lnTo>
                    <a:pt x="44" y="77"/>
                  </a:lnTo>
                  <a:lnTo>
                    <a:pt x="44" y="61"/>
                  </a:lnTo>
                  <a:lnTo>
                    <a:pt x="44" y="65"/>
                  </a:lnTo>
                  <a:lnTo>
                    <a:pt x="44" y="59"/>
                  </a:lnTo>
                  <a:lnTo>
                    <a:pt x="44" y="65"/>
                  </a:lnTo>
                  <a:lnTo>
                    <a:pt x="44" y="82"/>
                  </a:lnTo>
                  <a:lnTo>
                    <a:pt x="44" y="94"/>
                  </a:lnTo>
                  <a:lnTo>
                    <a:pt x="44" y="93"/>
                  </a:lnTo>
                  <a:lnTo>
                    <a:pt x="44" y="95"/>
                  </a:lnTo>
                  <a:lnTo>
                    <a:pt x="44" y="93"/>
                  </a:lnTo>
                  <a:lnTo>
                    <a:pt x="44" y="83"/>
                  </a:lnTo>
                  <a:lnTo>
                    <a:pt x="44" y="74"/>
                  </a:lnTo>
                  <a:lnTo>
                    <a:pt x="44" y="71"/>
                  </a:lnTo>
                  <a:lnTo>
                    <a:pt x="45" y="71"/>
                  </a:lnTo>
                  <a:lnTo>
                    <a:pt x="45" y="75"/>
                  </a:lnTo>
                  <a:lnTo>
                    <a:pt x="45" y="76"/>
                  </a:lnTo>
                  <a:lnTo>
                    <a:pt x="45" y="75"/>
                  </a:lnTo>
                  <a:lnTo>
                    <a:pt x="45" y="71"/>
                  </a:lnTo>
                  <a:lnTo>
                    <a:pt x="45" y="63"/>
                  </a:lnTo>
                  <a:lnTo>
                    <a:pt x="45" y="56"/>
                  </a:lnTo>
                  <a:lnTo>
                    <a:pt x="45" y="60"/>
                  </a:lnTo>
                  <a:lnTo>
                    <a:pt x="45" y="65"/>
                  </a:lnTo>
                  <a:lnTo>
                    <a:pt x="45" y="58"/>
                  </a:lnTo>
                  <a:lnTo>
                    <a:pt x="46" y="50"/>
                  </a:lnTo>
                  <a:lnTo>
                    <a:pt x="46" y="47"/>
                  </a:lnTo>
                  <a:lnTo>
                    <a:pt x="46" y="51"/>
                  </a:lnTo>
                  <a:lnTo>
                    <a:pt x="46" y="58"/>
                  </a:lnTo>
                  <a:lnTo>
                    <a:pt x="46" y="68"/>
                  </a:lnTo>
                  <a:lnTo>
                    <a:pt x="46" y="82"/>
                  </a:lnTo>
                  <a:lnTo>
                    <a:pt x="46" y="85"/>
                  </a:lnTo>
                  <a:lnTo>
                    <a:pt x="46" y="78"/>
                  </a:lnTo>
                  <a:lnTo>
                    <a:pt x="47" y="71"/>
                  </a:lnTo>
                  <a:lnTo>
                    <a:pt x="47" y="70"/>
                  </a:lnTo>
                  <a:lnTo>
                    <a:pt x="47" y="76"/>
                  </a:lnTo>
                  <a:lnTo>
                    <a:pt x="47" y="83"/>
                  </a:lnTo>
                  <a:lnTo>
                    <a:pt x="47" y="84"/>
                  </a:lnTo>
                  <a:lnTo>
                    <a:pt x="47" y="81"/>
                  </a:lnTo>
                  <a:lnTo>
                    <a:pt x="47" y="77"/>
                  </a:lnTo>
                  <a:lnTo>
                    <a:pt x="47" y="74"/>
                  </a:lnTo>
                  <a:lnTo>
                    <a:pt x="48" y="73"/>
                  </a:lnTo>
                  <a:lnTo>
                    <a:pt x="48" y="75"/>
                  </a:lnTo>
                  <a:lnTo>
                    <a:pt x="48" y="73"/>
                  </a:lnTo>
                  <a:lnTo>
                    <a:pt x="48" y="69"/>
                  </a:lnTo>
                  <a:lnTo>
                    <a:pt x="48" y="61"/>
                  </a:lnTo>
                  <a:lnTo>
                    <a:pt x="48" y="60"/>
                  </a:lnTo>
                  <a:lnTo>
                    <a:pt x="48" y="63"/>
                  </a:lnTo>
                  <a:lnTo>
                    <a:pt x="48" y="65"/>
                  </a:lnTo>
                  <a:lnTo>
                    <a:pt x="48" y="64"/>
                  </a:lnTo>
                  <a:lnTo>
                    <a:pt x="48" y="58"/>
                  </a:lnTo>
                  <a:lnTo>
                    <a:pt x="48" y="53"/>
                  </a:lnTo>
                  <a:lnTo>
                    <a:pt x="49" y="56"/>
                  </a:lnTo>
                  <a:lnTo>
                    <a:pt x="49" y="61"/>
                  </a:lnTo>
                  <a:lnTo>
                    <a:pt x="49" y="65"/>
                  </a:lnTo>
                  <a:lnTo>
                    <a:pt x="49" y="72"/>
                  </a:lnTo>
                  <a:lnTo>
                    <a:pt x="49" y="77"/>
                  </a:lnTo>
                  <a:lnTo>
                    <a:pt x="49" y="78"/>
                  </a:lnTo>
                  <a:lnTo>
                    <a:pt x="49" y="77"/>
                  </a:lnTo>
                  <a:lnTo>
                    <a:pt x="49" y="79"/>
                  </a:lnTo>
                  <a:lnTo>
                    <a:pt x="49" y="81"/>
                  </a:lnTo>
                  <a:lnTo>
                    <a:pt x="50" y="80"/>
                  </a:lnTo>
                  <a:lnTo>
                    <a:pt x="50" y="81"/>
                  </a:lnTo>
                  <a:lnTo>
                    <a:pt x="50" y="80"/>
                  </a:lnTo>
                  <a:lnTo>
                    <a:pt x="50" y="79"/>
                  </a:lnTo>
                  <a:lnTo>
                    <a:pt x="50" y="81"/>
                  </a:lnTo>
                  <a:lnTo>
                    <a:pt x="50" y="80"/>
                  </a:lnTo>
                  <a:lnTo>
                    <a:pt x="50" y="81"/>
                  </a:lnTo>
                  <a:lnTo>
                    <a:pt x="50" y="80"/>
                  </a:lnTo>
                  <a:lnTo>
                    <a:pt x="50" y="77"/>
                  </a:lnTo>
                  <a:lnTo>
                    <a:pt x="50" y="75"/>
                  </a:lnTo>
                  <a:lnTo>
                    <a:pt x="50" y="73"/>
                  </a:lnTo>
                  <a:lnTo>
                    <a:pt x="51" y="67"/>
                  </a:lnTo>
                  <a:lnTo>
                    <a:pt x="51" y="61"/>
                  </a:lnTo>
                  <a:lnTo>
                    <a:pt x="51" y="64"/>
                  </a:lnTo>
                  <a:lnTo>
                    <a:pt x="51" y="65"/>
                  </a:lnTo>
                  <a:lnTo>
                    <a:pt x="51" y="62"/>
                  </a:lnTo>
                  <a:lnTo>
                    <a:pt x="51" y="59"/>
                  </a:lnTo>
                  <a:lnTo>
                    <a:pt x="51" y="61"/>
                  </a:lnTo>
                  <a:lnTo>
                    <a:pt x="51" y="65"/>
                  </a:lnTo>
                  <a:lnTo>
                    <a:pt x="52" y="66"/>
                  </a:lnTo>
                  <a:lnTo>
                    <a:pt x="52" y="69"/>
                  </a:lnTo>
                  <a:lnTo>
                    <a:pt x="52" y="75"/>
                  </a:lnTo>
                  <a:lnTo>
                    <a:pt x="52" y="78"/>
                  </a:lnTo>
                  <a:lnTo>
                    <a:pt x="52" y="77"/>
                  </a:lnTo>
                  <a:lnTo>
                    <a:pt x="52" y="78"/>
                  </a:lnTo>
                  <a:lnTo>
                    <a:pt x="52" y="77"/>
                  </a:lnTo>
                  <a:lnTo>
                    <a:pt x="52" y="76"/>
                  </a:lnTo>
                  <a:lnTo>
                    <a:pt x="52" y="77"/>
                  </a:lnTo>
                  <a:lnTo>
                    <a:pt x="52" y="80"/>
                  </a:lnTo>
                  <a:lnTo>
                    <a:pt x="52" y="79"/>
                  </a:lnTo>
                  <a:lnTo>
                    <a:pt x="53" y="78"/>
                  </a:lnTo>
                  <a:lnTo>
                    <a:pt x="53" y="79"/>
                  </a:lnTo>
                  <a:lnTo>
                    <a:pt x="53" y="77"/>
                  </a:lnTo>
                  <a:lnTo>
                    <a:pt x="53" y="75"/>
                  </a:lnTo>
                  <a:lnTo>
                    <a:pt x="53" y="74"/>
                  </a:lnTo>
                  <a:lnTo>
                    <a:pt x="53" y="72"/>
                  </a:lnTo>
                  <a:lnTo>
                    <a:pt x="53" y="69"/>
                  </a:lnTo>
                  <a:lnTo>
                    <a:pt x="53" y="66"/>
                  </a:lnTo>
                  <a:lnTo>
                    <a:pt x="54" y="65"/>
                  </a:lnTo>
                  <a:lnTo>
                    <a:pt x="54" y="66"/>
                  </a:lnTo>
                  <a:lnTo>
                    <a:pt x="54" y="63"/>
                  </a:lnTo>
                  <a:lnTo>
                    <a:pt x="54" y="60"/>
                  </a:lnTo>
                  <a:lnTo>
                    <a:pt x="54" y="63"/>
                  </a:lnTo>
                  <a:lnTo>
                    <a:pt x="54" y="66"/>
                  </a:lnTo>
                  <a:lnTo>
                    <a:pt x="54" y="69"/>
                  </a:lnTo>
                  <a:lnTo>
                    <a:pt x="55" y="69"/>
                  </a:lnTo>
                  <a:lnTo>
                    <a:pt x="55" y="68"/>
                  </a:lnTo>
                  <a:lnTo>
                    <a:pt x="55" y="69"/>
                  </a:lnTo>
                  <a:lnTo>
                    <a:pt x="55" y="71"/>
                  </a:lnTo>
                  <a:lnTo>
                    <a:pt x="55" y="74"/>
                  </a:lnTo>
                  <a:lnTo>
                    <a:pt x="55" y="76"/>
                  </a:lnTo>
                  <a:lnTo>
                    <a:pt x="55" y="77"/>
                  </a:lnTo>
                  <a:lnTo>
                    <a:pt x="55" y="76"/>
                  </a:lnTo>
                  <a:lnTo>
                    <a:pt x="55" y="75"/>
                  </a:lnTo>
                  <a:lnTo>
                    <a:pt x="56" y="75"/>
                  </a:lnTo>
                  <a:lnTo>
                    <a:pt x="56" y="74"/>
                  </a:lnTo>
                  <a:lnTo>
                    <a:pt x="56" y="73"/>
                  </a:lnTo>
                  <a:lnTo>
                    <a:pt x="56" y="71"/>
                  </a:lnTo>
                  <a:lnTo>
                    <a:pt x="56" y="70"/>
                  </a:lnTo>
                  <a:lnTo>
                    <a:pt x="56" y="66"/>
                  </a:lnTo>
                  <a:lnTo>
                    <a:pt x="56" y="65"/>
                  </a:lnTo>
                  <a:lnTo>
                    <a:pt x="56" y="64"/>
                  </a:lnTo>
                  <a:lnTo>
                    <a:pt x="57" y="62"/>
                  </a:lnTo>
                  <a:lnTo>
                    <a:pt x="57" y="60"/>
                  </a:lnTo>
                  <a:lnTo>
                    <a:pt x="57" y="61"/>
                  </a:lnTo>
                  <a:lnTo>
                    <a:pt x="57" y="65"/>
                  </a:lnTo>
                  <a:lnTo>
                    <a:pt x="57" y="68"/>
                  </a:lnTo>
                  <a:lnTo>
                    <a:pt x="57" y="67"/>
                  </a:lnTo>
                  <a:lnTo>
                    <a:pt x="57" y="66"/>
                  </a:lnTo>
                  <a:lnTo>
                    <a:pt x="58" y="66"/>
                  </a:lnTo>
                  <a:lnTo>
                    <a:pt x="58" y="69"/>
                  </a:lnTo>
                  <a:lnTo>
                    <a:pt x="58" y="73"/>
                  </a:lnTo>
                  <a:lnTo>
                    <a:pt x="58" y="75"/>
                  </a:lnTo>
                  <a:lnTo>
                    <a:pt x="58" y="76"/>
                  </a:lnTo>
                  <a:lnTo>
                    <a:pt x="58" y="77"/>
                  </a:lnTo>
                  <a:lnTo>
                    <a:pt x="58" y="75"/>
                  </a:lnTo>
                  <a:lnTo>
                    <a:pt x="58" y="73"/>
                  </a:lnTo>
                  <a:lnTo>
                    <a:pt x="58" y="71"/>
                  </a:lnTo>
                  <a:lnTo>
                    <a:pt x="59" y="70"/>
                  </a:lnTo>
                  <a:lnTo>
                    <a:pt x="59" y="71"/>
                  </a:lnTo>
                  <a:lnTo>
                    <a:pt x="59" y="68"/>
                  </a:lnTo>
                  <a:lnTo>
                    <a:pt x="59" y="66"/>
                  </a:lnTo>
                  <a:lnTo>
                    <a:pt x="59" y="65"/>
                  </a:lnTo>
                  <a:lnTo>
                    <a:pt x="59" y="64"/>
                  </a:lnTo>
                  <a:lnTo>
                    <a:pt x="59" y="63"/>
                  </a:lnTo>
                  <a:lnTo>
                    <a:pt x="60" y="63"/>
                  </a:lnTo>
                  <a:lnTo>
                    <a:pt x="60" y="65"/>
                  </a:lnTo>
                  <a:lnTo>
                    <a:pt x="60" y="67"/>
                  </a:lnTo>
                  <a:lnTo>
                    <a:pt x="60" y="68"/>
                  </a:lnTo>
                  <a:lnTo>
                    <a:pt x="60" y="69"/>
                  </a:lnTo>
                  <a:lnTo>
                    <a:pt x="60" y="70"/>
                  </a:lnTo>
                  <a:lnTo>
                    <a:pt x="60" y="71"/>
                  </a:lnTo>
                  <a:lnTo>
                    <a:pt x="60" y="72"/>
                  </a:lnTo>
                  <a:lnTo>
                    <a:pt x="61" y="73"/>
                  </a:lnTo>
                  <a:lnTo>
                    <a:pt x="61" y="74"/>
                  </a:lnTo>
                  <a:lnTo>
                    <a:pt x="61" y="75"/>
                  </a:lnTo>
                  <a:lnTo>
                    <a:pt x="61" y="76"/>
                  </a:lnTo>
                  <a:lnTo>
                    <a:pt x="61" y="74"/>
                  </a:lnTo>
                  <a:lnTo>
                    <a:pt x="61" y="72"/>
                  </a:lnTo>
                  <a:lnTo>
                    <a:pt x="61" y="71"/>
                  </a:lnTo>
                  <a:lnTo>
                    <a:pt x="61" y="70"/>
                  </a:lnTo>
                  <a:lnTo>
                    <a:pt x="62" y="70"/>
                  </a:lnTo>
                  <a:lnTo>
                    <a:pt x="62" y="69"/>
                  </a:lnTo>
                  <a:lnTo>
                    <a:pt x="62" y="67"/>
                  </a:lnTo>
                  <a:lnTo>
                    <a:pt x="62" y="66"/>
                  </a:lnTo>
                  <a:lnTo>
                    <a:pt x="62" y="67"/>
                  </a:lnTo>
                  <a:lnTo>
                    <a:pt x="62" y="66"/>
                  </a:lnTo>
                  <a:lnTo>
                    <a:pt x="62" y="67"/>
                  </a:lnTo>
                  <a:lnTo>
                    <a:pt x="62" y="68"/>
                  </a:lnTo>
                  <a:lnTo>
                    <a:pt x="63" y="69"/>
                  </a:lnTo>
                  <a:lnTo>
                    <a:pt x="63" y="70"/>
                  </a:lnTo>
                  <a:lnTo>
                    <a:pt x="63" y="71"/>
                  </a:lnTo>
                  <a:lnTo>
                    <a:pt x="63" y="72"/>
                  </a:lnTo>
                  <a:lnTo>
                    <a:pt x="63" y="74"/>
                  </a:lnTo>
                  <a:lnTo>
                    <a:pt x="63" y="75"/>
                  </a:lnTo>
                  <a:lnTo>
                    <a:pt x="64" y="76"/>
                  </a:lnTo>
                  <a:lnTo>
                    <a:pt x="64" y="75"/>
                  </a:lnTo>
                  <a:lnTo>
                    <a:pt x="64" y="74"/>
                  </a:lnTo>
                  <a:lnTo>
                    <a:pt x="64" y="73"/>
                  </a:lnTo>
                  <a:lnTo>
                    <a:pt x="64" y="74"/>
                  </a:lnTo>
                  <a:lnTo>
                    <a:pt x="64" y="73"/>
                  </a:lnTo>
                  <a:lnTo>
                    <a:pt x="64" y="72"/>
                  </a:lnTo>
                  <a:lnTo>
                    <a:pt x="64" y="70"/>
                  </a:lnTo>
                  <a:lnTo>
                    <a:pt x="65" y="69"/>
                  </a:lnTo>
                  <a:lnTo>
                    <a:pt x="65" y="68"/>
                  </a:lnTo>
                  <a:lnTo>
                    <a:pt x="65" y="66"/>
                  </a:lnTo>
                  <a:lnTo>
                    <a:pt x="65" y="67"/>
                  </a:lnTo>
                  <a:lnTo>
                    <a:pt x="65" y="68"/>
                  </a:lnTo>
                  <a:lnTo>
                    <a:pt x="65" y="69"/>
                  </a:lnTo>
                  <a:lnTo>
                    <a:pt x="66" y="68"/>
                  </a:lnTo>
                  <a:lnTo>
                    <a:pt x="66" y="69"/>
                  </a:lnTo>
                  <a:lnTo>
                    <a:pt x="66" y="70"/>
                  </a:lnTo>
                  <a:lnTo>
                    <a:pt x="66" y="71"/>
                  </a:lnTo>
                  <a:lnTo>
                    <a:pt x="66" y="72"/>
                  </a:lnTo>
                  <a:lnTo>
                    <a:pt x="66" y="73"/>
                  </a:lnTo>
                  <a:lnTo>
                    <a:pt x="66" y="74"/>
                  </a:lnTo>
                  <a:lnTo>
                    <a:pt x="66" y="73"/>
                  </a:lnTo>
                  <a:lnTo>
                    <a:pt x="66" y="72"/>
                  </a:lnTo>
                  <a:lnTo>
                    <a:pt x="66" y="71"/>
                  </a:lnTo>
                  <a:lnTo>
                    <a:pt x="67" y="73"/>
                  </a:lnTo>
                  <a:lnTo>
                    <a:pt x="67" y="74"/>
                  </a:lnTo>
                  <a:lnTo>
                    <a:pt x="67" y="72"/>
                  </a:lnTo>
                  <a:lnTo>
                    <a:pt x="67" y="70"/>
                  </a:lnTo>
                  <a:lnTo>
                    <a:pt x="67" y="69"/>
                  </a:lnTo>
                  <a:lnTo>
                    <a:pt x="67" y="68"/>
                  </a:lnTo>
                  <a:lnTo>
                    <a:pt x="67" y="69"/>
                  </a:lnTo>
                  <a:lnTo>
                    <a:pt x="67" y="70"/>
                  </a:lnTo>
                  <a:lnTo>
                    <a:pt x="68" y="69"/>
                  </a:lnTo>
                  <a:lnTo>
                    <a:pt x="68" y="68"/>
                  </a:lnTo>
                  <a:lnTo>
                    <a:pt x="68" y="67"/>
                  </a:lnTo>
                  <a:lnTo>
                    <a:pt x="68" y="68"/>
                  </a:lnTo>
                  <a:lnTo>
                    <a:pt x="68" y="69"/>
                  </a:lnTo>
                  <a:lnTo>
                    <a:pt x="68" y="70"/>
                  </a:lnTo>
                  <a:lnTo>
                    <a:pt x="69" y="69"/>
                  </a:lnTo>
                  <a:lnTo>
                    <a:pt x="69" y="70"/>
                  </a:lnTo>
                  <a:lnTo>
                    <a:pt x="69" y="71"/>
                  </a:lnTo>
                  <a:lnTo>
                    <a:pt x="69" y="72"/>
                  </a:lnTo>
                  <a:lnTo>
                    <a:pt x="69" y="71"/>
                  </a:lnTo>
                  <a:lnTo>
                    <a:pt x="69" y="70"/>
                  </a:lnTo>
                  <a:lnTo>
                    <a:pt x="69" y="71"/>
                  </a:lnTo>
                  <a:lnTo>
                    <a:pt x="69" y="72"/>
                  </a:lnTo>
                  <a:lnTo>
                    <a:pt x="70" y="71"/>
                  </a:lnTo>
                  <a:lnTo>
                    <a:pt x="70" y="70"/>
                  </a:lnTo>
                  <a:lnTo>
                    <a:pt x="70" y="69"/>
                  </a:lnTo>
                  <a:lnTo>
                    <a:pt x="70" y="68"/>
                  </a:lnTo>
                  <a:lnTo>
                    <a:pt x="70" y="67"/>
                  </a:lnTo>
                  <a:lnTo>
                    <a:pt x="70" y="68"/>
                  </a:lnTo>
                  <a:lnTo>
                    <a:pt x="71" y="69"/>
                  </a:lnTo>
                  <a:lnTo>
                    <a:pt x="71" y="68"/>
                  </a:lnTo>
                  <a:lnTo>
                    <a:pt x="71" y="67"/>
                  </a:lnTo>
                  <a:lnTo>
                    <a:pt x="71" y="68"/>
                  </a:lnTo>
                  <a:lnTo>
                    <a:pt x="71" y="69"/>
                  </a:lnTo>
                  <a:lnTo>
                    <a:pt x="71" y="71"/>
                  </a:lnTo>
                  <a:lnTo>
                    <a:pt x="72" y="71"/>
                  </a:lnTo>
                  <a:lnTo>
                    <a:pt x="72" y="70"/>
                  </a:lnTo>
                  <a:lnTo>
                    <a:pt x="72" y="71"/>
                  </a:lnTo>
                  <a:lnTo>
                    <a:pt x="72" y="70"/>
                  </a:lnTo>
                  <a:lnTo>
                    <a:pt x="72" y="71"/>
                  </a:lnTo>
                  <a:lnTo>
                    <a:pt x="72" y="72"/>
                  </a:lnTo>
                  <a:lnTo>
                    <a:pt x="72" y="73"/>
                  </a:lnTo>
                  <a:lnTo>
                    <a:pt x="72" y="72"/>
                  </a:lnTo>
                  <a:lnTo>
                    <a:pt x="73" y="70"/>
                  </a:lnTo>
                  <a:lnTo>
                    <a:pt x="73" y="69"/>
                  </a:lnTo>
                  <a:lnTo>
                    <a:pt x="73" y="70"/>
                  </a:lnTo>
                  <a:lnTo>
                    <a:pt x="73" y="71"/>
                  </a:lnTo>
                  <a:lnTo>
                    <a:pt x="73" y="70"/>
                  </a:lnTo>
                  <a:lnTo>
                    <a:pt x="73" y="69"/>
                  </a:lnTo>
                  <a:lnTo>
                    <a:pt x="74" y="68"/>
                  </a:lnTo>
                  <a:lnTo>
                    <a:pt x="74" y="69"/>
                  </a:lnTo>
                  <a:lnTo>
                    <a:pt x="74" y="70"/>
                  </a:lnTo>
                  <a:lnTo>
                    <a:pt x="75" y="71"/>
                  </a:lnTo>
                  <a:lnTo>
                    <a:pt x="75" y="72"/>
                  </a:lnTo>
                  <a:lnTo>
                    <a:pt x="75" y="71"/>
                  </a:lnTo>
                  <a:lnTo>
                    <a:pt x="75" y="70"/>
                  </a:lnTo>
                  <a:lnTo>
                    <a:pt x="76" y="71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latin typeface="Calibri" charset="0"/>
              </a:endParaRPr>
            </a:p>
          </p:txBody>
        </p:sp>
        <p:sp>
          <p:nvSpPr>
            <p:cNvPr id="23572" name="Line 17"/>
            <p:cNvSpPr>
              <a:spLocks noChangeShapeType="1"/>
            </p:cNvSpPr>
            <p:nvPr/>
          </p:nvSpPr>
          <p:spPr bwMode="auto">
            <a:xfrm>
              <a:off x="432" y="1686"/>
              <a:ext cx="1176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ysDot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3560" name="Titre 1"/>
          <p:cNvSpPr>
            <a:spLocks noGrp="1"/>
          </p:cNvSpPr>
          <p:nvPr>
            <p:ph type="title"/>
          </p:nvPr>
        </p:nvSpPr>
        <p:spPr>
          <a:xfrm>
            <a:off x="3124200" y="0"/>
            <a:ext cx="5562599" cy="78873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sz="3600" dirty="0" smtClean="0">
                <a:ea typeface="ＭＳ Ｐゴシック" charset="-128"/>
                <a:cs typeface="ＭＳ Ｐゴシック" charset="-128"/>
              </a:rPr>
              <a:t>Where do conceptual representations come from? </a:t>
            </a:r>
          </a:p>
        </p:txBody>
      </p:sp>
      <p:sp>
        <p:nvSpPr>
          <p:cNvPr id="23562" name="ZoneTexte 3"/>
          <p:cNvSpPr txBox="1">
            <a:spLocks noChangeArrowheads="1"/>
          </p:cNvSpPr>
          <p:nvPr/>
        </p:nvSpPr>
        <p:spPr bwMode="auto">
          <a:xfrm>
            <a:off x="1573916" y="3162100"/>
            <a:ext cx="1182548" cy="553998"/>
          </a:xfrm>
          <a:prstGeom prst="rect">
            <a:avLst/>
          </a:prstGeom>
          <a:solidFill>
            <a:srgbClr val="FF0000">
              <a:alpha val="30196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dirty="0" smtClean="0">
                <a:latin typeface="Calibri" charset="0"/>
              </a:rPr>
              <a:t>word </a:t>
            </a:r>
            <a:r>
              <a:rPr lang="en-US" sz="1600" dirty="0">
                <a:latin typeface="Calibri" charset="0"/>
              </a:rPr>
              <a:t>units</a:t>
            </a:r>
          </a:p>
          <a:p>
            <a:pPr algn="ctr"/>
            <a:r>
              <a:rPr lang="en-US" sz="1400" dirty="0" smtClean="0">
                <a:latin typeface="Calibri" charset="0"/>
              </a:rPr>
              <a:t>(</a:t>
            </a:r>
            <a:r>
              <a:rPr lang="en-US" sz="1400" dirty="0" err="1" smtClean="0">
                <a:latin typeface="Calibri" charset="0"/>
              </a:rPr>
              <a:t>lang</a:t>
            </a:r>
            <a:r>
              <a:rPr lang="en-US" sz="1400" dirty="0" smtClean="0">
                <a:latin typeface="Calibri" charset="0"/>
              </a:rPr>
              <a:t> </a:t>
            </a:r>
            <a:r>
              <a:rPr lang="en-US" sz="1400" dirty="0">
                <a:latin typeface="Calibri" charset="0"/>
              </a:rPr>
              <a:t>model)</a:t>
            </a:r>
          </a:p>
        </p:txBody>
      </p:sp>
      <p:cxnSp>
        <p:nvCxnSpPr>
          <p:cNvPr id="20" name="Forme 18"/>
          <p:cNvCxnSpPr>
            <a:stCxn id="23555" idx="1"/>
            <a:endCxn id="23562" idx="1"/>
          </p:cNvCxnSpPr>
          <p:nvPr/>
        </p:nvCxnSpPr>
        <p:spPr>
          <a:xfrm rot="10800000" flipH="1">
            <a:off x="767466" y="3439100"/>
            <a:ext cx="806450" cy="1985925"/>
          </a:xfrm>
          <a:prstGeom prst="curvedConnector3">
            <a:avLst>
              <a:gd name="adj1" fmla="val -28346"/>
            </a:avLst>
          </a:prstGeom>
          <a:ln w="22225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Forme 18"/>
          <p:cNvCxnSpPr>
            <a:stCxn id="23562" idx="3"/>
            <a:endCxn id="23554" idx="3"/>
          </p:cNvCxnSpPr>
          <p:nvPr/>
        </p:nvCxnSpPr>
        <p:spPr>
          <a:xfrm flipH="1">
            <a:off x="2466049" y="3439099"/>
            <a:ext cx="290415" cy="851124"/>
          </a:xfrm>
          <a:prstGeom prst="curvedConnector3">
            <a:avLst>
              <a:gd name="adj1" fmla="val -78715"/>
            </a:avLst>
          </a:prstGeom>
          <a:ln w="22225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Forme 18"/>
          <p:cNvCxnSpPr>
            <a:stCxn id="23554" idx="1"/>
            <a:endCxn id="23562" idx="1"/>
          </p:cNvCxnSpPr>
          <p:nvPr/>
        </p:nvCxnSpPr>
        <p:spPr>
          <a:xfrm rot="10800000" flipH="1">
            <a:off x="964316" y="3439099"/>
            <a:ext cx="609600" cy="851124"/>
          </a:xfrm>
          <a:prstGeom prst="curvedConnector3">
            <a:avLst>
              <a:gd name="adj1" fmla="val -37500"/>
            </a:avLst>
          </a:prstGeom>
          <a:ln w="22225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ZoneTexte 3"/>
          <p:cNvSpPr txBox="1">
            <a:spLocks noChangeArrowheads="1"/>
          </p:cNvSpPr>
          <p:nvPr/>
        </p:nvSpPr>
        <p:spPr bwMode="auto">
          <a:xfrm>
            <a:off x="2175744" y="2397513"/>
            <a:ext cx="1292078" cy="584776"/>
          </a:xfrm>
          <a:prstGeom prst="rect">
            <a:avLst/>
          </a:prstGeom>
          <a:solidFill>
            <a:srgbClr val="FF0000">
              <a:alpha val="30196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dirty="0" smtClean="0">
                <a:latin typeface="Calibri" charset="0"/>
              </a:rPr>
              <a:t>semantic embeddings</a:t>
            </a:r>
            <a:endParaRPr lang="en-US" sz="1400" dirty="0">
              <a:latin typeface="Calibri" charset="0"/>
            </a:endParaRPr>
          </a:p>
        </p:txBody>
      </p:sp>
      <p:cxnSp>
        <p:nvCxnSpPr>
          <p:cNvPr id="30" name="Forme 18"/>
          <p:cNvCxnSpPr/>
          <p:nvPr/>
        </p:nvCxnSpPr>
        <p:spPr>
          <a:xfrm rot="10800000" flipH="1">
            <a:off x="1567566" y="2399902"/>
            <a:ext cx="609600" cy="1066998"/>
          </a:xfrm>
          <a:prstGeom prst="curvedConnector3">
            <a:avLst>
              <a:gd name="adj1" fmla="val -37500"/>
            </a:avLst>
          </a:prstGeom>
          <a:ln w="22225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Forme 18"/>
          <p:cNvCxnSpPr>
            <a:stCxn id="29" idx="3"/>
            <a:endCxn id="23554" idx="3"/>
          </p:cNvCxnSpPr>
          <p:nvPr/>
        </p:nvCxnSpPr>
        <p:spPr>
          <a:xfrm flipH="1">
            <a:off x="2466049" y="2689901"/>
            <a:ext cx="1001773" cy="1600322"/>
          </a:xfrm>
          <a:prstGeom prst="curvedConnector3">
            <a:avLst>
              <a:gd name="adj1" fmla="val -22820"/>
            </a:avLst>
          </a:prstGeom>
          <a:ln w="22225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ZoneTexte 38"/>
          <p:cNvSpPr txBox="1"/>
          <p:nvPr/>
        </p:nvSpPr>
        <p:spPr>
          <a:xfrm>
            <a:off x="2701499" y="1531231"/>
            <a:ext cx="14537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visual</a:t>
            </a:r>
          </a:p>
          <a:p>
            <a:r>
              <a:rPr lang="en-US" dirty="0" smtClean="0"/>
              <a:t>concepts</a:t>
            </a:r>
            <a:endParaRPr lang="en-US" dirty="0"/>
          </a:p>
        </p:txBody>
      </p:sp>
      <p:sp>
        <p:nvSpPr>
          <p:cNvPr id="36" name="ZoneTexte 3"/>
          <p:cNvSpPr txBox="1">
            <a:spLocks noChangeArrowheads="1"/>
          </p:cNvSpPr>
          <p:nvPr/>
        </p:nvSpPr>
        <p:spPr bwMode="auto">
          <a:xfrm>
            <a:off x="1061283" y="1498159"/>
            <a:ext cx="822022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 smtClean="0">
                <a:latin typeface="Calibri" charset="0"/>
              </a:rPr>
              <a:t>Vision</a:t>
            </a:r>
            <a:endParaRPr lang="en-US" sz="1600" dirty="0">
              <a:latin typeface="Calibri" charset="0"/>
            </a:endParaRPr>
          </a:p>
        </p:txBody>
      </p:sp>
      <p:sp>
        <p:nvSpPr>
          <p:cNvPr id="48" name="Espace réservé du contenu 2"/>
          <p:cNvSpPr txBox="1">
            <a:spLocks/>
          </p:cNvSpPr>
          <p:nvPr/>
        </p:nvSpPr>
        <p:spPr>
          <a:xfrm>
            <a:off x="4456692" y="1049101"/>
            <a:ext cx="4687308" cy="544729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600" b="1" i="0" u="sng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</a:t>
            </a:r>
            <a:r>
              <a:rPr lang="en-US" sz="1600" b="1" u="sng" dirty="0" err="1" smtClean="0"/>
              <a:t>ross</a:t>
            </a:r>
            <a:r>
              <a:rPr lang="en-US" sz="1600" b="1" u="sng" dirty="0" smtClean="0"/>
              <a:t>-modal context</a:t>
            </a:r>
            <a:endParaRPr kumimoji="0" lang="en-US" sz="1600" b="1" i="0" u="sng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fr-FR" sz="1400" b="0" i="1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/>
              </a:rPr>
              <a:t></a:t>
            </a:r>
            <a:r>
              <a:rPr kumimoji="0" lang="fr-FR" sz="14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/>
              </a:rPr>
              <a:t> </a:t>
            </a:r>
            <a:r>
              <a:rPr kumimoji="0" lang="en-US" sz="14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pragmatic use of language induce correlations between context and content </a:t>
            </a:r>
          </a:p>
          <a:p>
            <a:pPr marL="457200" marR="0" lvl="0" indent="-4572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AutoNum type="alphaLcPeriod"/>
              <a:tabLst/>
              <a:defRPr/>
            </a:pPr>
            <a:r>
              <a:rPr kumimoji="0" lang="en-US" sz="1600" b="0" i="0" u="sng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Descriptive/Referential</a:t>
            </a:r>
          </a:p>
          <a:p>
            <a:pPr marL="712788" marR="0" lvl="1" indent="-269875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–"/>
              <a:tabLst/>
              <a:defRPr/>
            </a:pP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people talk about the here and now</a:t>
            </a:r>
          </a:p>
          <a:p>
            <a:pPr marL="712788" marR="0" lvl="1" indent="-269875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–"/>
              <a:tabLst/>
              <a:defRPr/>
            </a:pP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infants: cross-situational learning </a:t>
            </a: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(Yu &amp; Smith, 2007)</a:t>
            </a:r>
            <a:endParaRPr kumimoji="0" lang="en-US" sz="1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12788" marR="0" lvl="1" indent="-269875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–"/>
              <a:tabLst/>
              <a:defRPr/>
            </a:pP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computers</a:t>
            </a: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: (Roy &amp; </a:t>
            </a:r>
            <a:r>
              <a:rPr kumimoji="0" lang="en-US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Pentland</a:t>
            </a: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, 2002, B</a:t>
            </a:r>
            <a:r>
              <a:rPr kumimoji="0" lang="fr-FR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oves, </a:t>
            </a:r>
            <a:r>
              <a:rPr kumimoji="0" lang="fr-FR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Ten</a:t>
            </a:r>
            <a:r>
              <a:rPr kumimoji="0" lang="fr-FR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Bosch, &amp; Moore, 2007, </a:t>
            </a:r>
            <a:r>
              <a:rPr kumimoji="0" lang="fr-FR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Siskind</a:t>
            </a:r>
            <a:r>
              <a:rPr kumimoji="0" lang="fr-FR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, 1996, </a:t>
            </a:r>
            <a:r>
              <a:rPr kumimoji="0" lang="fr-FR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Harwath</a:t>
            </a:r>
            <a:r>
              <a:rPr kumimoji="0" lang="fr-FR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&amp; Glass, 2015,2016,2017; </a:t>
            </a:r>
            <a:r>
              <a:rPr lang="fr-FR" sz="1200" dirty="0" err="1" smtClean="0"/>
              <a:t>Chrupala</a:t>
            </a:r>
            <a:r>
              <a:rPr lang="fr-FR" sz="1200" dirty="0" smtClean="0"/>
              <a:t> et al. 2017; </a:t>
            </a:r>
            <a:r>
              <a:rPr lang="fr-FR" sz="1200" dirty="0" err="1" smtClean="0"/>
              <a:t>Alishahi</a:t>
            </a:r>
            <a:r>
              <a:rPr lang="fr-FR" sz="1200" dirty="0" smtClean="0"/>
              <a:t> et al, 2017, </a:t>
            </a:r>
            <a:r>
              <a:rPr lang="fr-FR" sz="1200" dirty="0" err="1" smtClean="0"/>
              <a:t>etc</a:t>
            </a: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)</a:t>
            </a:r>
            <a:endParaRPr kumimoji="0" lang="en-US" sz="1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 </a:t>
            </a:r>
            <a:r>
              <a:rPr kumimoji="0" lang="en-US" sz="1600" b="0" i="0" u="sng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Imperatives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–"/>
              <a:tabLst/>
              <a:defRPr/>
            </a:pP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people use language to program each other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–"/>
              <a:tabLst/>
              <a:defRPr/>
            </a:pP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infants</a:t>
            </a: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: (</a:t>
            </a:r>
            <a:r>
              <a:rPr kumimoji="0" lang="fr-FR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Schaffer</a:t>
            </a:r>
            <a:r>
              <a:rPr kumimoji="0" lang="fr-FR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, H. R., &amp; </a:t>
            </a:r>
            <a:r>
              <a:rPr kumimoji="0" lang="fr-FR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Crook</a:t>
            </a:r>
            <a:r>
              <a:rPr kumimoji="0" lang="fr-FR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, 1980; </a:t>
            </a:r>
            <a:r>
              <a:rPr kumimoji="0" lang="fr-FR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Rheingold</a:t>
            </a:r>
            <a:r>
              <a:rPr kumimoji="0" lang="fr-FR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, et al, 1987, </a:t>
            </a:r>
            <a:r>
              <a:rPr kumimoji="0" lang="fr-FR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etc</a:t>
            </a:r>
            <a:r>
              <a:rPr kumimoji="0" lang="fr-FR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)</a:t>
            </a:r>
          </a:p>
          <a:p>
            <a:pPr marL="742950" lvl="1" indent="-285750">
              <a:spcBef>
                <a:spcPct val="20000"/>
              </a:spcBef>
              <a:buFont typeface="Arial"/>
              <a:buChar char="–"/>
              <a:defRPr/>
            </a:pPr>
            <a:r>
              <a:rPr lang="fr-FR" sz="1400" dirty="0" err="1" smtClean="0"/>
              <a:t>adults</a:t>
            </a:r>
            <a:r>
              <a:rPr lang="fr-FR" sz="1400" dirty="0" smtClean="0"/>
              <a:t> </a:t>
            </a:r>
            <a:r>
              <a:rPr lang="fr-FR" sz="1200" dirty="0" smtClean="0"/>
              <a:t>(</a:t>
            </a:r>
            <a:r>
              <a:rPr lang="fr-FR" sz="1200" dirty="0" err="1" smtClean="0"/>
              <a:t>Tsividis</a:t>
            </a:r>
            <a:r>
              <a:rPr lang="fr-FR" sz="1200" dirty="0" smtClean="0"/>
              <a:t> et al 2017)</a:t>
            </a:r>
            <a:endParaRPr kumimoji="0" lang="en-US" sz="1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42950" lvl="1" indent="-285750">
              <a:spcBef>
                <a:spcPct val="20000"/>
              </a:spcBef>
              <a:buFont typeface="Arial"/>
              <a:buChar char="–"/>
              <a:defRPr/>
            </a:pPr>
            <a:r>
              <a:rPr lang="en-US" sz="1400" dirty="0" smtClean="0"/>
              <a:t>robots</a:t>
            </a: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(</a:t>
            </a:r>
            <a:r>
              <a:rPr lang="fr-FR" sz="1200" i="1" dirty="0" err="1" smtClean="0"/>
              <a:t>Saponaro</a:t>
            </a:r>
            <a:r>
              <a:rPr lang="fr-FR" sz="1200" i="1" dirty="0" smtClean="0"/>
              <a:t> et al 2017</a:t>
            </a: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); videogames</a:t>
            </a:r>
            <a:r>
              <a:rPr kumimoji="0" lang="en-US" sz="14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</a:t>
            </a:r>
            <a:r>
              <a:rPr lang="en-US" sz="1200" dirty="0" smtClean="0"/>
              <a:t>Kaplan et al 2017</a:t>
            </a:r>
            <a:r>
              <a:rPr kumimoji="0" lang="en-US" sz="14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)</a:t>
            </a: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 </a:t>
            </a:r>
            <a:r>
              <a:rPr kumimoji="0" lang="en-US" sz="1600" b="0" i="0" u="sng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Questions/Answers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–"/>
              <a:tabLst/>
              <a:defRPr/>
            </a:pP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people use language to exchange information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–"/>
              <a:tabLst/>
              <a:defRPr/>
            </a:pP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infants:  </a:t>
            </a:r>
            <a:r>
              <a:rPr kumimoji="0" lang="en-US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Jusczyk</a:t>
            </a: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, et al (2003), etc</a:t>
            </a:r>
            <a:endParaRPr kumimoji="0" lang="en-US" sz="1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–"/>
              <a:tabLst/>
              <a:defRPr/>
            </a:pP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computers: </a:t>
            </a: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(Liang et al. 2011</a:t>
            </a:r>
            <a:r>
              <a:rPr kumimoji="0" lang="fr-FR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; </a:t>
            </a:r>
            <a:r>
              <a:rPr kumimoji="0" lang="fr-FR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Sontoro</a:t>
            </a:r>
            <a:r>
              <a:rPr kumimoji="0" lang="fr-FR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et al 2017, …</a:t>
            </a:r>
            <a:r>
              <a:rPr kumimoji="0" 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)</a:t>
            </a:r>
            <a:endParaRPr kumimoji="0" lang="en-US" sz="1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57" name="Image 56"/>
          <p:cNvPicPr>
            <a:picLocks noChangeAspect="1"/>
          </p:cNvPicPr>
          <p:nvPr/>
        </p:nvPicPr>
        <p:blipFill>
          <a:blip r:embed="rId3"/>
          <a:srcRect l="7697" t="5932" b="36922"/>
          <a:stretch>
            <a:fillRect/>
          </a:stretch>
        </p:blipFill>
        <p:spPr>
          <a:xfrm>
            <a:off x="251916" y="85161"/>
            <a:ext cx="1879972" cy="1277698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Developmental Artificial Intelligence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292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language learning=learning a compact representation for the input </a:t>
            </a:r>
            <a:r>
              <a:rPr lang="en-US" sz="2595" dirty="0" smtClean="0"/>
              <a:t>(Kelley, 1967, de </a:t>
            </a:r>
            <a:r>
              <a:rPr lang="en-US" sz="2595" dirty="0" err="1" smtClean="0"/>
              <a:t>Marcken</a:t>
            </a:r>
            <a:r>
              <a:rPr lang="en-US" sz="2595" dirty="0" smtClean="0"/>
              <a:t>, 1996)</a:t>
            </a:r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 smtClean="0"/>
              <a:t>language learning=learning to translate between surface input to underlying concepts </a:t>
            </a:r>
            <a:r>
              <a:rPr lang="en-US" sz="2595" dirty="0" smtClean="0"/>
              <a:t>(</a:t>
            </a:r>
            <a:r>
              <a:rPr lang="en-US" sz="2595" dirty="0" err="1" smtClean="0"/>
              <a:t>Siklossy</a:t>
            </a:r>
            <a:r>
              <a:rPr lang="en-US" sz="2595" dirty="0" smtClean="0"/>
              <a:t>, 1968; </a:t>
            </a:r>
            <a:r>
              <a:rPr lang="en-US" sz="2595" dirty="0" err="1" smtClean="0"/>
              <a:t>Siskind</a:t>
            </a:r>
            <a:r>
              <a:rPr lang="en-US" sz="2595" dirty="0" smtClean="0"/>
              <a:t>, 1996)</a:t>
            </a:r>
            <a:endParaRPr lang="en-US" dirty="0" smtClean="0"/>
          </a:p>
          <a:p>
            <a:endParaRPr lang="en-US" dirty="0" smtClean="0">
              <a:solidFill>
                <a:srgbClr val="A6A6A6"/>
              </a:solidFill>
            </a:endParaRPr>
          </a:p>
          <a:p>
            <a:r>
              <a:rPr lang="en-US" dirty="0" smtClean="0">
                <a:solidFill>
                  <a:srgbClr val="000000"/>
                </a:solidFill>
              </a:rPr>
              <a:t>language learning=learning to communicate </a:t>
            </a:r>
            <a:r>
              <a:rPr lang="en-US" sz="2595" dirty="0" smtClean="0">
                <a:solidFill>
                  <a:srgbClr val="000000"/>
                </a:solidFill>
              </a:rPr>
              <a:t>(Bruner 1975)</a:t>
            </a:r>
          </a:p>
          <a:p>
            <a:endParaRPr lang="en-US" sz="3459" dirty="0" smtClean="0">
              <a:solidFill>
                <a:srgbClr val="A6A6A6"/>
              </a:solidFill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819400" y="228600"/>
            <a:ext cx="6324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language as a social ability</a:t>
            </a:r>
            <a:endParaRPr lang="en-US" dirty="0"/>
          </a:p>
        </p:txBody>
      </p:sp>
      <p:sp>
        <p:nvSpPr>
          <p:cNvPr id="9" name="ZoneTexte 8"/>
          <p:cNvSpPr txBox="1"/>
          <p:nvPr/>
        </p:nvSpPr>
        <p:spPr>
          <a:xfrm>
            <a:off x="1645646" y="3429000"/>
            <a:ext cx="490755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 smtClean="0"/>
              <a:t>Grounded communication</a:t>
            </a:r>
          </a:p>
          <a:p>
            <a:r>
              <a:rPr lang="en-US" sz="2400" dirty="0" smtClean="0"/>
              <a:t>language emerges as a communication protocol to help solving a particular task</a:t>
            </a:r>
            <a:endParaRPr lang="en-US" sz="2000" dirty="0" smtClean="0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527453" cy="2538737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304800"/>
            <a:ext cx="8305800" cy="1143000"/>
          </a:xfrm>
          <a:noFill/>
        </p:spPr>
        <p:txBody>
          <a:bodyPr>
            <a:normAutofit fontScale="90000"/>
          </a:bodyPr>
          <a:lstStyle/>
          <a:p>
            <a:r>
              <a:rPr lang="fr-FR" sz="4000" dirty="0" smtClean="0"/>
              <a:t>Learning </a:t>
            </a:r>
            <a:r>
              <a:rPr lang="fr-FR" sz="4000" dirty="0" err="1" smtClean="0"/>
              <a:t>language</a:t>
            </a:r>
            <a:r>
              <a:rPr lang="fr-FR" sz="4000" dirty="0" smtClean="0"/>
              <a:t> </a:t>
            </a:r>
            <a:r>
              <a:rPr lang="fr-FR" sz="4000" dirty="0" err="1" smtClean="0"/>
              <a:t>with</a:t>
            </a:r>
            <a:r>
              <a:rPr lang="fr-FR" sz="4000" dirty="0" smtClean="0"/>
              <a:t> </a:t>
            </a:r>
            <a:r>
              <a:rPr lang="fr-FR" sz="4000" dirty="0" err="1" smtClean="0"/>
              <a:t>impoverished</a:t>
            </a:r>
            <a:r>
              <a:rPr lang="fr-FR" sz="4000" dirty="0" smtClean="0"/>
              <a:t> input:  ‘</a:t>
            </a:r>
            <a:r>
              <a:rPr lang="fr-FR" sz="4000" dirty="0" err="1" smtClean="0"/>
              <a:t>creoles</a:t>
            </a:r>
            <a:r>
              <a:rPr lang="fr-FR" sz="4000" dirty="0" smtClean="0"/>
              <a:t>’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600200"/>
            <a:ext cx="8610600" cy="5105400"/>
          </a:xfrm>
          <a:noFill/>
        </p:spPr>
        <p:txBody>
          <a:bodyPr>
            <a:normAutofit/>
          </a:bodyPr>
          <a:lstStyle/>
          <a:p>
            <a:r>
              <a:rPr lang="fr-FR" dirty="0" smtClean="0"/>
              <a:t>‘pidgins’: </a:t>
            </a:r>
            <a:r>
              <a:rPr lang="fr-FR" dirty="0" err="1" smtClean="0"/>
              <a:t>emerge</a:t>
            </a:r>
            <a:r>
              <a:rPr lang="fr-FR" dirty="0" smtClean="0"/>
              <a:t> in </a:t>
            </a:r>
            <a:r>
              <a:rPr lang="fr-FR" dirty="0" err="1" smtClean="0"/>
              <a:t>adult</a:t>
            </a:r>
            <a:r>
              <a:rPr lang="fr-FR" dirty="0" smtClean="0"/>
              <a:t> </a:t>
            </a:r>
            <a:r>
              <a:rPr lang="fr-FR" dirty="0" err="1" smtClean="0"/>
              <a:t>communities</a:t>
            </a:r>
            <a:r>
              <a:rPr lang="fr-FR" dirty="0" smtClean="0"/>
              <a:t> </a:t>
            </a:r>
            <a:r>
              <a:rPr lang="fr-FR" dirty="0" err="1" smtClean="0"/>
              <a:t>from</a:t>
            </a:r>
            <a:r>
              <a:rPr lang="fr-FR" dirty="0" smtClean="0"/>
              <a:t> </a:t>
            </a:r>
            <a:r>
              <a:rPr lang="fr-FR" dirty="0" err="1" smtClean="0"/>
              <a:t>different</a:t>
            </a:r>
            <a:r>
              <a:rPr lang="fr-FR" dirty="0" smtClean="0"/>
              <a:t> </a:t>
            </a:r>
            <a:r>
              <a:rPr lang="fr-FR" dirty="0" err="1" smtClean="0"/>
              <a:t>language</a:t>
            </a:r>
            <a:r>
              <a:rPr lang="fr-FR" dirty="0" smtClean="0"/>
              <a:t> backgrounds</a:t>
            </a:r>
          </a:p>
          <a:p>
            <a:pPr lvl="1"/>
            <a:r>
              <a:rPr lang="fr-FR" dirty="0" err="1" smtClean="0"/>
              <a:t>inconsistent</a:t>
            </a:r>
            <a:r>
              <a:rPr lang="fr-FR" dirty="0" smtClean="0"/>
              <a:t> </a:t>
            </a:r>
            <a:r>
              <a:rPr lang="fr-FR" dirty="0" err="1" smtClean="0"/>
              <a:t>word</a:t>
            </a:r>
            <a:r>
              <a:rPr lang="fr-FR" dirty="0" smtClean="0"/>
              <a:t> </a:t>
            </a:r>
            <a:r>
              <a:rPr lang="fr-FR" dirty="0" err="1" smtClean="0"/>
              <a:t>order</a:t>
            </a:r>
            <a:r>
              <a:rPr lang="fr-FR" dirty="0" smtClean="0"/>
              <a:t>, no </a:t>
            </a:r>
            <a:r>
              <a:rPr lang="fr-FR" dirty="0" err="1" smtClean="0"/>
              <a:t>prefix/suffix</a:t>
            </a:r>
            <a:r>
              <a:rPr lang="fr-FR" dirty="0" smtClean="0"/>
              <a:t>, no </a:t>
            </a:r>
            <a:r>
              <a:rPr lang="fr-FR" dirty="0" err="1" smtClean="0"/>
              <a:t>tense</a:t>
            </a:r>
            <a:r>
              <a:rPr lang="fr-FR" dirty="0" smtClean="0"/>
              <a:t> </a:t>
            </a:r>
            <a:r>
              <a:rPr lang="fr-FR" dirty="0" err="1" smtClean="0"/>
              <a:t>marking</a:t>
            </a:r>
            <a:r>
              <a:rPr lang="fr-FR" dirty="0" smtClean="0"/>
              <a:t>; </a:t>
            </a:r>
            <a:r>
              <a:rPr lang="fr-FR" dirty="0" err="1" smtClean="0"/>
              <a:t>only</a:t>
            </a:r>
            <a:r>
              <a:rPr lang="fr-FR" dirty="0" smtClean="0"/>
              <a:t> one proposition </a:t>
            </a:r>
            <a:r>
              <a:rPr lang="fr-FR" dirty="0" err="1" smtClean="0"/>
              <a:t>at</a:t>
            </a:r>
            <a:r>
              <a:rPr lang="fr-FR" dirty="0" smtClean="0"/>
              <a:t> a time,</a:t>
            </a:r>
          </a:p>
          <a:p>
            <a:pPr lvl="1"/>
            <a:r>
              <a:rPr lang="fr-FR" dirty="0" smtClean="0"/>
              <a:t>no consistent </a:t>
            </a:r>
            <a:r>
              <a:rPr lang="fr-FR" dirty="0" err="1" smtClean="0"/>
              <a:t>way</a:t>
            </a:r>
            <a:r>
              <a:rPr lang="fr-FR" dirty="0" smtClean="0"/>
              <a:t> of </a:t>
            </a:r>
            <a:r>
              <a:rPr lang="fr-FR" dirty="0" err="1" smtClean="0"/>
              <a:t>indicating</a:t>
            </a:r>
            <a:r>
              <a:rPr lang="fr-FR" dirty="0" smtClean="0"/>
              <a:t> </a:t>
            </a:r>
            <a:r>
              <a:rPr lang="fr-FR" dirty="0" err="1" smtClean="0"/>
              <a:t>who</a:t>
            </a:r>
            <a:r>
              <a:rPr lang="fr-FR" dirty="0" smtClean="0"/>
              <a:t> </a:t>
            </a:r>
            <a:r>
              <a:rPr lang="fr-FR" dirty="0" err="1" smtClean="0"/>
              <a:t>did</a:t>
            </a:r>
            <a:r>
              <a:rPr lang="fr-FR" dirty="0" smtClean="0"/>
              <a:t> </a:t>
            </a:r>
            <a:r>
              <a:rPr lang="fr-FR" dirty="0" err="1" smtClean="0"/>
              <a:t>what</a:t>
            </a:r>
            <a:r>
              <a:rPr lang="fr-FR" dirty="0" smtClean="0"/>
              <a:t> to </a:t>
            </a:r>
            <a:r>
              <a:rPr lang="fr-FR" dirty="0" err="1" smtClean="0"/>
              <a:t>whom</a:t>
            </a:r>
            <a:endParaRPr lang="fr-FR" dirty="0" smtClean="0"/>
          </a:p>
          <a:p>
            <a:r>
              <a:rPr lang="fr-FR" dirty="0" smtClean="0"/>
              <a:t>‘</a:t>
            </a:r>
            <a:r>
              <a:rPr lang="fr-FR" dirty="0" err="1" smtClean="0"/>
              <a:t>creoles</a:t>
            </a:r>
            <a:r>
              <a:rPr lang="fr-FR" dirty="0" smtClean="0"/>
              <a:t>’: </a:t>
            </a:r>
            <a:r>
              <a:rPr lang="fr-FR" dirty="0" err="1" smtClean="0"/>
              <a:t>emerge</a:t>
            </a:r>
            <a:r>
              <a:rPr lang="fr-FR" dirty="0" smtClean="0"/>
              <a:t> </a:t>
            </a:r>
            <a:r>
              <a:rPr lang="fr-FR" dirty="0" err="1" smtClean="0"/>
              <a:t>among</a:t>
            </a:r>
            <a:r>
              <a:rPr lang="fr-FR" dirty="0" smtClean="0"/>
              <a:t> infants </a:t>
            </a:r>
            <a:r>
              <a:rPr lang="fr-FR" dirty="0" err="1" smtClean="0"/>
              <a:t>who</a:t>
            </a:r>
            <a:r>
              <a:rPr lang="fr-FR" dirty="0" smtClean="0"/>
              <a:t> are </a:t>
            </a:r>
            <a:r>
              <a:rPr lang="fr-FR" dirty="0" err="1" smtClean="0"/>
              <a:t>immersed</a:t>
            </a:r>
            <a:r>
              <a:rPr lang="fr-FR" dirty="0" smtClean="0"/>
              <a:t> in pidgins (</a:t>
            </a:r>
            <a:r>
              <a:rPr lang="fr-FR" dirty="0" err="1" smtClean="0"/>
              <a:t>eg;hawaian</a:t>
            </a:r>
            <a:r>
              <a:rPr lang="fr-FR" dirty="0" smtClean="0"/>
              <a:t> </a:t>
            </a:r>
            <a:r>
              <a:rPr lang="fr-FR" dirty="0" err="1" smtClean="0"/>
              <a:t>creole</a:t>
            </a:r>
            <a:r>
              <a:rPr lang="fr-FR" dirty="0" smtClean="0"/>
              <a:t>) </a:t>
            </a:r>
          </a:p>
          <a:p>
            <a:pPr lvl="1"/>
            <a:r>
              <a:rPr lang="fr-FR" dirty="0" err="1" smtClean="0"/>
              <a:t>emergence</a:t>
            </a:r>
            <a:r>
              <a:rPr lang="fr-FR" dirty="0" smtClean="0"/>
              <a:t> of grammatical </a:t>
            </a:r>
            <a:r>
              <a:rPr lang="fr-FR" dirty="0" err="1" smtClean="0"/>
              <a:t>words</a:t>
            </a:r>
            <a:r>
              <a:rPr lang="fr-FR" dirty="0" smtClean="0"/>
              <a:t> (</a:t>
            </a:r>
            <a:r>
              <a:rPr lang="fr-FR" dirty="0" err="1" smtClean="0"/>
              <a:t>auxiliaries</a:t>
            </a:r>
            <a:r>
              <a:rPr lang="fr-FR" dirty="0" smtClean="0"/>
              <a:t>, case </a:t>
            </a:r>
            <a:r>
              <a:rPr lang="fr-FR" dirty="0" err="1" smtClean="0"/>
              <a:t>marking</a:t>
            </a:r>
            <a:r>
              <a:rPr lang="fr-FR" dirty="0" smtClean="0"/>
              <a:t>, relative </a:t>
            </a:r>
            <a:r>
              <a:rPr lang="fr-FR" dirty="0" err="1" smtClean="0"/>
              <a:t>pronouns</a:t>
            </a:r>
            <a:r>
              <a:rPr lang="fr-FR" dirty="0" smtClean="0"/>
              <a:t>, </a:t>
            </a:r>
            <a:r>
              <a:rPr lang="fr-FR" dirty="0" err="1" smtClean="0"/>
              <a:t>etc</a:t>
            </a:r>
            <a:r>
              <a:rPr lang="fr-FR" dirty="0" smtClean="0"/>
              <a:t>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22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 sz="3200" dirty="0" smtClean="0"/>
              <a:t>Language creation with zero input: </a:t>
            </a:r>
            <a:r>
              <a:rPr lang="en-US" sz="3200" dirty="0"/>
              <a:t/>
            </a:r>
            <a:br>
              <a:rPr lang="en-US" sz="3200" dirty="0"/>
            </a:br>
            <a:r>
              <a:rPr lang="en-US" sz="3200" dirty="0"/>
              <a:t>Nicaraguan Sign Language</a:t>
            </a:r>
          </a:p>
        </p:txBody>
      </p:sp>
      <p:sp>
        <p:nvSpPr>
          <p:cNvPr id="30822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04800" y="1295400"/>
            <a:ext cx="8686800" cy="41148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sz="2000" dirty="0" smtClean="0"/>
              <a:t>In 1978</a:t>
            </a:r>
            <a:r>
              <a:rPr lang="en-US" sz="2000" dirty="0"/>
              <a:t>,</a:t>
            </a:r>
            <a:r>
              <a:rPr lang="en-US" sz="2000" dirty="0" smtClean="0"/>
              <a:t> Nicaraguan </a:t>
            </a:r>
            <a:r>
              <a:rPr lang="en-US" sz="2000" dirty="0" err="1" smtClean="0"/>
              <a:t>governement</a:t>
            </a:r>
            <a:r>
              <a:rPr lang="en-US" sz="2000" dirty="0" smtClean="0"/>
              <a:t> opens the first public school for deaf children. The children did not have a sing language, but had develop some element of ‘home signs’ in their homes</a:t>
            </a:r>
          </a:p>
          <a:p>
            <a:pPr eaLnBrk="1" hangingPunct="1">
              <a:buFontTx/>
              <a:buNone/>
            </a:pPr>
            <a:r>
              <a:rPr lang="en-US" sz="1600" dirty="0"/>
              <a:t>	Example English home signer: </a:t>
            </a:r>
          </a:p>
          <a:p>
            <a:pPr eaLnBrk="1" hangingPunct="1">
              <a:buFontTx/>
              <a:buNone/>
            </a:pPr>
            <a:r>
              <a:rPr lang="en-US" sz="1600" dirty="0"/>
              <a:t>	</a:t>
            </a:r>
            <a:r>
              <a:rPr lang="en-US" sz="1600" dirty="0" err="1"/>
              <a:t>http://goldin-meadow-lab.uchicago.edu/Images/shovel.mov</a:t>
            </a:r>
            <a:endParaRPr lang="en-US" sz="1600" dirty="0"/>
          </a:p>
          <a:p>
            <a:pPr eaLnBrk="1" hangingPunct="1">
              <a:buFontTx/>
              <a:buNone/>
            </a:pPr>
            <a:endParaRPr lang="en-US" sz="2000" dirty="0"/>
          </a:p>
          <a:p>
            <a:pPr eaLnBrk="1" hangingPunct="1">
              <a:buFontTx/>
              <a:buNone/>
            </a:pPr>
            <a:endParaRPr lang="en-US" sz="2000" dirty="0"/>
          </a:p>
          <a:p>
            <a:pPr eaLnBrk="1" hangingPunct="1">
              <a:buFontTx/>
              <a:buNone/>
            </a:pPr>
            <a:endParaRPr lang="en-US" sz="2000" dirty="0"/>
          </a:p>
          <a:p>
            <a:pPr eaLnBrk="1" hangingPunct="1">
              <a:buFontTx/>
              <a:buNone/>
            </a:pPr>
            <a:endParaRPr lang="en-US" sz="2000" dirty="0"/>
          </a:p>
        </p:txBody>
      </p:sp>
      <p:pic>
        <p:nvPicPr>
          <p:cNvPr id="308232" name="Picture 8" descr="Sinte:Users:lspearl:Desktop:Courses:course media:shovel.mov">
            <a:hlinkClick r:id="" action="ppaction://media"/>
          </p:cNvPr>
          <p:cNvPicPr/>
          <p:nvPr>
            <a:videoFile r:link="rId1"/>
          </p:nvPr>
        </p:nvPicPr>
        <p:blipFill>
          <a:blip r:embed="rId4"/>
          <a:srcRect/>
          <a:stretch>
            <a:fillRect/>
          </a:stretch>
        </p:blipFill>
        <p:spPr bwMode="auto">
          <a:xfrm>
            <a:off x="1905000" y="2971800"/>
            <a:ext cx="4370388" cy="327818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0823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082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08232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308232"/>
                </p:tgtEl>
              </p:cMediaNode>
            </p:video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835" name="Rectangle 3"/>
          <p:cNvSpPr>
            <a:spLocks noChangeArrowheads="1"/>
          </p:cNvSpPr>
          <p:nvPr/>
        </p:nvSpPr>
        <p:spPr bwMode="auto">
          <a:xfrm>
            <a:off x="0" y="1295400"/>
            <a:ext cx="89916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342900" indent="-342900" eaLnBrk="1" hangingPunct="1">
              <a:spcBef>
                <a:spcPct val="20000"/>
              </a:spcBef>
            </a:pPr>
            <a:endParaRPr lang="en-US" sz="1600" b="0" dirty="0" smtClean="0">
              <a:ea typeface="Osaka" pitchFamily="-104" charset="-128"/>
              <a:cs typeface="Osaka" pitchFamily="-104" charset="-128"/>
            </a:endParaRPr>
          </a:p>
          <a:p>
            <a:pPr marL="342900" indent="-342900" eaLnBrk="1" hangingPunct="1">
              <a:spcBef>
                <a:spcPct val="20000"/>
              </a:spcBef>
            </a:pPr>
            <a:r>
              <a:rPr lang="en-US" sz="2000" b="0" dirty="0" smtClean="0">
                <a:ea typeface="Osaka" pitchFamily="-104" charset="-128"/>
                <a:cs typeface="Osaka" pitchFamily="-104" charset="-128"/>
              </a:rPr>
              <a:t>At </a:t>
            </a:r>
            <a:r>
              <a:rPr lang="en-US" sz="2000" dirty="0" smtClean="0">
                <a:ea typeface="Osaka" pitchFamily="-104" charset="-128"/>
                <a:cs typeface="Osaka" pitchFamily="-104" charset="-128"/>
              </a:rPr>
              <a:t>school, during the breaks, they develop a new sign language</a:t>
            </a:r>
          </a:p>
          <a:p>
            <a:pPr marL="342900" indent="-342900" eaLnBrk="1" hangingPunct="1">
              <a:spcBef>
                <a:spcPct val="20000"/>
              </a:spcBef>
            </a:pPr>
            <a:r>
              <a:rPr lang="en-US" sz="2000" dirty="0" smtClean="0">
                <a:ea typeface="Osaka" pitchFamily="-104" charset="-128"/>
                <a:cs typeface="Osaka" pitchFamily="-104" charset="-128"/>
              </a:rPr>
              <a:t>(very different from signed Spanish)</a:t>
            </a:r>
          </a:p>
          <a:p>
            <a:pPr marL="342900" indent="-342900" eaLnBrk="1" hangingPunct="1">
              <a:spcBef>
                <a:spcPct val="20000"/>
              </a:spcBef>
            </a:pPr>
            <a:endParaRPr lang="en-US" sz="2000" b="0" dirty="0" smtClean="0">
              <a:ea typeface="Osaka" pitchFamily="-104" charset="-128"/>
              <a:cs typeface="Osaka" pitchFamily="-104" charset="-128"/>
            </a:endParaRPr>
          </a:p>
          <a:p>
            <a:pPr marL="342900" indent="-342900" eaLnBrk="1" hangingPunct="1">
              <a:spcBef>
                <a:spcPct val="20000"/>
              </a:spcBef>
            </a:pPr>
            <a:endParaRPr lang="en-US" sz="2000" b="0" dirty="0">
              <a:ea typeface="Osaka" pitchFamily="-104" charset="-128"/>
              <a:cs typeface="Osaka" pitchFamily="-104" charset="-128"/>
            </a:endParaRPr>
          </a:p>
        </p:txBody>
      </p:sp>
      <p:sp>
        <p:nvSpPr>
          <p:cNvPr id="376836" name="TextBox 7"/>
          <p:cNvSpPr txBox="1">
            <a:spLocks noChangeArrowheads="1"/>
          </p:cNvSpPr>
          <p:nvPr/>
        </p:nvSpPr>
        <p:spPr bwMode="auto">
          <a:xfrm>
            <a:off x="304800" y="3276600"/>
            <a:ext cx="84185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b="0"/>
              <a:t>http://www.pbs.org/wgbh/evolution/library/07/2/l_072_04.html</a:t>
            </a:r>
          </a:p>
        </p:txBody>
      </p:sp>
      <p:pic>
        <p:nvPicPr>
          <p:cNvPr id="376837" name="Picture 5" descr="Children signing, Anne Senghas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19200" y="4191000"/>
            <a:ext cx="1371600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76838" name="Picture 6" descr="language020905_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257800" y="4038600"/>
            <a:ext cx="2068513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76839" name="Picture 7" descr="language020905_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200400" y="4191000"/>
            <a:ext cx="1792288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322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2400" y="381000"/>
            <a:ext cx="6183313" cy="5853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2323" name="Text Box 5"/>
          <p:cNvSpPr txBox="1">
            <a:spLocks noChangeArrowheads="1"/>
          </p:cNvSpPr>
          <p:nvPr/>
        </p:nvSpPr>
        <p:spPr bwMode="auto">
          <a:xfrm>
            <a:off x="6499225" y="1592263"/>
            <a:ext cx="2416175" cy="2465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b="0">
                <a:solidFill>
                  <a:schemeClr val="folHlink"/>
                </a:solidFill>
              </a:rPr>
              <a:t>Inflection</a:t>
            </a:r>
            <a:r>
              <a:rPr lang="en-US" b="0"/>
              <a:t>:</a:t>
            </a:r>
          </a:p>
          <a:p>
            <a:pPr>
              <a:spcBef>
                <a:spcPct val="50000"/>
              </a:spcBef>
            </a:pPr>
            <a:r>
              <a:rPr lang="en-US" b="0"/>
              <a:t>He like</a:t>
            </a:r>
            <a:r>
              <a:rPr lang="en-US" b="0">
                <a:solidFill>
                  <a:srgbClr val="B3129A"/>
                </a:solidFill>
              </a:rPr>
              <a:t>s</a:t>
            </a:r>
            <a:r>
              <a:rPr lang="en-US" b="0"/>
              <a:t> me.</a:t>
            </a:r>
          </a:p>
          <a:p>
            <a:pPr>
              <a:spcBef>
                <a:spcPct val="50000"/>
              </a:spcBef>
            </a:pPr>
            <a:r>
              <a:rPr lang="en-US" b="0"/>
              <a:t>(as opposed to “he </a:t>
            </a:r>
            <a:r>
              <a:rPr lang="en-US" b="0">
                <a:solidFill>
                  <a:srgbClr val="B3129A"/>
                </a:solidFill>
              </a:rPr>
              <a:t>like</a:t>
            </a:r>
            <a:r>
              <a:rPr lang="en-US" b="0"/>
              <a:t> me”)</a:t>
            </a:r>
          </a:p>
          <a:p>
            <a:pPr>
              <a:spcBef>
                <a:spcPct val="50000"/>
              </a:spcBef>
            </a:pPr>
            <a:endParaRPr lang="en-US" b="0"/>
          </a:p>
        </p:txBody>
      </p:sp>
      <p:sp>
        <p:nvSpPr>
          <p:cNvPr id="4" name="Rectangle 3"/>
          <p:cNvSpPr/>
          <p:nvPr/>
        </p:nvSpPr>
        <p:spPr>
          <a:xfrm>
            <a:off x="6475294" y="6396335"/>
            <a:ext cx="22877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err="1" smtClean="0"/>
              <a:t>Senghas</a:t>
            </a:r>
            <a:r>
              <a:rPr lang="en-US" sz="1600" dirty="0" smtClean="0"/>
              <a:t> &amp; Coppola 2001</a:t>
            </a:r>
            <a:endParaRPr lang="en-US" sz="1600" dirty="0"/>
          </a:p>
        </p:txBody>
      </p:sp>
      <p:sp>
        <p:nvSpPr>
          <p:cNvPr id="5" name="ZoneTexte 4"/>
          <p:cNvSpPr txBox="1"/>
          <p:nvPr/>
        </p:nvSpPr>
        <p:spPr>
          <a:xfrm>
            <a:off x="6477000" y="4724400"/>
            <a:ext cx="30141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-104" charset="2"/>
              <a:buChar char="à"/>
            </a:pPr>
            <a:r>
              <a:rPr lang="fr-FR" dirty="0" smtClean="0">
                <a:sym typeface="Wingdings"/>
              </a:rPr>
              <a:t>effet d’</a:t>
            </a:r>
            <a:r>
              <a:rPr lang="fr-FR" dirty="0" err="1" smtClean="0">
                <a:sym typeface="Wingdings"/>
              </a:rPr>
              <a:t>age</a:t>
            </a:r>
            <a:r>
              <a:rPr lang="en-US" dirty="0" smtClean="0">
                <a:sym typeface="Wingdings"/>
              </a:rPr>
              <a:t> et de </a:t>
            </a:r>
            <a:r>
              <a:rPr lang="en-US" dirty="0" err="1" smtClean="0">
                <a:sym typeface="Wingdings"/>
              </a:rPr>
              <a:t>génération</a:t>
            </a:r>
            <a:endParaRPr lang="fr-FR" dirty="0" smtClean="0">
              <a:sym typeface="Wingding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accented speech (</a:t>
            </a:r>
            <a:r>
              <a:rPr lang="en-US" dirty="0" err="1" smtClean="0"/>
              <a:t>Bradlow</a:t>
            </a:r>
            <a:r>
              <a:rPr lang="en-US" dirty="0" smtClean="0"/>
              <a:t> &amp; Bent 2008)</a:t>
            </a:r>
          </a:p>
          <a:p>
            <a:pPr lvl="1"/>
            <a:r>
              <a:rPr lang="en-US" dirty="0" smtClean="0"/>
              <a:t>training: 5 repetitions of 16 sentences (in noise, no feedback)</a:t>
            </a:r>
          </a:p>
          <a:p>
            <a:pPr lvl="1"/>
            <a:r>
              <a:rPr lang="en-US" dirty="0" smtClean="0"/>
              <a:t>test: 2 new sets of 16 sentences</a:t>
            </a:r>
          </a:p>
          <a:p>
            <a:pPr lvl="1"/>
            <a:endParaRPr lang="en-US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927" y="3898531"/>
            <a:ext cx="7891917" cy="2959469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581400" y="228600"/>
            <a:ext cx="60960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language emergence in machines</a:t>
            </a:r>
            <a:endParaRPr lang="en-US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3192327" cy="1787703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650" y="3200400"/>
            <a:ext cx="3111500" cy="2413000"/>
          </a:xfrm>
          <a:prstGeom prst="rect">
            <a:avLst/>
          </a:prstGeom>
        </p:spPr>
      </p:pic>
      <p:sp>
        <p:nvSpPr>
          <p:cNvPr id="13" name="ZoneTexte 12"/>
          <p:cNvSpPr txBox="1"/>
          <p:nvPr/>
        </p:nvSpPr>
        <p:spPr>
          <a:xfrm>
            <a:off x="685800" y="6183868"/>
            <a:ext cx="3533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Talking heads (Steels et al 2001)</a:t>
            </a:r>
            <a:endParaRPr lang="en-US" dirty="0"/>
          </a:p>
        </p:txBody>
      </p:sp>
      <p:sp>
        <p:nvSpPr>
          <p:cNvPr id="15" name="ZoneTexte 14"/>
          <p:cNvSpPr txBox="1"/>
          <p:nvPr/>
        </p:nvSpPr>
        <p:spPr>
          <a:xfrm>
            <a:off x="5135823" y="5574268"/>
            <a:ext cx="2712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Mordatch</a:t>
            </a:r>
            <a:r>
              <a:rPr lang="fr-FR" dirty="0" smtClean="0"/>
              <a:t> &amp; </a:t>
            </a:r>
            <a:r>
              <a:rPr lang="fr-FR" dirty="0" err="1" smtClean="0"/>
              <a:t>Abbeel</a:t>
            </a:r>
            <a:r>
              <a:rPr lang="fr-FR" dirty="0" smtClean="0"/>
              <a:t> 2017 </a:t>
            </a:r>
            <a:endParaRPr lang="fr-FR" dirty="0"/>
          </a:p>
        </p:txBody>
      </p:sp>
      <p:pic>
        <p:nvPicPr>
          <p:cNvPr id="16" name="Imag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7800" y="3200400"/>
            <a:ext cx="2260600" cy="215900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4739232" y="6160532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sz="1400" dirty="0" err="1" smtClean="0"/>
              <a:t>see</a:t>
            </a:r>
            <a:r>
              <a:rPr lang="fr-FR" sz="1400" dirty="0" smtClean="0"/>
              <a:t> </a:t>
            </a:r>
            <a:r>
              <a:rPr lang="fr-FR" sz="1400" dirty="0" err="1" smtClean="0"/>
              <a:t>also</a:t>
            </a:r>
            <a:r>
              <a:rPr lang="fr-FR" sz="1400" dirty="0" smtClean="0"/>
              <a:t> </a:t>
            </a:r>
            <a:r>
              <a:rPr lang="fr-FR" sz="1400" dirty="0" err="1" smtClean="0"/>
              <a:t>Foerster</a:t>
            </a:r>
            <a:r>
              <a:rPr lang="fr-FR" sz="1400" dirty="0" smtClean="0"/>
              <a:t> et al., 2016; </a:t>
            </a:r>
            <a:r>
              <a:rPr lang="fr-FR" sz="1400" dirty="0" err="1" smtClean="0"/>
              <a:t>Sukhbaatar</a:t>
            </a:r>
            <a:r>
              <a:rPr lang="fr-FR" sz="1400" dirty="0" smtClean="0"/>
              <a:t> et al., 2016; </a:t>
            </a:r>
            <a:r>
              <a:rPr lang="fr-FR" sz="1400" dirty="0" err="1" smtClean="0"/>
              <a:t>Lazaridou</a:t>
            </a:r>
            <a:r>
              <a:rPr lang="fr-FR" sz="1400" dirty="0" smtClean="0"/>
              <a:t> et al., 2016; </a:t>
            </a:r>
            <a:r>
              <a:rPr lang="fr-FR" sz="1400" dirty="0" err="1" smtClean="0"/>
              <a:t>Havrilov</a:t>
            </a:r>
            <a:r>
              <a:rPr lang="fr-FR" sz="1400" dirty="0" smtClean="0"/>
              <a:t> &amp; </a:t>
            </a:r>
            <a:r>
              <a:rPr lang="fr-FR" sz="1400" dirty="0" err="1" smtClean="0"/>
              <a:t>Titov</a:t>
            </a:r>
            <a:r>
              <a:rPr lang="fr-FR" sz="1400" dirty="0" smtClean="0"/>
              <a:t>, 2017</a:t>
            </a:r>
            <a:endParaRPr lang="en-US" sz="1400" dirty="0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Summing up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417638"/>
            <a:ext cx="8686800" cy="5135562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power law everywhere</a:t>
            </a:r>
          </a:p>
          <a:p>
            <a:r>
              <a:rPr lang="en-US" dirty="0" smtClean="0"/>
              <a:t>the head of the distribution is easy (lots of data, interpolation)</a:t>
            </a:r>
          </a:p>
          <a:p>
            <a:r>
              <a:rPr lang="en-US" dirty="0" smtClean="0"/>
              <a:t>the tail of the distribution is hard (scarce data, extrapolation)</a:t>
            </a:r>
          </a:p>
          <a:p>
            <a:r>
              <a:rPr lang="en-US" dirty="0" smtClean="0"/>
              <a:t>humans deal with the problem though a host of mechanisms</a:t>
            </a:r>
          </a:p>
          <a:p>
            <a:pPr lvl="1"/>
            <a:r>
              <a:rPr lang="en-US" dirty="0" smtClean="0"/>
              <a:t>domain adaptation (new conditions, domains)</a:t>
            </a:r>
          </a:p>
          <a:p>
            <a:pPr lvl="1"/>
            <a:r>
              <a:rPr lang="en-US" dirty="0" smtClean="0"/>
              <a:t>episodic memory (new words)</a:t>
            </a:r>
          </a:p>
          <a:p>
            <a:pPr lvl="1"/>
            <a:r>
              <a:rPr lang="en-US" dirty="0" smtClean="0"/>
              <a:t>rule systems (new combinations)</a:t>
            </a:r>
          </a:p>
          <a:p>
            <a:pPr lvl="1"/>
            <a:r>
              <a:rPr lang="en-US" dirty="0" smtClean="0"/>
              <a:t>unsupervised/weakly supervised learning (small, noisy data)</a:t>
            </a:r>
          </a:p>
          <a:p>
            <a:r>
              <a:rPr lang="en-US" dirty="0" smtClean="0"/>
              <a:t>mimicking these with machine learning an active &amp; exciting area of research</a:t>
            </a:r>
          </a:p>
          <a:p>
            <a:endParaRPr lang="en-US" dirty="0" smtClean="0"/>
          </a:p>
          <a:p>
            <a:pPr lvl="1"/>
            <a:endParaRPr lang="en-US" dirty="0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15"/>
          <p:cNvSpPr txBox="1">
            <a:spLocks noChangeArrowheads="1"/>
          </p:cNvSpPr>
          <p:nvPr/>
        </p:nvSpPr>
        <p:spPr bwMode="auto">
          <a:xfrm>
            <a:off x="457200" y="3516313"/>
            <a:ext cx="84218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i="1" dirty="0">
                <a:latin typeface="Calibri" charset="0"/>
              </a:rPr>
              <a:t>labels</a:t>
            </a:r>
          </a:p>
        </p:txBody>
      </p:sp>
      <p:cxnSp>
        <p:nvCxnSpPr>
          <p:cNvPr id="12" name="Connecteur droit avec flèche 11"/>
          <p:cNvCxnSpPr>
            <a:endCxn id="13" idx="2"/>
          </p:cNvCxnSpPr>
          <p:nvPr/>
        </p:nvCxnSpPr>
        <p:spPr>
          <a:xfrm rot="16200000" flipV="1">
            <a:off x="671512" y="5395913"/>
            <a:ext cx="638175" cy="0"/>
          </a:xfrm>
          <a:prstGeom prst="straightConnector1">
            <a:avLst/>
          </a:prstGeom>
          <a:ln w="63500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457200" y="4238625"/>
            <a:ext cx="1066800" cy="838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>
              <a:defRPr/>
            </a:pPr>
            <a:r>
              <a:rPr lang="en-US">
                <a:solidFill>
                  <a:srgbClr val="0000FF"/>
                </a:solidFill>
                <a:ea typeface="ヒラギノ角ゴ Pro W3" pitchFamily="-96" charset="-128"/>
                <a:cs typeface="ヒラギノ角ゴ Pro W3" pitchFamily="-96" charset="-128"/>
              </a:rPr>
              <a:t>human</a:t>
            </a:r>
          </a:p>
          <a:p>
            <a:pPr algn="ctr">
              <a:defRPr/>
            </a:pPr>
            <a:r>
              <a:rPr lang="en-US">
                <a:solidFill>
                  <a:srgbClr val="0000FF"/>
                </a:solidFill>
                <a:ea typeface="ヒラギノ角ゴ Pro W3" pitchFamily="-96" charset="-128"/>
                <a:cs typeface="ヒラギノ角ゴ Pro W3" pitchFamily="-96" charset="-128"/>
              </a:rPr>
              <a:t>expert</a:t>
            </a:r>
          </a:p>
        </p:txBody>
      </p:sp>
      <p:sp>
        <p:nvSpPr>
          <p:cNvPr id="14" name="ZoneTexte 26"/>
          <p:cNvSpPr txBox="1">
            <a:spLocks noChangeArrowheads="1"/>
          </p:cNvSpPr>
          <p:nvPr/>
        </p:nvSpPr>
        <p:spPr bwMode="auto">
          <a:xfrm>
            <a:off x="685800" y="1905555"/>
            <a:ext cx="2590800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 smtClean="0">
                <a:latin typeface="Calibri" charset="0"/>
              </a:rPr>
              <a:t>human supervision:</a:t>
            </a:r>
          </a:p>
          <a:p>
            <a:pPr algn="ctr">
              <a:buFont typeface="Arial"/>
              <a:buChar char="•"/>
            </a:pPr>
            <a:r>
              <a:rPr lang="en-US" i="1" dirty="0" smtClean="0">
                <a:latin typeface="Calibri" charset="0"/>
              </a:rPr>
              <a:t> strong </a:t>
            </a:r>
            <a:r>
              <a:rPr lang="en-US" i="1" dirty="0">
                <a:latin typeface="Calibri" charset="0"/>
              </a:rPr>
              <a:t>(unambiguous)</a:t>
            </a:r>
            <a:endParaRPr lang="en-US" i="1" dirty="0" smtClean="0">
              <a:latin typeface="Calibri" charset="0"/>
            </a:endParaRPr>
          </a:p>
          <a:p>
            <a:pPr algn="ctr">
              <a:buFont typeface="Arial"/>
              <a:buChar char="•"/>
            </a:pPr>
            <a:r>
              <a:rPr lang="en-US" i="1" dirty="0" smtClean="0">
                <a:latin typeface="Calibri" charset="0"/>
              </a:rPr>
              <a:t> dense </a:t>
            </a:r>
            <a:r>
              <a:rPr lang="en-US" i="1" dirty="0">
                <a:latin typeface="Calibri" charset="0"/>
              </a:rPr>
              <a:t>(high </a:t>
            </a:r>
            <a:r>
              <a:rPr lang="en-US" i="1" dirty="0" err="1">
                <a:latin typeface="Calibri" charset="0"/>
              </a:rPr>
              <a:t>bitrate</a:t>
            </a:r>
            <a:r>
              <a:rPr lang="en-US" i="1" dirty="0" smtClean="0">
                <a:latin typeface="Calibri" charset="0"/>
              </a:rPr>
              <a:t>)</a:t>
            </a:r>
          </a:p>
          <a:p>
            <a:pPr algn="ctr">
              <a:buFont typeface="Arial"/>
              <a:buChar char="•"/>
            </a:pPr>
            <a:r>
              <a:rPr lang="en-US" i="1" dirty="0" smtClean="0">
                <a:latin typeface="Calibri" charset="0"/>
              </a:rPr>
              <a:t> mono directional</a:t>
            </a:r>
            <a:endParaRPr lang="en-US" i="1" dirty="0">
              <a:latin typeface="Calibri" charset="0"/>
            </a:endParaRPr>
          </a:p>
        </p:txBody>
      </p:sp>
      <p:sp>
        <p:nvSpPr>
          <p:cNvPr id="15" name="ZoneTexte 30"/>
          <p:cNvSpPr txBox="1">
            <a:spLocks noChangeArrowheads="1"/>
          </p:cNvSpPr>
          <p:nvPr/>
        </p:nvSpPr>
        <p:spPr bwMode="auto">
          <a:xfrm>
            <a:off x="1143000" y="5638800"/>
            <a:ext cx="120332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>
                <a:latin typeface="Calibri" charset="0"/>
              </a:rPr>
              <a:t>data </a:t>
            </a:r>
            <a:r>
              <a:rPr lang="en-US" i="1">
                <a:latin typeface="Calibri" charset="0"/>
              </a:rPr>
              <a:t>(big)</a:t>
            </a:r>
          </a:p>
        </p:txBody>
      </p:sp>
      <p:cxnSp>
        <p:nvCxnSpPr>
          <p:cNvPr id="16" name="Connecteur droit avec flèche 15"/>
          <p:cNvCxnSpPr/>
          <p:nvPr/>
        </p:nvCxnSpPr>
        <p:spPr>
          <a:xfrm rot="16200000" flipV="1">
            <a:off x="1966912" y="5407026"/>
            <a:ext cx="638175" cy="0"/>
          </a:xfrm>
          <a:prstGeom prst="straightConnector1">
            <a:avLst/>
          </a:prstGeom>
          <a:ln w="63500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1693863" y="4249738"/>
            <a:ext cx="1152525" cy="838200"/>
          </a:xfrm>
          <a:prstGeom prst="rect">
            <a:avLst/>
          </a:prstGeom>
          <a:solidFill>
            <a:srgbClr val="FDEADA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anchor="ctr">
            <a:prstTxWarp prst="textNoShape">
              <a:avLst/>
            </a:prstTxWarp>
          </a:bodyPr>
          <a:lstStyle/>
          <a:p>
            <a:pPr algn="ctr">
              <a:defRPr/>
            </a:pPr>
            <a:r>
              <a:rPr lang="en-US" sz="1600" dirty="0" smtClean="0">
                <a:solidFill>
                  <a:srgbClr val="0000FF"/>
                </a:solidFill>
                <a:ea typeface="ヒラギノ角ゴ Pro W3" pitchFamily="-96" charset="-128"/>
                <a:cs typeface="ヒラギノ角ゴ Pro W3" pitchFamily="-96" charset="-128"/>
              </a:rPr>
              <a:t>optimization algorithm</a:t>
            </a:r>
            <a:endParaRPr lang="en-US" sz="1600" dirty="0">
              <a:solidFill>
                <a:srgbClr val="0000FF"/>
              </a:solidFill>
              <a:ea typeface="ヒラギノ角ゴ Pro W3" pitchFamily="-96" charset="-128"/>
              <a:cs typeface="ヒラギノ角ゴ Pro W3" pitchFamily="-96" charset="-128"/>
            </a:endParaRPr>
          </a:p>
        </p:txBody>
      </p:sp>
      <p:sp>
        <p:nvSpPr>
          <p:cNvPr id="18" name="ZoneTexte 5"/>
          <p:cNvSpPr txBox="1">
            <a:spLocks noChangeArrowheads="1"/>
          </p:cNvSpPr>
          <p:nvPr/>
        </p:nvSpPr>
        <p:spPr bwMode="auto">
          <a:xfrm>
            <a:off x="2346325" y="3689866"/>
            <a:ext cx="153502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i="1" dirty="0" smtClean="0">
                <a:latin typeface="Calibri" charset="0"/>
              </a:rPr>
              <a:t>cost function</a:t>
            </a:r>
            <a:endParaRPr lang="en-US" i="1" dirty="0">
              <a:latin typeface="Calibri" charset="0"/>
            </a:endParaRPr>
          </a:p>
        </p:txBody>
      </p:sp>
      <p:cxnSp>
        <p:nvCxnSpPr>
          <p:cNvPr id="19" name="Connecteur en arc 18"/>
          <p:cNvCxnSpPr>
            <a:stCxn id="13" idx="0"/>
            <a:endCxn id="17" idx="0"/>
          </p:cNvCxnSpPr>
          <p:nvPr/>
        </p:nvCxnSpPr>
        <p:spPr>
          <a:xfrm rot="16200000" flipH="1">
            <a:off x="1624806" y="3604419"/>
            <a:ext cx="11113" cy="1279525"/>
          </a:xfrm>
          <a:prstGeom prst="curvedConnector3">
            <a:avLst>
              <a:gd name="adj1" fmla="val -5832700"/>
            </a:avLst>
          </a:prstGeom>
          <a:ln w="63500"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ZoneTexte 52"/>
          <p:cNvSpPr txBox="1">
            <a:spLocks noChangeArrowheads="1"/>
          </p:cNvSpPr>
          <p:nvPr/>
        </p:nvSpPr>
        <p:spPr bwMode="auto">
          <a:xfrm>
            <a:off x="251543" y="1371600"/>
            <a:ext cx="396605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400" u="sng" dirty="0" smtClean="0"/>
              <a:t>Standard Machine Learning</a:t>
            </a:r>
            <a:endParaRPr lang="en-US" sz="2400" u="sng" dirty="0"/>
          </a:p>
        </p:txBody>
      </p:sp>
      <p:sp>
        <p:nvSpPr>
          <p:cNvPr id="21" name="ZoneTexte 20"/>
          <p:cNvSpPr txBox="1"/>
          <p:nvPr/>
        </p:nvSpPr>
        <p:spPr>
          <a:xfrm>
            <a:off x="2895989" y="4038600"/>
            <a:ext cx="15236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 smtClean="0"/>
              <a:t>(evaluation &amp; training)</a:t>
            </a:r>
            <a:endParaRPr lang="en-US" sz="1400" i="1" dirty="0"/>
          </a:p>
        </p:txBody>
      </p:sp>
      <p:sp>
        <p:nvSpPr>
          <p:cNvPr id="22" name="Titre 2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15"/>
          <p:cNvSpPr txBox="1">
            <a:spLocks noChangeArrowheads="1"/>
          </p:cNvSpPr>
          <p:nvPr/>
        </p:nvSpPr>
        <p:spPr bwMode="auto">
          <a:xfrm>
            <a:off x="457200" y="3516313"/>
            <a:ext cx="84218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i="1" dirty="0">
                <a:latin typeface="Calibri" charset="0"/>
              </a:rPr>
              <a:t>labels</a:t>
            </a:r>
          </a:p>
        </p:txBody>
      </p:sp>
      <p:cxnSp>
        <p:nvCxnSpPr>
          <p:cNvPr id="5" name="Connecteur droit avec flèche 4"/>
          <p:cNvCxnSpPr>
            <a:endCxn id="6" idx="2"/>
          </p:cNvCxnSpPr>
          <p:nvPr/>
        </p:nvCxnSpPr>
        <p:spPr>
          <a:xfrm rot="16200000" flipV="1">
            <a:off x="6131992" y="5338763"/>
            <a:ext cx="638175" cy="0"/>
          </a:xfrm>
          <a:prstGeom prst="straightConnector1">
            <a:avLst/>
          </a:prstGeom>
          <a:ln w="63500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5917680" y="4181475"/>
            <a:ext cx="1066800" cy="838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 err="1" smtClean="0">
                <a:solidFill>
                  <a:srgbClr val="0000FF"/>
                </a:solidFill>
              </a:rPr>
              <a:t>na</a:t>
            </a:r>
            <a:r>
              <a:rPr lang="fr-FR" sz="1400" dirty="0" err="1" smtClean="0">
                <a:solidFill>
                  <a:srgbClr val="0000FF"/>
                </a:solidFill>
              </a:rPr>
              <a:t>ï</a:t>
            </a:r>
            <a:r>
              <a:rPr lang="en-US" sz="1400" dirty="0" err="1" smtClean="0">
                <a:solidFill>
                  <a:srgbClr val="0000FF"/>
                </a:solidFill>
              </a:rPr>
              <a:t>ve</a:t>
            </a:r>
            <a:r>
              <a:rPr lang="en-US" sz="1400" dirty="0" smtClean="0">
                <a:solidFill>
                  <a:srgbClr val="0000FF"/>
                </a:solidFill>
              </a:rPr>
              <a:t> human</a:t>
            </a:r>
            <a:endParaRPr lang="en-US" sz="1400" dirty="0">
              <a:solidFill>
                <a:srgbClr val="0000FF"/>
              </a:solidFill>
            </a:endParaRPr>
          </a:p>
        </p:txBody>
      </p:sp>
      <p:sp>
        <p:nvSpPr>
          <p:cNvPr id="7" name="ZoneTexte 26"/>
          <p:cNvSpPr txBox="1">
            <a:spLocks noChangeArrowheads="1"/>
          </p:cNvSpPr>
          <p:nvPr/>
        </p:nvSpPr>
        <p:spPr bwMode="auto">
          <a:xfrm>
            <a:off x="6114011" y="1981755"/>
            <a:ext cx="2274982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dirty="0" smtClean="0">
                <a:latin typeface="Calibri" charset="0"/>
              </a:rPr>
              <a:t>human supervision:</a:t>
            </a:r>
          </a:p>
          <a:p>
            <a:pPr>
              <a:buFont typeface="Arial"/>
              <a:buChar char="•"/>
            </a:pPr>
            <a:r>
              <a:rPr lang="en-US" i="1" dirty="0" smtClean="0">
                <a:latin typeface="Calibri" charset="0"/>
              </a:rPr>
              <a:t> weak </a:t>
            </a:r>
            <a:r>
              <a:rPr lang="en-US" i="1" dirty="0">
                <a:latin typeface="Calibri" charset="0"/>
              </a:rPr>
              <a:t>(ambiguous)</a:t>
            </a:r>
            <a:endParaRPr lang="en-US" i="1" dirty="0" smtClean="0">
              <a:latin typeface="Calibri" charset="0"/>
            </a:endParaRPr>
          </a:p>
          <a:p>
            <a:pPr>
              <a:buFont typeface="Arial"/>
              <a:buChar char="•"/>
            </a:pPr>
            <a:r>
              <a:rPr lang="en-US" i="1" dirty="0" smtClean="0">
                <a:latin typeface="Calibri" charset="0"/>
              </a:rPr>
              <a:t> sparse </a:t>
            </a:r>
            <a:r>
              <a:rPr lang="en-US" i="1" dirty="0">
                <a:latin typeface="Calibri" charset="0"/>
              </a:rPr>
              <a:t>(low </a:t>
            </a:r>
            <a:r>
              <a:rPr lang="en-US" i="1" dirty="0" err="1">
                <a:latin typeface="Calibri" charset="0"/>
              </a:rPr>
              <a:t>bitrate</a:t>
            </a:r>
            <a:r>
              <a:rPr lang="en-US" i="1" dirty="0" smtClean="0">
                <a:latin typeface="Calibri" charset="0"/>
              </a:rPr>
              <a:t>)</a:t>
            </a:r>
          </a:p>
          <a:p>
            <a:pPr>
              <a:buFont typeface="Arial"/>
              <a:buChar char="•"/>
            </a:pPr>
            <a:r>
              <a:rPr lang="en-US" i="1" dirty="0" smtClean="0">
                <a:latin typeface="Calibri" charset="0"/>
              </a:rPr>
              <a:t> bi-directional</a:t>
            </a:r>
            <a:endParaRPr lang="en-US" i="1" dirty="0">
              <a:latin typeface="Calibri" charset="0"/>
            </a:endParaRPr>
          </a:p>
        </p:txBody>
      </p:sp>
      <p:sp>
        <p:nvSpPr>
          <p:cNvPr id="8" name="ZoneTexte 30"/>
          <p:cNvSpPr txBox="1">
            <a:spLocks noChangeArrowheads="1"/>
          </p:cNvSpPr>
          <p:nvPr/>
        </p:nvSpPr>
        <p:spPr bwMode="auto">
          <a:xfrm>
            <a:off x="5824705" y="5650468"/>
            <a:ext cx="3014495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dirty="0" smtClean="0">
                <a:latin typeface="Calibri" charset="0"/>
              </a:rPr>
              <a:t>naturalistic data </a:t>
            </a:r>
            <a:r>
              <a:rPr lang="en-US" i="1" dirty="0" smtClean="0">
                <a:latin typeface="Calibri" charset="0"/>
              </a:rPr>
              <a:t>(bigger, messier, multimodal)</a:t>
            </a:r>
            <a:endParaRPr lang="en-US" i="1" dirty="0">
              <a:latin typeface="Calibri" charset="0"/>
            </a:endParaRPr>
          </a:p>
        </p:txBody>
      </p:sp>
      <p:cxnSp>
        <p:nvCxnSpPr>
          <p:cNvPr id="9" name="Connecteur droit avec flèche 8"/>
          <p:cNvCxnSpPr/>
          <p:nvPr/>
        </p:nvCxnSpPr>
        <p:spPr>
          <a:xfrm rot="16200000" flipV="1">
            <a:off x="7427392" y="5349876"/>
            <a:ext cx="638175" cy="0"/>
          </a:xfrm>
          <a:prstGeom prst="straightConnector1">
            <a:avLst/>
          </a:prstGeom>
          <a:ln w="63500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7213080" y="4192588"/>
            <a:ext cx="1066800" cy="838200"/>
          </a:xfrm>
          <a:prstGeom prst="rect">
            <a:avLst/>
          </a:prstGeom>
          <a:solidFill>
            <a:srgbClr val="FDEADA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 smtClean="0">
                <a:solidFill>
                  <a:srgbClr val="0000FF"/>
                </a:solidFill>
              </a:rPr>
              <a:t>optimization algorithm</a:t>
            </a:r>
            <a:endParaRPr lang="en-US" sz="1400" dirty="0">
              <a:solidFill>
                <a:srgbClr val="0000FF"/>
              </a:solidFill>
            </a:endParaRPr>
          </a:p>
        </p:txBody>
      </p:sp>
      <p:cxnSp>
        <p:nvCxnSpPr>
          <p:cNvPr id="11" name="Connecteur en arc 10"/>
          <p:cNvCxnSpPr>
            <a:stCxn id="6" idx="0"/>
            <a:endCxn id="10" idx="0"/>
          </p:cNvCxnSpPr>
          <p:nvPr/>
        </p:nvCxnSpPr>
        <p:spPr>
          <a:xfrm rot="16200000" flipH="1">
            <a:off x="7093223" y="3539332"/>
            <a:ext cx="11113" cy="1295400"/>
          </a:xfrm>
          <a:prstGeom prst="curvedConnector3">
            <a:avLst>
              <a:gd name="adj1" fmla="val -3893854"/>
            </a:avLst>
          </a:prstGeom>
          <a:ln w="12700">
            <a:prstDash val="solid"/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avec flèche 11"/>
          <p:cNvCxnSpPr>
            <a:endCxn id="13" idx="2"/>
          </p:cNvCxnSpPr>
          <p:nvPr/>
        </p:nvCxnSpPr>
        <p:spPr>
          <a:xfrm rot="16200000" flipV="1">
            <a:off x="671512" y="5395913"/>
            <a:ext cx="638175" cy="0"/>
          </a:xfrm>
          <a:prstGeom prst="straightConnector1">
            <a:avLst/>
          </a:prstGeom>
          <a:ln w="63500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457200" y="4238625"/>
            <a:ext cx="1066800" cy="838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>
              <a:defRPr/>
            </a:pPr>
            <a:r>
              <a:rPr lang="en-US">
                <a:solidFill>
                  <a:srgbClr val="0000FF"/>
                </a:solidFill>
                <a:ea typeface="ヒラギノ角ゴ Pro W3" pitchFamily="-96" charset="-128"/>
                <a:cs typeface="ヒラギノ角ゴ Pro W3" pitchFamily="-96" charset="-128"/>
              </a:rPr>
              <a:t>human</a:t>
            </a:r>
          </a:p>
          <a:p>
            <a:pPr algn="ctr">
              <a:defRPr/>
            </a:pPr>
            <a:r>
              <a:rPr lang="en-US">
                <a:solidFill>
                  <a:srgbClr val="0000FF"/>
                </a:solidFill>
                <a:ea typeface="ヒラギノ角ゴ Pro W3" pitchFamily="-96" charset="-128"/>
                <a:cs typeface="ヒラギノ角ゴ Pro W3" pitchFamily="-96" charset="-128"/>
              </a:rPr>
              <a:t>expert</a:t>
            </a:r>
          </a:p>
        </p:txBody>
      </p:sp>
      <p:sp>
        <p:nvSpPr>
          <p:cNvPr id="14" name="ZoneTexte 26"/>
          <p:cNvSpPr txBox="1">
            <a:spLocks noChangeArrowheads="1"/>
          </p:cNvSpPr>
          <p:nvPr/>
        </p:nvSpPr>
        <p:spPr bwMode="auto">
          <a:xfrm>
            <a:off x="685800" y="1905555"/>
            <a:ext cx="2590800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 smtClean="0">
                <a:latin typeface="Calibri" charset="0"/>
              </a:rPr>
              <a:t>human supervision:</a:t>
            </a:r>
          </a:p>
          <a:p>
            <a:pPr algn="ctr">
              <a:buFont typeface="Arial"/>
              <a:buChar char="•"/>
            </a:pPr>
            <a:r>
              <a:rPr lang="en-US" i="1" dirty="0" smtClean="0">
                <a:latin typeface="Calibri" charset="0"/>
              </a:rPr>
              <a:t> strong </a:t>
            </a:r>
            <a:r>
              <a:rPr lang="en-US" i="1" dirty="0">
                <a:latin typeface="Calibri" charset="0"/>
              </a:rPr>
              <a:t>(unambiguous)</a:t>
            </a:r>
            <a:endParaRPr lang="en-US" i="1" dirty="0" smtClean="0">
              <a:latin typeface="Calibri" charset="0"/>
            </a:endParaRPr>
          </a:p>
          <a:p>
            <a:pPr algn="ctr">
              <a:buFont typeface="Arial"/>
              <a:buChar char="•"/>
            </a:pPr>
            <a:r>
              <a:rPr lang="en-US" i="1" dirty="0" smtClean="0">
                <a:latin typeface="Calibri" charset="0"/>
              </a:rPr>
              <a:t> dense </a:t>
            </a:r>
            <a:r>
              <a:rPr lang="en-US" i="1" dirty="0">
                <a:latin typeface="Calibri" charset="0"/>
              </a:rPr>
              <a:t>(high </a:t>
            </a:r>
            <a:r>
              <a:rPr lang="en-US" i="1" dirty="0" err="1">
                <a:latin typeface="Calibri" charset="0"/>
              </a:rPr>
              <a:t>bitrate</a:t>
            </a:r>
            <a:r>
              <a:rPr lang="en-US" i="1" dirty="0" smtClean="0">
                <a:latin typeface="Calibri" charset="0"/>
              </a:rPr>
              <a:t>)</a:t>
            </a:r>
          </a:p>
          <a:p>
            <a:pPr algn="ctr">
              <a:buFont typeface="Arial"/>
              <a:buChar char="•"/>
            </a:pPr>
            <a:r>
              <a:rPr lang="en-US" i="1" dirty="0" smtClean="0">
                <a:latin typeface="Calibri" charset="0"/>
              </a:rPr>
              <a:t> mono directional</a:t>
            </a:r>
            <a:endParaRPr lang="en-US" i="1" dirty="0">
              <a:latin typeface="Calibri" charset="0"/>
            </a:endParaRPr>
          </a:p>
        </p:txBody>
      </p:sp>
      <p:sp>
        <p:nvSpPr>
          <p:cNvPr id="15" name="ZoneTexte 30"/>
          <p:cNvSpPr txBox="1">
            <a:spLocks noChangeArrowheads="1"/>
          </p:cNvSpPr>
          <p:nvPr/>
        </p:nvSpPr>
        <p:spPr bwMode="auto">
          <a:xfrm>
            <a:off x="1143000" y="5638800"/>
            <a:ext cx="120332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>
                <a:latin typeface="Calibri" charset="0"/>
              </a:rPr>
              <a:t>data </a:t>
            </a:r>
            <a:r>
              <a:rPr lang="en-US" i="1">
                <a:latin typeface="Calibri" charset="0"/>
              </a:rPr>
              <a:t>(big)</a:t>
            </a:r>
          </a:p>
        </p:txBody>
      </p:sp>
      <p:cxnSp>
        <p:nvCxnSpPr>
          <p:cNvPr id="16" name="Connecteur droit avec flèche 15"/>
          <p:cNvCxnSpPr/>
          <p:nvPr/>
        </p:nvCxnSpPr>
        <p:spPr>
          <a:xfrm rot="16200000" flipV="1">
            <a:off x="1966912" y="5407026"/>
            <a:ext cx="638175" cy="0"/>
          </a:xfrm>
          <a:prstGeom prst="straightConnector1">
            <a:avLst/>
          </a:prstGeom>
          <a:ln w="63500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1693863" y="4249738"/>
            <a:ext cx="1152525" cy="838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anchor="ctr">
            <a:prstTxWarp prst="textNoShape">
              <a:avLst/>
            </a:prstTxWarp>
          </a:bodyPr>
          <a:lstStyle/>
          <a:p>
            <a:pPr algn="ctr">
              <a:defRPr/>
            </a:pPr>
            <a:r>
              <a:rPr lang="en-US" sz="1600" dirty="0" smtClean="0">
                <a:solidFill>
                  <a:srgbClr val="0000FF"/>
                </a:solidFill>
                <a:ea typeface="ヒラギノ角ゴ Pro W3" pitchFamily="-96" charset="-128"/>
                <a:cs typeface="ヒラギノ角ゴ Pro W3" pitchFamily="-96" charset="-128"/>
              </a:rPr>
              <a:t>optimization algorithm</a:t>
            </a:r>
            <a:endParaRPr lang="en-US" sz="1600" dirty="0">
              <a:solidFill>
                <a:srgbClr val="0000FF"/>
              </a:solidFill>
              <a:ea typeface="ヒラギノ角ゴ Pro W3" pitchFamily="-96" charset="-128"/>
              <a:cs typeface="ヒラギノ角ゴ Pro W3" pitchFamily="-96" charset="-128"/>
            </a:endParaRPr>
          </a:p>
        </p:txBody>
      </p:sp>
      <p:sp>
        <p:nvSpPr>
          <p:cNvPr id="18" name="ZoneTexte 5"/>
          <p:cNvSpPr txBox="1">
            <a:spLocks noChangeArrowheads="1"/>
          </p:cNvSpPr>
          <p:nvPr/>
        </p:nvSpPr>
        <p:spPr bwMode="auto">
          <a:xfrm>
            <a:off x="2346325" y="3689866"/>
            <a:ext cx="153502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i="1" dirty="0" smtClean="0">
                <a:latin typeface="Calibri" charset="0"/>
              </a:rPr>
              <a:t>cost function</a:t>
            </a:r>
            <a:endParaRPr lang="en-US" i="1" dirty="0">
              <a:latin typeface="Calibri" charset="0"/>
            </a:endParaRPr>
          </a:p>
        </p:txBody>
      </p:sp>
      <p:cxnSp>
        <p:nvCxnSpPr>
          <p:cNvPr id="19" name="Connecteur en arc 18"/>
          <p:cNvCxnSpPr>
            <a:stCxn id="13" idx="0"/>
            <a:endCxn id="17" idx="0"/>
          </p:cNvCxnSpPr>
          <p:nvPr/>
        </p:nvCxnSpPr>
        <p:spPr>
          <a:xfrm rot="16200000" flipH="1">
            <a:off x="1624806" y="3604419"/>
            <a:ext cx="11113" cy="1279525"/>
          </a:xfrm>
          <a:prstGeom prst="curvedConnector3">
            <a:avLst>
              <a:gd name="adj1" fmla="val -5832700"/>
            </a:avLst>
          </a:prstGeom>
          <a:ln w="63500"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ZoneTexte 52"/>
          <p:cNvSpPr txBox="1">
            <a:spLocks noChangeArrowheads="1"/>
          </p:cNvSpPr>
          <p:nvPr/>
        </p:nvSpPr>
        <p:spPr bwMode="auto">
          <a:xfrm>
            <a:off x="251543" y="1371600"/>
            <a:ext cx="396605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400" u="sng" dirty="0" smtClean="0"/>
              <a:t>Standard Machine Learning</a:t>
            </a:r>
            <a:endParaRPr lang="en-US" sz="2400" u="sng" dirty="0"/>
          </a:p>
        </p:txBody>
      </p:sp>
      <p:sp>
        <p:nvSpPr>
          <p:cNvPr id="21" name="ZoneTexte 53"/>
          <p:cNvSpPr txBox="1">
            <a:spLocks noChangeArrowheads="1"/>
          </p:cNvSpPr>
          <p:nvPr/>
        </p:nvSpPr>
        <p:spPr bwMode="auto">
          <a:xfrm>
            <a:off x="5023025" y="1371600"/>
            <a:ext cx="4273375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400" u="sng" dirty="0" smtClean="0"/>
              <a:t>Human-like Machine Learning</a:t>
            </a:r>
            <a:endParaRPr lang="en-US" sz="2400" u="sng" dirty="0"/>
          </a:p>
        </p:txBody>
      </p:sp>
      <p:cxnSp>
        <p:nvCxnSpPr>
          <p:cNvPr id="22" name="Connecteur droit avec flèche 21"/>
          <p:cNvCxnSpPr/>
          <p:nvPr/>
        </p:nvCxnSpPr>
        <p:spPr>
          <a:xfrm rot="16200000" flipV="1">
            <a:off x="6436792" y="5348288"/>
            <a:ext cx="638175" cy="0"/>
          </a:xfrm>
          <a:prstGeom prst="straightConnector1">
            <a:avLst/>
          </a:prstGeom>
          <a:ln w="63500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avec flèche 22"/>
          <p:cNvCxnSpPr/>
          <p:nvPr/>
        </p:nvCxnSpPr>
        <p:spPr>
          <a:xfrm rot="16200000" flipV="1">
            <a:off x="5827193" y="5357813"/>
            <a:ext cx="638175" cy="0"/>
          </a:xfrm>
          <a:prstGeom prst="straightConnector1">
            <a:avLst/>
          </a:prstGeom>
          <a:ln w="63500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avec flèche 23"/>
          <p:cNvCxnSpPr/>
          <p:nvPr/>
        </p:nvCxnSpPr>
        <p:spPr>
          <a:xfrm rot="16200000" flipV="1">
            <a:off x="7122592" y="5367338"/>
            <a:ext cx="638175" cy="0"/>
          </a:xfrm>
          <a:prstGeom prst="straightConnector1">
            <a:avLst/>
          </a:prstGeom>
          <a:ln w="63500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avec flèche 24"/>
          <p:cNvCxnSpPr/>
          <p:nvPr/>
        </p:nvCxnSpPr>
        <p:spPr>
          <a:xfrm rot="16200000" flipV="1">
            <a:off x="7732193" y="5348288"/>
            <a:ext cx="638175" cy="0"/>
          </a:xfrm>
          <a:prstGeom prst="straightConnector1">
            <a:avLst/>
          </a:prstGeom>
          <a:ln w="63500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ZoneTexte 15"/>
          <p:cNvSpPr txBox="1">
            <a:spLocks noChangeArrowheads="1"/>
          </p:cNvSpPr>
          <p:nvPr/>
        </p:nvSpPr>
        <p:spPr bwMode="auto">
          <a:xfrm>
            <a:off x="6620450" y="3807023"/>
            <a:ext cx="956855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400" i="1" dirty="0" smtClean="0">
                <a:latin typeface="Calibri" charset="0"/>
              </a:rPr>
              <a:t>feedback</a:t>
            </a:r>
            <a:endParaRPr lang="en-US" sz="1400" i="1" dirty="0">
              <a:latin typeface="Calibri" charset="0"/>
            </a:endParaRPr>
          </a:p>
        </p:txBody>
      </p:sp>
      <p:cxnSp>
        <p:nvCxnSpPr>
          <p:cNvPr id="37" name="Connecteur en arc 36"/>
          <p:cNvCxnSpPr>
            <a:stCxn id="42" idx="6"/>
            <a:endCxn id="42" idx="0"/>
          </p:cNvCxnSpPr>
          <p:nvPr/>
        </p:nvCxnSpPr>
        <p:spPr>
          <a:xfrm flipH="1" flipV="1">
            <a:off x="8075206" y="4191000"/>
            <a:ext cx="226606" cy="228600"/>
          </a:xfrm>
          <a:prstGeom prst="curvedConnector4">
            <a:avLst>
              <a:gd name="adj1" fmla="val -63872"/>
              <a:gd name="adj2" fmla="val 200000"/>
            </a:avLst>
          </a:prstGeom>
          <a:ln w="38100"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Ellipse 41"/>
          <p:cNvSpPr/>
          <p:nvPr/>
        </p:nvSpPr>
        <p:spPr>
          <a:xfrm>
            <a:off x="7848600" y="4191000"/>
            <a:ext cx="453212" cy="457200"/>
          </a:xfrm>
          <a:prstGeom prst="ellipse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ZoneTexte 5"/>
          <p:cNvSpPr txBox="1">
            <a:spLocks noChangeArrowheads="1"/>
          </p:cNvSpPr>
          <p:nvPr/>
        </p:nvSpPr>
        <p:spPr bwMode="auto">
          <a:xfrm>
            <a:off x="7577305" y="3429000"/>
            <a:ext cx="1236153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400" i="1" dirty="0" smtClean="0">
                <a:latin typeface="Calibri" charset="0"/>
              </a:rPr>
              <a:t>cost function</a:t>
            </a:r>
            <a:endParaRPr lang="en-US" sz="1400" i="1" dirty="0">
              <a:latin typeface="Calibri" charset="0"/>
            </a:endParaRPr>
          </a:p>
        </p:txBody>
      </p:sp>
      <p:sp>
        <p:nvSpPr>
          <p:cNvPr id="34" name="ZoneTexte 33"/>
          <p:cNvSpPr txBox="1"/>
          <p:nvPr/>
        </p:nvSpPr>
        <p:spPr>
          <a:xfrm>
            <a:off x="2895989" y="4038600"/>
            <a:ext cx="15236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 smtClean="0"/>
              <a:t>(evaluation &amp; training)</a:t>
            </a:r>
            <a:endParaRPr lang="en-US" sz="1400" i="1" dirty="0"/>
          </a:p>
        </p:txBody>
      </p:sp>
      <p:sp>
        <p:nvSpPr>
          <p:cNvPr id="30" name="Titre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4572000" cy="4525963"/>
          </a:xfrm>
        </p:spPr>
        <p:txBody>
          <a:bodyPr/>
          <a:lstStyle/>
          <a:p>
            <a:r>
              <a:rPr lang="en-US" dirty="0" smtClean="0"/>
              <a:t>perceptual learning </a:t>
            </a:r>
            <a:r>
              <a:rPr lang="en-US" sz="2400" dirty="0" smtClean="0"/>
              <a:t>(Norris, McQueen Cutler, 2003)</a:t>
            </a:r>
          </a:p>
          <a:p>
            <a:pPr lvl="1"/>
            <a:r>
              <a:rPr lang="en-US" dirty="0" smtClean="0"/>
              <a:t>20 words with ambiguous final </a:t>
            </a:r>
            <a:r>
              <a:rPr lang="en-US" dirty="0" err="1" smtClean="0"/>
              <a:t>s/f</a:t>
            </a:r>
            <a:endParaRPr lang="en-US" dirty="0" smtClean="0"/>
          </a:p>
          <a:p>
            <a:pPr lvl="1"/>
            <a:r>
              <a:rPr lang="en-US" dirty="0" smtClean="0"/>
              <a:t>(</a:t>
            </a:r>
            <a:r>
              <a:rPr lang="en-US" dirty="0" err="1" smtClean="0"/>
              <a:t>eg</a:t>
            </a:r>
            <a:r>
              <a:rPr lang="en-US" dirty="0" smtClean="0"/>
              <a:t>: </a:t>
            </a:r>
            <a:r>
              <a:rPr lang="en-US" dirty="0" err="1" smtClean="0"/>
              <a:t>astu[sf]e</a:t>
            </a:r>
            <a:r>
              <a:rPr lang="en-US" dirty="0" smtClean="0"/>
              <a:t>, or </a:t>
            </a:r>
            <a:r>
              <a:rPr lang="en-US" dirty="0" err="1" smtClean="0"/>
              <a:t>cara[sf]e</a:t>
            </a:r>
            <a:r>
              <a:rPr lang="en-US" dirty="0" smtClean="0"/>
              <a:t>) </a:t>
            </a:r>
            <a:endParaRPr lang="en-US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4100" y="2514600"/>
            <a:ext cx="4356100" cy="40259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domain adaptation in machines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5410200" cy="4844534"/>
          </a:xfrm>
        </p:spPr>
        <p:txBody>
          <a:bodyPr>
            <a:normAutofit lnSpcReduction="10000"/>
          </a:bodyPr>
          <a:lstStyle/>
          <a:p>
            <a:r>
              <a:rPr lang="en-US" dirty="0" err="1" smtClean="0"/>
              <a:t>fMLLR</a:t>
            </a:r>
            <a:endParaRPr lang="en-US" dirty="0" smtClean="0"/>
          </a:p>
          <a:p>
            <a:pPr lvl="1"/>
            <a:r>
              <a:rPr lang="en-US" dirty="0" err="1" smtClean="0"/>
              <a:t>x</a:t>
            </a:r>
            <a:r>
              <a:rPr lang="fr-FR" dirty="0" err="1" smtClean="0">
                <a:sym typeface="Wingdings"/>
              </a:rPr>
              <a:t>Ax+b</a:t>
            </a:r>
            <a:r>
              <a:rPr lang="fr-FR" dirty="0" smtClean="0">
                <a:sym typeface="Wingdings"/>
              </a:rPr>
              <a:t> </a:t>
            </a:r>
            <a:r>
              <a:rPr lang="fr-FR" sz="1946" dirty="0" smtClean="0">
                <a:sym typeface="Wingdings"/>
              </a:rPr>
              <a:t>to </a:t>
            </a:r>
            <a:r>
              <a:rPr lang="fr-FR" sz="1946" dirty="0" err="1" smtClean="0">
                <a:sym typeface="Wingdings"/>
              </a:rPr>
              <a:t>maximize</a:t>
            </a:r>
            <a:r>
              <a:rPr lang="fr-FR" sz="1946" dirty="0" smtClean="0">
                <a:sym typeface="Wingdings"/>
              </a:rPr>
              <a:t> </a:t>
            </a:r>
            <a:r>
              <a:rPr lang="fr-FR" sz="2162" dirty="0" smtClean="0">
                <a:sym typeface="Wingdings"/>
              </a:rPr>
              <a:t>p(</a:t>
            </a:r>
            <a:r>
              <a:rPr lang="fr-FR" sz="2162" dirty="0" err="1" smtClean="0">
                <a:sym typeface="Wingdings"/>
              </a:rPr>
              <a:t>x|speaker</a:t>
            </a:r>
            <a:r>
              <a:rPr lang="fr-FR" sz="2162" dirty="0" smtClean="0">
                <a:sym typeface="Wingdings"/>
              </a:rPr>
              <a:t>)</a:t>
            </a:r>
            <a:endParaRPr lang="en-US" sz="2162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err="1" smtClean="0"/>
              <a:t>i</a:t>
            </a:r>
            <a:r>
              <a:rPr lang="en-US" dirty="0" smtClean="0"/>
              <a:t>-vectors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adversarial domain adaptation</a:t>
            </a:r>
            <a:endParaRPr lang="en-US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6300" y="3429000"/>
            <a:ext cx="3187700" cy="2870200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6718368" y="6444734"/>
            <a:ext cx="1968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Tzeng</a:t>
            </a:r>
            <a:r>
              <a:rPr lang="en-US" dirty="0" smtClean="0"/>
              <a:t>, et al 2017</a:t>
            </a:r>
            <a:endParaRPr lang="en-US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9400" y="2603500"/>
            <a:ext cx="3048000" cy="2120900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3048000" y="4724400"/>
            <a:ext cx="2661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Chen, Liang et al (2015)</a:t>
            </a:r>
            <a:endParaRPr lang="en-US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4600" y="1219200"/>
            <a:ext cx="2540000" cy="16383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1"/>
            <a:ext cx="7239000" cy="1600200"/>
          </a:xfrm>
        </p:spPr>
        <p:txBody>
          <a:bodyPr/>
          <a:lstStyle/>
          <a:p>
            <a:r>
              <a:rPr lang="en-US" dirty="0" smtClean="0"/>
              <a:t>optimal transport</a:t>
            </a:r>
            <a:endParaRPr lang="en-US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1750" y="2546350"/>
            <a:ext cx="6540500" cy="1765300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2362200" y="4724400"/>
            <a:ext cx="20963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Courty</a:t>
            </a:r>
            <a:r>
              <a:rPr lang="en-US" dirty="0" smtClean="0"/>
              <a:t> et al (2016)</a:t>
            </a:r>
            <a:endParaRPr lang="en-US" dirty="0"/>
          </a:p>
        </p:txBody>
      </p:sp>
      <p:sp>
        <p:nvSpPr>
          <p:cNvPr id="6" name="ZoneTexte 5"/>
          <p:cNvSpPr txBox="1"/>
          <p:nvPr/>
        </p:nvSpPr>
        <p:spPr>
          <a:xfrm>
            <a:off x="4800600" y="6248400"/>
            <a:ext cx="37508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Voir</a:t>
            </a:r>
            <a:r>
              <a:rPr lang="en-US" dirty="0" smtClean="0"/>
              <a:t> survey (vision) </a:t>
            </a:r>
            <a:r>
              <a:rPr lang="en-US" dirty="0" err="1" smtClean="0"/>
              <a:t>Csurka</a:t>
            </a:r>
            <a:r>
              <a:rPr lang="en-US" dirty="0" smtClean="0"/>
              <a:t> (2017)</a:t>
            </a:r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5421</TotalTime>
  <Words>4042</Words>
  <Application>Microsoft Macintosh PowerPoint</Application>
  <PresentationFormat>Présentation à l'écran (4:3)</PresentationFormat>
  <Paragraphs>795</Paragraphs>
  <Slides>63</Slides>
  <Notes>5</Notes>
  <HiddenSlides>0</HiddenSlides>
  <MMClips>1</MMClips>
  <ScaleCrop>false</ScaleCrop>
  <HeadingPairs>
    <vt:vector size="4" baseType="variant">
      <vt:variant>
        <vt:lpstr>Modèle de conception</vt:lpstr>
      </vt:variant>
      <vt:variant>
        <vt:i4>1</vt:i4>
      </vt:variant>
      <vt:variant>
        <vt:lpstr>Titres des diapositives</vt:lpstr>
      </vt:variant>
      <vt:variant>
        <vt:i4>63</vt:i4>
      </vt:variant>
    </vt:vector>
  </HeadingPairs>
  <TitlesOfParts>
    <vt:vector size="64" baseType="lpstr">
      <vt:lpstr>Thème Office</vt:lpstr>
      <vt:lpstr>Algorithms for speech and language processing</vt:lpstr>
      <vt:lpstr>Power law, everywhere</vt:lpstr>
      <vt:lpstr>Sounds: dialects, registers, etc</vt:lpstr>
      <vt:lpstr>Sounds: dialects, registers, etc</vt:lpstr>
      <vt:lpstr>perceptual adaptation in humans</vt:lpstr>
      <vt:lpstr>Diapositive 6</vt:lpstr>
      <vt:lpstr>Diapositive 7</vt:lpstr>
      <vt:lpstr>domain adaptation in machines</vt:lpstr>
      <vt:lpstr>Diapositive 9</vt:lpstr>
      <vt:lpstr>Words: the problem of oovs</vt:lpstr>
      <vt:lpstr>possible solution: episodic memory</vt:lpstr>
      <vt:lpstr>sentences: the problem of systematicity </vt:lpstr>
      <vt:lpstr>Diapositive 13</vt:lpstr>
      <vt:lpstr>Diapositive 14</vt:lpstr>
      <vt:lpstr>Diapositive 15</vt:lpstr>
      <vt:lpstr>compositionality</vt:lpstr>
      <vt:lpstr>Diapositive 17</vt:lpstr>
      <vt:lpstr>Diapositive 18</vt:lpstr>
      <vt:lpstr>The Fodor &amp; Pylyshyn (1990) argument</vt:lpstr>
      <vt:lpstr>possible solutions</vt:lpstr>
      <vt:lpstr>Diapositive 21</vt:lpstr>
      <vt:lpstr>Diapositive 22</vt:lpstr>
      <vt:lpstr>Diapositive 23</vt:lpstr>
      <vt:lpstr>Diapositive 24</vt:lpstr>
      <vt:lpstr>Diapositive 25</vt:lpstr>
      <vt:lpstr>Diapositive 26</vt:lpstr>
      <vt:lpstr>Diapositive 27</vt:lpstr>
      <vt:lpstr>Diapositive 28</vt:lpstr>
      <vt:lpstr>possible solutions</vt:lpstr>
      <vt:lpstr>Languages: Paying the price of big data</vt:lpstr>
      <vt:lpstr>The data efficiency problem</vt:lpstr>
      <vt:lpstr>The data efficiency problem</vt:lpstr>
      <vt:lpstr>How much data?</vt:lpstr>
      <vt:lpstr>Language acquisition trajectories</vt:lpstr>
      <vt:lpstr>How much data?</vt:lpstr>
      <vt:lpstr>How much data?</vt:lpstr>
      <vt:lpstr>How much data?</vt:lpstr>
      <vt:lpstr>Developmental Artificial Intelligence</vt:lpstr>
      <vt:lpstr>In infants</vt:lpstr>
      <vt:lpstr>The zero resource challenge(s)</vt:lpstr>
      <vt:lpstr>Track 1. ideas</vt:lpstr>
      <vt:lpstr>Track 1: more ideas</vt:lpstr>
      <vt:lpstr>Track 1: Leaderboard</vt:lpstr>
      <vt:lpstr>Track 2</vt:lpstr>
      <vt:lpstr>Track 2: evaluations</vt:lpstr>
      <vt:lpstr>the case of text</vt:lpstr>
      <vt:lpstr>Diapositive 47</vt:lpstr>
      <vt:lpstr>Track 2: leaderboard</vt:lpstr>
      <vt:lpstr>Where to go next? (I)</vt:lpstr>
      <vt:lpstr>Developmental Artificial Intelligence</vt:lpstr>
      <vt:lpstr>word learning</vt:lpstr>
      <vt:lpstr>learning sentence parsing</vt:lpstr>
      <vt:lpstr>Where do conceptual representations come from? </vt:lpstr>
      <vt:lpstr>Developmental Artificial Intelligence</vt:lpstr>
      <vt:lpstr>language as a social ability</vt:lpstr>
      <vt:lpstr>Learning language with impoverished input:  ‘creoles’</vt:lpstr>
      <vt:lpstr>Language creation with zero input:  Nicaraguan Sign Language</vt:lpstr>
      <vt:lpstr>Diapositive 58</vt:lpstr>
      <vt:lpstr>Diapositive 59</vt:lpstr>
      <vt:lpstr>language emergence in machines</vt:lpstr>
      <vt:lpstr>Summing up</vt:lpstr>
      <vt:lpstr>Diapositive 62</vt:lpstr>
      <vt:lpstr>Diapositive 63</vt:lpstr>
    </vt:vector>
  </TitlesOfParts>
  <Company/>
  <LinksUpToDate>false</LinksUpToDate>
  <SharedDoc>false</SharedDoc>
  <HyperlinksChanged>false</HyperlinksChanged>
  <AppVersion>12.0256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Diapositive 1</dc:title>
  <dc:creator>Emmanuel Dupoux</dc:creator>
  <cp:lastModifiedBy>Emmanuel Dupoux</cp:lastModifiedBy>
  <cp:revision>94</cp:revision>
  <dcterms:created xsi:type="dcterms:W3CDTF">2018-06-21T06:19:34Z</dcterms:created>
  <dcterms:modified xsi:type="dcterms:W3CDTF">2018-06-21T06:21:58Z</dcterms:modified>
</cp:coreProperties>
</file>